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0" r:id="rId1"/>
    <p:sldMasterId id="2147483671" r:id="rId2"/>
  </p:sldMasterIdLst>
  <p:notesMasterIdLst>
    <p:notesMasterId r:id="rId13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5143500" type="screen16x9"/>
  <p:notesSz cx="6858000" cy="9144000"/>
  <p:embeddedFontLst>
    <p:embeddedFont>
      <p:font typeface="Roboto" panose="020B0604020202020204" charset="0"/>
      <p:regular r:id="rId14"/>
      <p:bold r:id="rId15"/>
      <p:italic r:id="rId16"/>
      <p:boldItalic r:id="rId17"/>
    </p:embeddedFont>
    <p:embeddedFont>
      <p:font typeface="Raleway" panose="020B0604020202020204" charset="-52"/>
      <p:regular r:id="rId18"/>
      <p:bold r:id="rId19"/>
      <p:italic r:id="rId20"/>
      <p:boldItalic r:id="rId2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30" d="100"/>
          <a:sy n="130" d="100"/>
        </p:scale>
        <p:origin x="-82" y="4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5.fntdata"/><Relationship Id="rId3" Type="http://schemas.openxmlformats.org/officeDocument/2006/relationships/slide" Target="slides/slide1.xml"/><Relationship Id="rId21" Type="http://schemas.openxmlformats.org/officeDocument/2006/relationships/font" Target="fonts/font8.fntdata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font" Target="fonts/font4.fntdata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font" Target="fonts/font3.fntdata"/><Relationship Id="rId20" Type="http://schemas.openxmlformats.org/officeDocument/2006/relationships/font" Target="fonts/font7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font" Target="fonts/font2.fntdata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font" Target="fonts/font6.fntdata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font" Target="fonts/font1.fntdata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0024338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164682d7964_0_2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3" name="Google Shape;173;g164682d7964_0_2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164682d7964_0_1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164682d7964_0_1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164682d7964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164682d7964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164682d7964_0_1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164682d7964_0_18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164682d7964_0_19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Google Shape;143;g164682d7964_0_19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164682d7964_0_19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Google Shape;149;g164682d7964_0_19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164682d7964_0_2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" name="Google Shape;155;g164682d7964_0_2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164682d7964_0_2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" name="Google Shape;161;g164682d7964_0_2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164682d7964_0_2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164682d7964_0_2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485875" y="264475"/>
            <a:ext cx="8183700" cy="147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485875" y="1738075"/>
            <a:ext cx="8183700" cy="86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1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" name="Google Shape;49;p11"/>
          <p:cNvSpPr txBox="1">
            <a:spLocks noGrp="1"/>
          </p:cNvSpPr>
          <p:nvPr>
            <p:ph type="title" hasCustomPrompt="1"/>
          </p:nvPr>
        </p:nvSpPr>
        <p:spPr>
          <a:xfrm>
            <a:off x="311700" y="743001"/>
            <a:ext cx="8520600" cy="200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r>
              <a:t>xx%</a:t>
            </a:r>
          </a:p>
        </p:txBody>
      </p:sp>
      <p:sp>
        <p:nvSpPr>
          <p:cNvPr id="50" name="Google Shape;50;p11"/>
          <p:cNvSpPr txBox="1">
            <a:spLocks noGrp="1"/>
          </p:cNvSpPr>
          <p:nvPr>
            <p:ph type="body" idx="1"/>
          </p:nvPr>
        </p:nvSpPr>
        <p:spPr>
          <a:xfrm>
            <a:off x="311700" y="2845182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1" name="Google Shape;51;p11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2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/>
          <p:nvPr/>
        </p:nvSpPr>
        <p:spPr>
          <a:xfrm flipH="1">
            <a:off x="8246400" y="4245925"/>
            <a:ext cx="897600" cy="897600"/>
          </a:xfrm>
          <a:prstGeom prst="rtTriangl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60;p14"/>
          <p:cNvSpPr/>
          <p:nvPr/>
        </p:nvSpPr>
        <p:spPr>
          <a:xfrm flipH="1">
            <a:off x="8246400" y="4245875"/>
            <a:ext cx="897600" cy="897600"/>
          </a:xfrm>
          <a:prstGeom prst="round1Rect">
            <a:avLst>
              <a:gd name="adj" fmla="val 16667"/>
            </a:avLst>
          </a:prstGeom>
          <a:solidFill>
            <a:schemeClr val="lt1">
              <a:alpha val="6808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14"/>
          <p:cNvSpPr txBox="1">
            <a:spLocks noGrp="1"/>
          </p:cNvSpPr>
          <p:nvPr>
            <p:ph type="ctrTitle"/>
          </p:nvPr>
        </p:nvSpPr>
        <p:spPr>
          <a:xfrm>
            <a:off x="390525" y="1819275"/>
            <a:ext cx="8222100" cy="93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62" name="Google Shape;62;p14"/>
          <p:cNvSpPr txBox="1">
            <a:spLocks noGrp="1"/>
          </p:cNvSpPr>
          <p:nvPr>
            <p:ph type="subTitle" idx="1"/>
          </p:nvPr>
        </p:nvSpPr>
        <p:spPr>
          <a:xfrm>
            <a:off x="390525" y="2789130"/>
            <a:ext cx="8222100" cy="432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63" name="Google Shape;63;p14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>
            <a:spLocks noGrp="1"/>
          </p:cNvSpPr>
          <p:nvPr>
            <p:ph type="title"/>
          </p:nvPr>
        </p:nvSpPr>
        <p:spPr>
          <a:xfrm>
            <a:off x="460950" y="2065350"/>
            <a:ext cx="8222100" cy="1012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66" name="Google Shape;66;p15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6"/>
          <p:cNvSpPr/>
          <p:nvPr/>
        </p:nvSpPr>
        <p:spPr>
          <a:xfrm rot="10800000" flipH="1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69;p16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70;p16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6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72" name="Google Shape;72;p16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7"/>
          <p:cNvSpPr/>
          <p:nvPr/>
        </p:nvSpPr>
        <p:spPr>
          <a:xfrm rot="10800000" flipH="1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75;p17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76;p17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7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39999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78" name="Google Shape;78;p17"/>
          <p:cNvSpPr txBox="1">
            <a:spLocks noGrp="1"/>
          </p:cNvSpPr>
          <p:nvPr>
            <p:ph type="body" idx="2"/>
          </p:nvPr>
        </p:nvSpPr>
        <p:spPr>
          <a:xfrm>
            <a:off x="4694250" y="1919075"/>
            <a:ext cx="39999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79" name="Google Shape;79;p17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8"/>
          <p:cNvSpPr/>
          <p:nvPr/>
        </p:nvSpPr>
        <p:spPr>
          <a:xfrm rot="10800000" flipH="1">
            <a:off x="0" y="656400"/>
            <a:ext cx="9144000" cy="4487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8"/>
          <p:cNvSpPr/>
          <p:nvPr/>
        </p:nvSpPr>
        <p:spPr>
          <a:xfrm>
            <a:off x="0" y="65635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83;p18"/>
          <p:cNvSpPr txBox="1">
            <a:spLocks noGrp="1"/>
          </p:cNvSpPr>
          <p:nvPr>
            <p:ph type="title"/>
          </p:nvPr>
        </p:nvSpPr>
        <p:spPr>
          <a:xfrm>
            <a:off x="98250" y="16350"/>
            <a:ext cx="8826600" cy="60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84" name="Google Shape;84;p18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9"/>
          <p:cNvSpPr txBox="1"/>
          <p:nvPr/>
        </p:nvSpPr>
        <p:spPr>
          <a:xfrm rot="10800000" flipH="1">
            <a:off x="3276600" y="25"/>
            <a:ext cx="58674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9"/>
          <p:cNvSpPr/>
          <p:nvPr/>
        </p:nvSpPr>
        <p:spPr>
          <a:xfrm rot="-5400000">
            <a:off x="759150" y="2517450"/>
            <a:ext cx="51435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19"/>
          <p:cNvSpPr txBox="1">
            <a:spLocks noGrp="1"/>
          </p:cNvSpPr>
          <p:nvPr>
            <p:ph type="title"/>
          </p:nvPr>
        </p:nvSpPr>
        <p:spPr>
          <a:xfrm>
            <a:off x="226078" y="357800"/>
            <a:ext cx="2808000" cy="953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89" name="Google Shape;89;p19"/>
          <p:cNvSpPr txBox="1">
            <a:spLocks noGrp="1"/>
          </p:cNvSpPr>
          <p:nvPr>
            <p:ph type="body" idx="1"/>
          </p:nvPr>
        </p:nvSpPr>
        <p:spPr>
          <a:xfrm>
            <a:off x="226075" y="1465800"/>
            <a:ext cx="2808000" cy="31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1pPr>
            <a:lvl2pPr marL="914400" lvl="1" indent="-3048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2pPr>
            <a:lvl3pPr marL="1371600" lvl="2" indent="-3048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3pPr>
            <a:lvl4pPr marL="1828800" lvl="3" indent="-3048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4pPr>
            <a:lvl5pPr marL="2286000" lvl="4" indent="-3048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5pPr>
            <a:lvl6pPr marL="2743200" lvl="5" indent="-3048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6pPr>
            <a:lvl7pPr marL="3200400" lvl="6" indent="-3048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7pPr>
            <a:lvl8pPr marL="3657600" lvl="7" indent="-3048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8pPr>
            <a:lvl9pPr marL="4114800" lvl="8" indent="-304800" rtl="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90" name="Google Shape;90;p19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0"/>
          <p:cNvSpPr txBox="1">
            <a:spLocks noGrp="1"/>
          </p:cNvSpPr>
          <p:nvPr>
            <p:ph type="title"/>
          </p:nvPr>
        </p:nvSpPr>
        <p:spPr>
          <a:xfrm>
            <a:off x="490250" y="488250"/>
            <a:ext cx="62271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  <p:sp>
        <p:nvSpPr>
          <p:cNvPr id="93" name="Google Shape;93;p20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1"/>
          <p:cNvSpPr/>
          <p:nvPr/>
        </p:nvSpPr>
        <p:spPr>
          <a:xfrm flipH="1">
            <a:off x="0" y="0"/>
            <a:ext cx="45720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21"/>
          <p:cNvSpPr/>
          <p:nvPr/>
        </p:nvSpPr>
        <p:spPr>
          <a:xfrm rot="5400000">
            <a:off x="1946425" y="2517750"/>
            <a:ext cx="51429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1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98" name="Google Shape;98;p21"/>
          <p:cNvSpPr txBox="1">
            <a:spLocks noGrp="1"/>
          </p:cNvSpPr>
          <p:nvPr>
            <p:ph type="subTitle" idx="1"/>
          </p:nvPr>
        </p:nvSpPr>
        <p:spPr>
          <a:xfrm>
            <a:off x="265500" y="2779467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99" name="Google Shape;99;p21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 rtl="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00" name="Google Shape;100;p21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485875" y="1714500"/>
            <a:ext cx="8183700" cy="78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2"/>
          <p:cNvSpPr txBox="1"/>
          <p:nvPr/>
        </p:nvSpPr>
        <p:spPr>
          <a:xfrm rot="10800000" flipH="1">
            <a:off x="0" y="0"/>
            <a:ext cx="9144000" cy="46959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p22"/>
          <p:cNvSpPr/>
          <p:nvPr/>
        </p:nvSpPr>
        <p:spPr>
          <a:xfrm rot="10800000" flipH="1">
            <a:off x="0" y="4622725"/>
            <a:ext cx="9144000" cy="741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22"/>
          <p:cNvSpPr txBox="1">
            <a:spLocks noGrp="1"/>
          </p:cNvSpPr>
          <p:nvPr>
            <p:ph type="body" idx="1"/>
          </p:nvPr>
        </p:nvSpPr>
        <p:spPr>
          <a:xfrm>
            <a:off x="57150" y="4696825"/>
            <a:ext cx="8382000" cy="446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1pPr>
          </a:lstStyle>
          <a:p>
            <a:endParaRPr/>
          </a:p>
        </p:txBody>
      </p:sp>
      <p:sp>
        <p:nvSpPr>
          <p:cNvPr id="105" name="Google Shape;105;p22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bg>
      <p:bgPr>
        <a:solidFill>
          <a:schemeClr val="accent4"/>
        </a:solidFill>
        <a:effectLst/>
      </p:bgPr>
    </p:bg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3"/>
          <p:cNvSpPr txBox="1">
            <a:spLocks noGrp="1"/>
          </p:cNvSpPr>
          <p:nvPr>
            <p:ph type="title" hasCustomPrompt="1"/>
          </p:nvPr>
        </p:nvSpPr>
        <p:spPr>
          <a:xfrm>
            <a:off x="475500" y="1258525"/>
            <a:ext cx="82221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08" name="Google Shape;108;p23"/>
          <p:cNvSpPr txBox="1">
            <a:spLocks noGrp="1"/>
          </p:cNvSpPr>
          <p:nvPr>
            <p:ph type="body" idx="1"/>
          </p:nvPr>
        </p:nvSpPr>
        <p:spPr>
          <a:xfrm>
            <a:off x="475500" y="3304625"/>
            <a:ext cx="82221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09" name="Google Shape;109;p23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accent4"/>
        </a:solidFill>
        <a:effectLst/>
      </p:bgPr>
    </p:bg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4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2"/>
        </a:solidFill>
        <a:effectLst/>
      </p:bgPr>
    </p:bg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8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6" name="Google Shape;36;p8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/>
          <p:nvPr/>
        </p:nvSpPr>
        <p:spPr>
          <a:xfrm>
            <a:off x="4636800" y="80700"/>
            <a:ext cx="4426500" cy="4982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39" name="Google Shape;39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0" name="Google Shape;40;p9"/>
          <p:cNvSpPr txBox="1">
            <a:spLocks noGrp="1"/>
          </p:cNvSpPr>
          <p:nvPr>
            <p:ph type="title"/>
          </p:nvPr>
        </p:nvSpPr>
        <p:spPr>
          <a:xfrm>
            <a:off x="265500" y="1181700"/>
            <a:ext cx="4045200" cy="153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subTitle" idx="1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</a:lstStyle>
          <a:p>
            <a:endParaRPr/>
          </a:p>
        </p:txBody>
      </p:sp>
      <p:sp>
        <p:nvSpPr>
          <p:cNvPr id="46" name="Google Shape;46;p10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plum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Source Sans Pro"/>
              <a:buChar char="●"/>
              <a:defRPr sz="18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●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●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material">
    <p:bg>
      <p:bgPr>
        <a:solidFill>
          <a:schemeClr val="dk1"/>
        </a:solidFill>
        <a:effectLst/>
      </p:bgPr>
    </p:bg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56" name="Google Shape;56;p13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"/>
              <a:buChar char="●"/>
              <a:defRPr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●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lvl="6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●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lvl="7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lvl="8" indent="-3175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57" name="Google Shape;57;p13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 rtl="0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 rtl="0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 rtl="0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 rtl="0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 rtl="0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 rtl="0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 rtl="0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 rtl="0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5"/>
          <p:cNvSpPr txBox="1">
            <a:spLocks noGrp="1"/>
          </p:cNvSpPr>
          <p:nvPr>
            <p:ph type="ctrTitle"/>
          </p:nvPr>
        </p:nvSpPr>
        <p:spPr>
          <a:xfrm>
            <a:off x="485875" y="264475"/>
            <a:ext cx="8183700" cy="2307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ru" sz="3180"/>
              <a:t>Деятельность сотрудников дошкольного учреждения по организации физкультурно-оздоровительной работы с детьми</a:t>
            </a:r>
            <a:endParaRPr sz="3180"/>
          </a:p>
        </p:txBody>
      </p:sp>
      <p:sp>
        <p:nvSpPr>
          <p:cNvPr id="117" name="Google Shape;117;p25"/>
          <p:cNvSpPr txBox="1">
            <a:spLocks noGrp="1"/>
          </p:cNvSpPr>
          <p:nvPr>
            <p:ph type="subTitle" idx="1"/>
          </p:nvPr>
        </p:nvSpPr>
        <p:spPr>
          <a:xfrm>
            <a:off x="485875" y="2678350"/>
            <a:ext cx="8183700" cy="141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/>
            <a:r>
              <a:rPr lang="ru-RU" dirty="0"/>
              <a:t>МДК.01.03 Практикум по совершенствованию двигательных умений и навыков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3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Специалист по ФК</a:t>
            </a:r>
            <a:endParaRPr/>
          </a:p>
        </p:txBody>
      </p:sp>
      <p:sp>
        <p:nvSpPr>
          <p:cNvPr id="176" name="Google Shape;176;p3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900">
                <a:solidFill>
                  <a:schemeClr val="dk2"/>
                </a:solidFill>
              </a:rPr>
              <a:t>Отвечает за организацию всей физкультурно-оздоровительной работы в ДОУ.</a:t>
            </a:r>
            <a:endParaRPr sz="1900">
              <a:solidFill>
                <a:schemeClr val="dk2"/>
              </a:solidFill>
            </a:endParaRPr>
          </a:p>
          <a:p>
            <a:pPr marL="457200" lvl="0" indent="-349250" algn="l" rtl="0"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1900"/>
              <a:buChar char="-"/>
            </a:pPr>
            <a:r>
              <a:rPr lang="ru" sz="1900">
                <a:solidFill>
                  <a:schemeClr val="dk2"/>
                </a:solidFill>
              </a:rPr>
              <a:t>определение содержания в области физической культуры;</a:t>
            </a:r>
            <a:endParaRPr sz="1900">
              <a:solidFill>
                <a:schemeClr val="dk2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-"/>
            </a:pPr>
            <a:r>
              <a:rPr lang="ru" sz="1900">
                <a:solidFill>
                  <a:schemeClr val="dk2"/>
                </a:solidFill>
              </a:rPr>
              <a:t>подбор средств и методов определения и оценки физического состояния детей;</a:t>
            </a:r>
            <a:endParaRPr sz="1900">
              <a:solidFill>
                <a:schemeClr val="dk2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-"/>
            </a:pPr>
            <a:r>
              <a:rPr lang="ru" sz="1900">
                <a:solidFill>
                  <a:schemeClr val="dk2"/>
                </a:solidFill>
              </a:rPr>
              <a:t>консультирование родителей и педагогов в области ФК;</a:t>
            </a:r>
            <a:endParaRPr sz="1900">
              <a:solidFill>
                <a:schemeClr val="dk2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-"/>
            </a:pPr>
            <a:r>
              <a:rPr lang="ru" sz="1900">
                <a:solidFill>
                  <a:schemeClr val="dk2"/>
                </a:solidFill>
              </a:rPr>
              <a:t>осуществление профилактики заболеваний средствами ФК;</a:t>
            </a:r>
            <a:endParaRPr sz="1900">
              <a:solidFill>
                <a:schemeClr val="dk2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-"/>
            </a:pPr>
            <a:r>
              <a:rPr lang="ru" sz="1900">
                <a:solidFill>
                  <a:schemeClr val="dk2"/>
                </a:solidFill>
              </a:rPr>
              <a:t>применение средств и методов двигательной реабилитации;</a:t>
            </a:r>
            <a:endParaRPr sz="1900">
              <a:solidFill>
                <a:schemeClr val="dk2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-"/>
            </a:pPr>
            <a:r>
              <a:rPr lang="ru" sz="1900">
                <a:solidFill>
                  <a:schemeClr val="dk2"/>
                </a:solidFill>
              </a:rPr>
              <a:t>организационное обеспечение процессов обучения, воспитания и развития дошкольников.</a:t>
            </a:r>
            <a:endParaRPr sz="19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6"/>
          <p:cNvSpPr txBox="1">
            <a:spLocks noGrp="1"/>
          </p:cNvSpPr>
          <p:nvPr>
            <p:ph type="title"/>
          </p:nvPr>
        </p:nvSpPr>
        <p:spPr>
          <a:xfrm>
            <a:off x="226075" y="357800"/>
            <a:ext cx="2808000" cy="1894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solidFill>
                  <a:srgbClr val="000000"/>
                </a:solidFill>
              </a:rPr>
              <a:t>Эффективность системы образования дошкольников в области ФК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123" name="Google Shape;123;p26"/>
          <p:cNvSpPr txBox="1">
            <a:spLocks noGrp="1"/>
          </p:cNvSpPr>
          <p:nvPr>
            <p:ph type="body" idx="1"/>
          </p:nvPr>
        </p:nvSpPr>
        <p:spPr>
          <a:xfrm>
            <a:off x="226075" y="2571750"/>
            <a:ext cx="2808000" cy="205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/>
          </a:p>
        </p:txBody>
      </p:sp>
      <p:sp>
        <p:nvSpPr>
          <p:cNvPr id="124" name="Google Shape;124;p26"/>
          <p:cNvSpPr/>
          <p:nvPr/>
        </p:nvSpPr>
        <p:spPr>
          <a:xfrm>
            <a:off x="599625" y="2691675"/>
            <a:ext cx="2265300" cy="5862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300">
                <a:latin typeface="Times New Roman"/>
                <a:ea typeface="Times New Roman"/>
                <a:cs typeface="Times New Roman"/>
                <a:sym typeface="Times New Roman"/>
              </a:rPr>
              <a:t>Коллектив ДОО</a:t>
            </a:r>
            <a:endParaRPr sz="23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5" name="Google Shape;125;p26"/>
          <p:cNvSpPr/>
          <p:nvPr/>
        </p:nvSpPr>
        <p:spPr>
          <a:xfrm>
            <a:off x="612950" y="3890950"/>
            <a:ext cx="2132100" cy="5862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800">
                <a:latin typeface="Times New Roman"/>
                <a:ea typeface="Times New Roman"/>
                <a:cs typeface="Times New Roman"/>
                <a:sym typeface="Times New Roman"/>
              </a:rPr>
              <a:t>Семья</a:t>
            </a:r>
            <a:endParaRPr sz="2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6" name="Google Shape;126;p26"/>
          <p:cNvSpPr/>
          <p:nvPr/>
        </p:nvSpPr>
        <p:spPr>
          <a:xfrm>
            <a:off x="1332525" y="3437875"/>
            <a:ext cx="492900" cy="313200"/>
          </a:xfrm>
          <a:prstGeom prst="mathPlus">
            <a:avLst>
              <a:gd name="adj1" fmla="val 23520"/>
            </a:avLst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26"/>
          <p:cNvSpPr txBox="1"/>
          <p:nvPr/>
        </p:nvSpPr>
        <p:spPr>
          <a:xfrm>
            <a:off x="3850950" y="1425800"/>
            <a:ext cx="4836900" cy="226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700">
                <a:latin typeface="Times New Roman"/>
                <a:ea typeface="Times New Roman"/>
                <a:cs typeface="Times New Roman"/>
                <a:sym typeface="Times New Roman"/>
              </a:rPr>
              <a:t>!!! Основное образование дошкольников в области физической культуры реализуется в соответствии с программой</a:t>
            </a:r>
            <a:endParaRPr sz="27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139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Физкультурно-оздоровительная работа с детьми осуществляется всем коллективом сотрудников детского сада</a:t>
            </a:r>
            <a:endParaRPr/>
          </a:p>
        </p:txBody>
      </p:sp>
      <p:sp>
        <p:nvSpPr>
          <p:cNvPr id="134" name="Google Shape;134;p27"/>
          <p:cNvSpPr txBox="1">
            <a:spLocks noGrp="1"/>
          </p:cNvSpPr>
          <p:nvPr>
            <p:ph type="body" idx="1"/>
          </p:nvPr>
        </p:nvSpPr>
        <p:spPr>
          <a:xfrm>
            <a:off x="311700" y="1932150"/>
            <a:ext cx="8520600" cy="307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solidFill>
                  <a:schemeClr val="dk2"/>
                </a:solidFill>
              </a:rPr>
              <a:t>заведующая детским садом;</a:t>
            </a:r>
            <a:endParaRPr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ru">
                <a:solidFill>
                  <a:schemeClr val="dk2"/>
                </a:solidFill>
              </a:rPr>
              <a:t>методист (старший воспитатель/ заместитель заведующего);</a:t>
            </a:r>
            <a:endParaRPr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ru">
                <a:solidFill>
                  <a:schemeClr val="dk2"/>
                </a:solidFill>
              </a:rPr>
              <a:t>медицинские работники;</a:t>
            </a:r>
            <a:endParaRPr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ru">
                <a:solidFill>
                  <a:schemeClr val="dk2"/>
                </a:solidFill>
              </a:rPr>
              <a:t>воспитатель;</a:t>
            </a:r>
            <a:endParaRPr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ru">
                <a:solidFill>
                  <a:schemeClr val="dk2"/>
                </a:solidFill>
              </a:rPr>
              <a:t>помощник воспитателя (младший воспитатель);</a:t>
            </a:r>
            <a:endParaRPr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ru">
                <a:solidFill>
                  <a:schemeClr val="dk2"/>
                </a:solidFill>
              </a:rPr>
              <a:t>музыкальный руководитель;</a:t>
            </a:r>
            <a:endParaRPr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ru">
                <a:solidFill>
                  <a:schemeClr val="dk2"/>
                </a:solidFill>
              </a:rPr>
              <a:t>специалист по физической культуре (инструктор по ФК/ воспитатель по ФК).</a:t>
            </a:r>
            <a:endParaRPr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Заведующая детским садом</a:t>
            </a:r>
            <a:endParaRPr/>
          </a:p>
        </p:txBody>
      </p:sp>
      <p:sp>
        <p:nvSpPr>
          <p:cNvPr id="140" name="Google Shape;140;p2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8735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-"/>
            </a:pPr>
            <a:r>
              <a:rPr lang="ru" sz="2500">
                <a:solidFill>
                  <a:schemeClr val="dk2"/>
                </a:solidFill>
              </a:rPr>
              <a:t>создает условия;</a:t>
            </a:r>
            <a:endParaRPr sz="2500">
              <a:solidFill>
                <a:schemeClr val="dk2"/>
              </a:solidFill>
            </a:endParaRPr>
          </a:p>
          <a:p>
            <a:pPr marL="457200" lvl="0" indent="-38735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-"/>
            </a:pPr>
            <a:r>
              <a:rPr lang="ru" sz="2500">
                <a:solidFill>
                  <a:schemeClr val="dk2"/>
                </a:solidFill>
              </a:rPr>
              <a:t>осуществляет руководство и контроль качества.</a:t>
            </a:r>
            <a:endParaRPr sz="25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2500">
              <a:solidFill>
                <a:schemeClr val="dk2"/>
              </a:solidFill>
            </a:endParaRPr>
          </a:p>
          <a:p>
            <a:pPr marL="0" lvl="0" indent="0" algn="ctr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ru" sz="2500">
                <a:solidFill>
                  <a:schemeClr val="dk2"/>
                </a:solidFill>
              </a:rPr>
              <a:t>Руководитель детского сада несет ответственность за работу всего учреждения!</a:t>
            </a:r>
            <a:endParaRPr sz="25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Методист (старший воспитатель)</a:t>
            </a:r>
            <a:endParaRPr/>
          </a:p>
        </p:txBody>
      </p:sp>
      <p:sp>
        <p:nvSpPr>
          <p:cNvPr id="146" name="Google Shape;146;p2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-"/>
            </a:pPr>
            <a:r>
              <a:rPr lang="ru">
                <a:solidFill>
                  <a:schemeClr val="dk2"/>
                </a:solidFill>
              </a:rPr>
              <a:t>осуществляет методическое руководство работой воспитателей;</a:t>
            </a:r>
            <a:endParaRPr>
              <a:solidFill>
                <a:schemeClr val="dk2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-"/>
            </a:pPr>
            <a:r>
              <a:rPr lang="ru">
                <a:solidFill>
                  <a:schemeClr val="dk2"/>
                </a:solidFill>
              </a:rPr>
              <a:t>организует повышение квалификации педагогов;</a:t>
            </a:r>
            <a:endParaRPr>
              <a:solidFill>
                <a:schemeClr val="dk2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-"/>
            </a:pPr>
            <a:r>
              <a:rPr lang="ru">
                <a:solidFill>
                  <a:schemeClr val="dk2"/>
                </a:solidFill>
              </a:rPr>
              <a:t>анализирует эффективность физкультурно-оздоровительной работы;</a:t>
            </a:r>
            <a:endParaRPr>
              <a:solidFill>
                <a:schemeClr val="dk2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-"/>
            </a:pPr>
            <a:r>
              <a:rPr lang="ru">
                <a:solidFill>
                  <a:schemeClr val="dk2"/>
                </a:solidFill>
              </a:rPr>
              <a:t>систематически изучает опыт работы других дошкольных учреждений;</a:t>
            </a:r>
            <a:endParaRPr>
              <a:solidFill>
                <a:schemeClr val="dk2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-"/>
            </a:pPr>
            <a:r>
              <a:rPr lang="ru">
                <a:solidFill>
                  <a:schemeClr val="dk2"/>
                </a:solidFill>
              </a:rPr>
              <a:t>контролирует занятия физическими упражнениями:</a:t>
            </a:r>
            <a:endParaRPr>
              <a:solidFill>
                <a:schemeClr val="dk2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ru">
                <a:solidFill>
                  <a:schemeClr val="dk2"/>
                </a:solidFill>
              </a:rPr>
              <a:t>занятия;</a:t>
            </a:r>
            <a:endParaRPr>
              <a:solidFill>
                <a:schemeClr val="dk2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ru">
                <a:solidFill>
                  <a:schemeClr val="dk2"/>
                </a:solidFill>
              </a:rPr>
              <a:t>физкультурно-оздоровительные мероприятия в режиме дня;</a:t>
            </a:r>
            <a:endParaRPr>
              <a:solidFill>
                <a:schemeClr val="dk2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ru">
                <a:solidFill>
                  <a:schemeClr val="dk2"/>
                </a:solidFill>
              </a:rPr>
              <a:t>физкультурно-рекреационные мероприятия;</a:t>
            </a:r>
            <a:endParaRPr>
              <a:solidFill>
                <a:schemeClr val="dk2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ru">
                <a:solidFill>
                  <a:schemeClr val="dk2"/>
                </a:solidFill>
              </a:rPr>
              <a:t>самостоятельную двигательную деятельность детей.</a:t>
            </a:r>
            <a:endParaRPr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3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Медицинские работники (врач, мед.сестра)</a:t>
            </a:r>
            <a:endParaRPr/>
          </a:p>
        </p:txBody>
      </p:sp>
      <p:sp>
        <p:nvSpPr>
          <p:cNvPr id="152" name="Google Shape;152;p3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solidFill>
                  <a:schemeClr val="dk2"/>
                </a:solidFill>
              </a:rPr>
              <a:t>Проводят лечебно-профилактические мероприятия:</a:t>
            </a:r>
            <a:endParaRPr>
              <a:solidFill>
                <a:schemeClr val="dk2"/>
              </a:solidFill>
            </a:endParaRPr>
          </a:p>
          <a:p>
            <a:pPr marL="457200" lvl="0" indent="-368300" algn="l" rtl="0"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200"/>
              <a:buChar char="➔"/>
            </a:pPr>
            <a:r>
              <a:rPr lang="ru" sz="2200">
                <a:solidFill>
                  <a:schemeClr val="dk2"/>
                </a:solidFill>
              </a:rPr>
              <a:t>комплексную оценку здоровья детей;</a:t>
            </a:r>
            <a:endParaRPr sz="2200">
              <a:solidFill>
                <a:schemeClr val="dk2"/>
              </a:solidFill>
            </a:endParaRPr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➔"/>
            </a:pPr>
            <a:r>
              <a:rPr lang="ru" sz="2200">
                <a:solidFill>
                  <a:schemeClr val="dk2"/>
                </a:solidFill>
              </a:rPr>
              <a:t>закаливающие процедуры;</a:t>
            </a:r>
            <a:endParaRPr sz="2200">
              <a:solidFill>
                <a:schemeClr val="dk2"/>
              </a:solidFill>
            </a:endParaRPr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➔"/>
            </a:pPr>
            <a:r>
              <a:rPr lang="ru" sz="2200">
                <a:solidFill>
                  <a:schemeClr val="dk2"/>
                </a:solidFill>
              </a:rPr>
              <a:t>создание оптимальных санитарно-гигиенических условий;</a:t>
            </a:r>
            <a:endParaRPr sz="2200">
              <a:solidFill>
                <a:schemeClr val="dk2"/>
              </a:solidFill>
            </a:endParaRPr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➔"/>
            </a:pPr>
            <a:r>
              <a:rPr lang="ru" sz="2200">
                <a:solidFill>
                  <a:schemeClr val="dk2"/>
                </a:solidFill>
              </a:rPr>
              <a:t>лечебные мероприятия;</a:t>
            </a:r>
            <a:endParaRPr sz="2200">
              <a:solidFill>
                <a:schemeClr val="dk2"/>
              </a:solidFill>
            </a:endParaRPr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➔"/>
            </a:pPr>
            <a:r>
              <a:rPr lang="ru" sz="2200">
                <a:solidFill>
                  <a:schemeClr val="dk2"/>
                </a:solidFill>
              </a:rPr>
              <a:t>медицинский контроль состояния здоровья в процессе занятий физическими упражнениями.</a:t>
            </a:r>
            <a:endParaRPr sz="22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3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Воспитатель</a:t>
            </a:r>
            <a:endParaRPr/>
          </a:p>
        </p:txBody>
      </p:sp>
      <p:sp>
        <p:nvSpPr>
          <p:cNvPr id="158" name="Google Shape;158;p3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897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AutoNum type="arabicParenR"/>
            </a:pPr>
            <a:r>
              <a:rPr lang="ru" sz="2000">
                <a:solidFill>
                  <a:schemeClr val="dk2"/>
                </a:solidFill>
              </a:rPr>
              <a:t>планирует, организует и проводит физкультурно-оздоровительные мероприятия в режиме дня:</a:t>
            </a:r>
            <a:endParaRPr sz="2000">
              <a:solidFill>
                <a:schemeClr val="dk2"/>
              </a:solidFill>
            </a:endParaRPr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★"/>
            </a:pPr>
            <a:r>
              <a:rPr lang="ru" sz="2000">
                <a:solidFill>
                  <a:schemeClr val="dk2"/>
                </a:solidFill>
              </a:rPr>
              <a:t>утреннюю гимнастику;</a:t>
            </a:r>
            <a:endParaRPr sz="2000">
              <a:solidFill>
                <a:schemeClr val="dk2"/>
              </a:solidFill>
            </a:endParaRPr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★"/>
            </a:pPr>
            <a:r>
              <a:rPr lang="ru" sz="2000">
                <a:solidFill>
                  <a:schemeClr val="dk2"/>
                </a:solidFill>
              </a:rPr>
              <a:t>физкультминутки;</a:t>
            </a:r>
            <a:endParaRPr sz="2000">
              <a:solidFill>
                <a:schemeClr val="dk2"/>
              </a:solidFill>
            </a:endParaRPr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★"/>
            </a:pPr>
            <a:r>
              <a:rPr lang="ru" sz="2000">
                <a:solidFill>
                  <a:schemeClr val="dk2"/>
                </a:solidFill>
              </a:rPr>
              <a:t>подвижные игры;</a:t>
            </a:r>
            <a:endParaRPr sz="2000">
              <a:solidFill>
                <a:schemeClr val="dk2"/>
              </a:solidFill>
            </a:endParaRPr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★"/>
            </a:pPr>
            <a:r>
              <a:rPr lang="ru" sz="2000">
                <a:solidFill>
                  <a:schemeClr val="dk2"/>
                </a:solidFill>
              </a:rPr>
              <a:t>упражнения между занятиями;</a:t>
            </a:r>
            <a:endParaRPr sz="2000">
              <a:solidFill>
                <a:schemeClr val="dk2"/>
              </a:solidFill>
            </a:endParaRPr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★"/>
            </a:pPr>
            <a:r>
              <a:rPr lang="ru" sz="2000">
                <a:solidFill>
                  <a:schemeClr val="dk2"/>
                </a:solidFill>
              </a:rPr>
              <a:t>бодрящую гимнастику;</a:t>
            </a:r>
            <a:endParaRPr sz="2000">
              <a:solidFill>
                <a:schemeClr val="dk2"/>
              </a:solidFill>
            </a:endParaRPr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★"/>
            </a:pPr>
            <a:r>
              <a:rPr lang="ru" sz="2000">
                <a:solidFill>
                  <a:schemeClr val="dk2"/>
                </a:solidFill>
              </a:rPr>
              <a:t>самостоятельную двигательную деятельность детей.</a:t>
            </a:r>
            <a:endParaRPr sz="2000">
              <a:solidFill>
                <a:schemeClr val="dk2"/>
              </a:solidFill>
            </a:endParaRPr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AutoNum type="arabicParenR"/>
            </a:pPr>
            <a:r>
              <a:rPr lang="ru" sz="2000">
                <a:solidFill>
                  <a:schemeClr val="dk2"/>
                </a:solidFill>
              </a:rPr>
              <a:t>следит за состоянием здоровья детей,;</a:t>
            </a:r>
            <a:endParaRPr sz="2000">
              <a:solidFill>
                <a:schemeClr val="dk2"/>
              </a:solidFill>
            </a:endParaRPr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AutoNum type="arabicParenR"/>
            </a:pPr>
            <a:r>
              <a:rPr lang="ru" sz="2000">
                <a:solidFill>
                  <a:schemeClr val="dk2"/>
                </a:solidFill>
              </a:rPr>
              <a:t>заботится о соблюдении гигиенических норм в помещении и на участке.</a:t>
            </a:r>
            <a:endParaRPr sz="20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3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Помощник воспитателя</a:t>
            </a:r>
            <a:endParaRPr/>
          </a:p>
        </p:txBody>
      </p:sp>
      <p:sp>
        <p:nvSpPr>
          <p:cNvPr id="164" name="Google Shape;164;p3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-"/>
            </a:pPr>
            <a:r>
              <a:rPr lang="ru" sz="2400">
                <a:solidFill>
                  <a:schemeClr val="dk2"/>
                </a:solidFill>
              </a:rPr>
              <a:t>следит за чистотой и проветриванием помещения;</a:t>
            </a:r>
            <a:endParaRPr sz="2400">
              <a:solidFill>
                <a:schemeClr val="dk2"/>
              </a:solidFill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-"/>
            </a:pPr>
            <a:r>
              <a:rPr lang="ru" sz="2400">
                <a:solidFill>
                  <a:schemeClr val="dk2"/>
                </a:solidFill>
              </a:rPr>
              <a:t>помогает подготовить детей к физкультурному занятию и прогулке;</a:t>
            </a:r>
            <a:endParaRPr sz="2400">
              <a:solidFill>
                <a:schemeClr val="dk2"/>
              </a:solidFill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-"/>
            </a:pPr>
            <a:r>
              <a:rPr lang="ru" sz="2400">
                <a:solidFill>
                  <a:schemeClr val="dk2"/>
                </a:solidFill>
              </a:rPr>
              <a:t>принимает участие в уходе за инвентарем.</a:t>
            </a:r>
            <a:endParaRPr sz="24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3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Музыкальный руководитель</a:t>
            </a:r>
            <a:endParaRPr/>
          </a:p>
        </p:txBody>
      </p:sp>
      <p:sp>
        <p:nvSpPr>
          <p:cNvPr id="170" name="Google Shape;170;p3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-"/>
            </a:pPr>
            <a:r>
              <a:rPr lang="ru" sz="2400">
                <a:solidFill>
                  <a:schemeClr val="dk2"/>
                </a:solidFill>
              </a:rPr>
              <a:t>обеспечивает на занятиях охрану здоровья детей;</a:t>
            </a:r>
            <a:endParaRPr sz="2400">
              <a:solidFill>
                <a:schemeClr val="dk2"/>
              </a:solidFill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-"/>
            </a:pPr>
            <a:r>
              <a:rPr lang="ru" sz="2400">
                <a:solidFill>
                  <a:schemeClr val="dk2"/>
                </a:solidFill>
              </a:rPr>
              <a:t>взаимодействует с другими специалистами в организации занятий;</a:t>
            </a:r>
            <a:endParaRPr sz="2400">
              <a:solidFill>
                <a:schemeClr val="dk2"/>
              </a:solidFill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-"/>
            </a:pPr>
            <a:r>
              <a:rPr lang="ru" sz="2400">
                <a:solidFill>
                  <a:schemeClr val="dk2"/>
                </a:solidFill>
              </a:rPr>
              <a:t>участвует в организации и проведении физкультурных праздников.</a:t>
            </a:r>
            <a:endParaRPr sz="24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lum">
  <a:themeElements>
    <a:clrScheme name="Plum">
      <a:dk1>
        <a:srgbClr val="611BB8"/>
      </a:dk1>
      <a:lt1>
        <a:srgbClr val="FFFFFF"/>
      </a:lt1>
      <a:dk2>
        <a:srgbClr val="000000"/>
      </a:dk2>
      <a:lt2>
        <a:srgbClr val="7F7F7F"/>
      </a:lt2>
      <a:accent1>
        <a:srgbClr val="333333"/>
      </a:accent1>
      <a:accent2>
        <a:srgbClr val="5E2B97"/>
      </a:accent2>
      <a:accent3>
        <a:srgbClr val="7E57C2"/>
      </a:accent3>
      <a:accent4>
        <a:srgbClr val="C77025"/>
      </a:accent4>
      <a:accent5>
        <a:srgbClr val="009688"/>
      </a:accent5>
      <a:accent6>
        <a:srgbClr val="FFD600"/>
      </a:accent6>
      <a:hlink>
        <a:srgbClr val="009688"/>
      </a:hlink>
      <a:folHlink>
        <a:srgbClr val="00968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aterial">
  <a:themeElements>
    <a:clrScheme name="Material">
      <a:dk1>
        <a:srgbClr val="4285F4"/>
      </a:dk1>
      <a:lt1>
        <a:srgbClr val="FFFFFF"/>
      </a:lt1>
      <a:dk2>
        <a:srgbClr val="424242"/>
      </a:dk2>
      <a:lt2>
        <a:srgbClr val="737373"/>
      </a:lt2>
      <a:accent1>
        <a:srgbClr val="0277BD"/>
      </a:accent1>
      <a:accent2>
        <a:srgbClr val="0F9D58"/>
      </a:accent2>
      <a:accent3>
        <a:srgbClr val="DB4437"/>
      </a:accent3>
      <a:accent4>
        <a:srgbClr val="FAFAFA"/>
      </a:accent4>
      <a:accent5>
        <a:srgbClr val="4FC3F7"/>
      </a:accent5>
      <a:accent6>
        <a:srgbClr val="F4B400"/>
      </a:accent6>
      <a:hlink>
        <a:srgbClr val="4FC3F7"/>
      </a:hlink>
      <a:folHlink>
        <a:srgbClr val="4FC3F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359</Words>
  <Application>Microsoft Office PowerPoint</Application>
  <PresentationFormat>Экран (16:9)</PresentationFormat>
  <Paragraphs>62</Paragraphs>
  <Slides>10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Arial</vt:lpstr>
      <vt:lpstr>Source Sans Pro</vt:lpstr>
      <vt:lpstr>Roboto</vt:lpstr>
      <vt:lpstr>Times New Roman</vt:lpstr>
      <vt:lpstr>Raleway</vt:lpstr>
      <vt:lpstr>Plum</vt:lpstr>
      <vt:lpstr>Material</vt:lpstr>
      <vt:lpstr>Деятельность сотрудников дошкольного учреждения по организации физкультурно-оздоровительной работы с детьми</vt:lpstr>
      <vt:lpstr>Эффективность системы образования дошкольников в области ФК</vt:lpstr>
      <vt:lpstr>Физкультурно-оздоровительная работа с детьми осуществляется всем коллективом сотрудников детского сада</vt:lpstr>
      <vt:lpstr>Заведующая детским садом</vt:lpstr>
      <vt:lpstr>Методист (старший воспитатель)</vt:lpstr>
      <vt:lpstr>Медицинские работники (врач, мед.сестра)</vt:lpstr>
      <vt:lpstr>Воспитатель</vt:lpstr>
      <vt:lpstr>Помощник воспитателя</vt:lpstr>
      <vt:lpstr>Музыкальный руководитель</vt:lpstr>
      <vt:lpstr>Специалист по ФК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Деятельность сотрудников дошкольного учреждения по организации физкультурно-оздоровительной работы с детьми</dc:title>
  <cp:lastModifiedBy>Administrator</cp:lastModifiedBy>
  <cp:revision>2</cp:revision>
  <dcterms:modified xsi:type="dcterms:W3CDTF">2023-10-06T18:43:49Z</dcterms:modified>
</cp:coreProperties>
</file>