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27" r:id="rId3"/>
    <p:sldId id="326" r:id="rId4"/>
    <p:sldId id="372" r:id="rId5"/>
    <p:sldId id="401" r:id="rId6"/>
    <p:sldId id="422" r:id="rId7"/>
    <p:sldId id="428" r:id="rId8"/>
    <p:sldId id="403" r:id="rId9"/>
    <p:sldId id="419" r:id="rId10"/>
    <p:sldId id="427" r:id="rId11"/>
    <p:sldId id="432" r:id="rId12"/>
    <p:sldId id="429" r:id="rId13"/>
    <p:sldId id="430" r:id="rId14"/>
    <p:sldId id="431" r:id="rId15"/>
    <p:sldId id="433" r:id="rId16"/>
    <p:sldId id="421" r:id="rId17"/>
    <p:sldId id="402" r:id="rId18"/>
    <p:sldId id="405" r:id="rId19"/>
    <p:sldId id="425" r:id="rId20"/>
    <p:sldId id="423" r:id="rId21"/>
    <p:sldId id="424" r:id="rId22"/>
    <p:sldId id="426" r:id="rId23"/>
    <p:sldId id="404" r:id="rId24"/>
    <p:sldId id="414" r:id="rId25"/>
    <p:sldId id="341" r:id="rId26"/>
    <p:sldId id="411" r:id="rId27"/>
    <p:sldId id="412" r:id="rId28"/>
    <p:sldId id="406" r:id="rId29"/>
    <p:sldId id="407" r:id="rId30"/>
    <p:sldId id="408" r:id="rId31"/>
    <p:sldId id="333" r:id="rId32"/>
    <p:sldId id="334" r:id="rId33"/>
    <p:sldId id="397" r:id="rId34"/>
    <p:sldId id="398" r:id="rId35"/>
    <p:sldId id="368" r:id="rId36"/>
    <p:sldId id="436" r:id="rId37"/>
    <p:sldId id="416" r:id="rId38"/>
    <p:sldId id="392" r:id="rId39"/>
    <p:sldId id="400" r:id="rId40"/>
    <p:sldId id="399" r:id="rId41"/>
    <p:sldId id="418" r:id="rId42"/>
    <p:sldId id="417" r:id="rId43"/>
    <p:sldId id="434" r:id="rId44"/>
    <p:sldId id="435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006600"/>
    <a:srgbClr val="0033CC"/>
    <a:srgbClr val="FF3300"/>
    <a:srgbClr val="CC6600"/>
    <a:srgbClr val="0099FF"/>
    <a:srgbClr val="99CCFF"/>
    <a:srgbClr val="FDD1C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09" autoAdjust="0"/>
  </p:normalViewPr>
  <p:slideViewPr>
    <p:cSldViewPr>
      <p:cViewPr varScale="1">
        <p:scale>
          <a:sx n="57" d="100"/>
          <a:sy n="57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7DAC8-6361-4BD3-93E4-53AF6A4F89CA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7B15E-2068-4A4E-A830-BAE652679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5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B15E-2068-4A4E-A830-BAE6526790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8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B15E-2068-4A4E-A830-BAE65267908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2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B15E-2068-4A4E-A830-BAE65267908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5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961A5-02BA-4CA6-8C51-642BBA38D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5F60F-605F-433D-BA7E-1D6395ECB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D808-6383-47A7-93FE-FEBB9020D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7D81-C5F3-4A20-8937-DF7AFC3C6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2A52-A015-4A84-BD97-9197E5355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2E75-1EE2-4708-8789-D1091D275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0D8E-8CA6-4751-84F4-35AEE6FFB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9B622-5CD9-4796-A078-1C14D2ECB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91676-ABC2-425E-9993-87498579C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4BDD-E6A9-4DD9-B5B6-F8138E9B9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E163-082F-4457-AEA0-52ECECB9F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800789D-B84E-4CCF-AFDB-68B492350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1268760"/>
            <a:ext cx="6552728" cy="3240360"/>
          </a:xfrm>
        </p:spPr>
        <p:txBody>
          <a:bodyPr/>
          <a:lstStyle/>
          <a:p>
            <a:pPr eaLnBrk="1" hangingPunct="1"/>
            <a:r>
              <a:rPr lang="ru-RU" b="1" dirty="0" smtClean="0"/>
              <a:t>Физиология пищеварения 1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69019"/>
          <a:stretch/>
        </p:blipFill>
        <p:spPr bwMode="auto">
          <a:xfrm>
            <a:off x="155055" y="260648"/>
            <a:ext cx="875768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b="18776"/>
          <a:stretch/>
        </p:blipFill>
        <p:spPr bwMode="auto">
          <a:xfrm>
            <a:off x="-23851" y="1556792"/>
            <a:ext cx="913376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3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/>
          <a:stretch>
            <a:fillRect/>
          </a:stretch>
        </p:blipFill>
        <p:spPr bwMode="auto">
          <a:xfrm>
            <a:off x="0" y="0"/>
            <a:ext cx="70104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5486400" y="205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5562600" y="2057400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>
            <a:off x="5486400" y="2667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2895600" y="3200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6248400" y="1828800"/>
            <a:ext cx="2057400" cy="376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жевание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6248400" y="2362200"/>
            <a:ext cx="2057400" cy="376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перистальтика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3657600" y="2971800"/>
            <a:ext cx="4648200" cy="376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тонические сокращения</a:t>
            </a:r>
          </a:p>
        </p:txBody>
      </p:sp>
      <p:pic>
        <p:nvPicPr>
          <p:cNvPr id="615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t="2643" r="3999" b="51102"/>
          <a:stretch>
            <a:fillRect/>
          </a:stretch>
        </p:blipFill>
        <p:spPr bwMode="auto">
          <a:xfrm>
            <a:off x="838200" y="37338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t="51541" r="3000" b="3525"/>
          <a:stretch>
            <a:fillRect/>
          </a:stretch>
        </p:blipFill>
        <p:spPr bwMode="auto">
          <a:xfrm>
            <a:off x="4648200" y="3733800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9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8"/>
          <a:stretch>
            <a:fillRect/>
          </a:stretch>
        </p:blipFill>
        <p:spPr bwMode="auto">
          <a:xfrm>
            <a:off x="4032250" y="1447800"/>
            <a:ext cx="51117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5698" r="4347" b="68665"/>
          <a:stretch>
            <a:fillRect/>
          </a:stretch>
        </p:blipFill>
        <p:spPr bwMode="auto">
          <a:xfrm>
            <a:off x="228600" y="0"/>
            <a:ext cx="69342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7" b="43593"/>
          <a:stretch>
            <a:fillRect/>
          </a:stretch>
        </p:blipFill>
        <p:spPr bwMode="auto">
          <a:xfrm>
            <a:off x="0" y="1447800"/>
            <a:ext cx="5029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140474" y="2523428"/>
            <a:ext cx="38862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Интенсивность  всасывания  </a:t>
            </a:r>
            <a:endParaRPr lang="ru-RU" altLang="ru-RU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зависит </a:t>
            </a:r>
            <a:r>
              <a:rPr lang="ru-RU" altLang="ru-RU" sz="1800" dirty="0"/>
              <a:t>от трех  основных  факторов: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1) особенностей  строения  и функционирования  слизистой оболочки, обеспечивающих  ее всасывательную  активность;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2) наличия конечных продуктов, подлежащих  всасыванию;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3) времени нахождения  содержи-</a:t>
            </a:r>
            <a:r>
              <a:rPr lang="ru-RU" altLang="ru-RU" sz="1800" dirty="0" err="1"/>
              <a:t>мого</a:t>
            </a:r>
            <a:r>
              <a:rPr lang="ru-RU" altLang="ru-RU" sz="1800" dirty="0"/>
              <a:t> в данном отделе пищеварительного канала</a:t>
            </a:r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6248400" y="1295400"/>
            <a:ext cx="685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7162800" y="1295400"/>
            <a:ext cx="18288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/>
              <a:t>Ротовая полость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/>
              <a:t>Пищевод</a:t>
            </a:r>
          </a:p>
        </p:txBody>
      </p:sp>
    </p:spTree>
    <p:extLst>
      <p:ext uri="{BB962C8B-B14F-4D97-AF65-F5344CB8AC3E}">
        <p14:creationId xmlns:p14="http://schemas.microsoft.com/office/powerpoint/2010/main" val="444363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0044-044-Pischevarenie-v-tonkom-kishechn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/>
          <a:stretch>
            <a:fillRect/>
          </a:stretch>
        </p:blipFill>
        <p:spPr bwMode="auto">
          <a:xfrm>
            <a:off x="457200" y="1066800"/>
            <a:ext cx="749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8000"/>
                </a:solidFill>
              </a:rPr>
              <a:t>Всасывательная функция слизистой оболочки ЖКТ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4267200" y="3886200"/>
            <a:ext cx="457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Через 1-2 минуты после попадания пищевых субстратов в кишку они появляются в оттекающей крови, а через 5-10 минут концентрация питательных веществ в крови достигает максимальных 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8862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5108_html_m64565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0779"/>
            <a:ext cx="58674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42371" r="6000" b="6459"/>
          <a:stretch>
            <a:fillRect/>
          </a:stretch>
        </p:blipFill>
        <p:spPr bwMode="auto">
          <a:xfrm>
            <a:off x="2171700" y="809944"/>
            <a:ext cx="47244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28600" y="260648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8000"/>
                </a:solidFill>
              </a:rPr>
              <a:t>Всасывательная функция слизистой оболочки ЖКТ</a:t>
            </a:r>
          </a:p>
        </p:txBody>
      </p:sp>
    </p:spTree>
    <p:extLst>
      <p:ext uri="{BB962C8B-B14F-4D97-AF65-F5344CB8AC3E}">
        <p14:creationId xmlns:p14="http://schemas.microsoft.com/office/powerpoint/2010/main" val="67983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" r="2971" b="8220"/>
          <a:stretch/>
        </p:blipFill>
        <p:spPr bwMode="auto">
          <a:xfrm>
            <a:off x="251520" y="548680"/>
            <a:ext cx="871109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34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63" y="116632"/>
            <a:ext cx="885698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</a:rPr>
              <a:t>ЗАКОНОМЕРНОСТИ ДЕЯТЕЛЬНОСТИ </a:t>
            </a:r>
            <a:r>
              <a:rPr lang="ru-RU" sz="3600" b="1" dirty="0">
                <a:solidFill>
                  <a:srgbClr val="CC0000"/>
                </a:solidFill>
              </a:rPr>
              <a:t>ПИЩЕВАРИТЕЛЬНОЙ </a:t>
            </a:r>
            <a:r>
              <a:rPr lang="ru-RU" sz="3600" b="1" dirty="0" smtClean="0">
                <a:solidFill>
                  <a:srgbClr val="CC0000"/>
                </a:solidFill>
              </a:rPr>
              <a:t>СИСТЕМЫ</a:t>
            </a:r>
            <a:endParaRPr lang="ru-RU" sz="3600" b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862" y="1277084"/>
            <a:ext cx="8756625" cy="53922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dirty="0"/>
              <a:t>Адаптация </a:t>
            </a:r>
            <a:r>
              <a:rPr lang="ru-RU" sz="5100" dirty="0"/>
              <a:t>деятельности пищеварительных желез к различным пищевым веществам. Это соответствие объема, электролитного состава и спектра </a:t>
            </a:r>
            <a:r>
              <a:rPr lang="ru-RU" sz="5100" dirty="0" smtClean="0"/>
              <a:t>ферментов </a:t>
            </a:r>
            <a:r>
              <a:rPr lang="ru-RU" sz="5100" dirty="0"/>
              <a:t>пищеварительных соков составу и количеству принятой </a:t>
            </a:r>
            <a:r>
              <a:rPr lang="ru-RU" sz="5100" dirty="0" smtClean="0"/>
              <a:t>пищи.</a:t>
            </a:r>
          </a:p>
          <a:p>
            <a:pPr marL="0" indent="0">
              <a:buNone/>
            </a:pPr>
            <a:r>
              <a:rPr lang="ru-RU" sz="5100" b="1" dirty="0"/>
              <a:t>Конвейерный принцип</a:t>
            </a:r>
            <a:r>
              <a:rPr lang="ru-RU" sz="5100" dirty="0"/>
              <a:t> организации деятельности пищеварительного </a:t>
            </a:r>
            <a:r>
              <a:rPr lang="ru-RU" sz="5100" dirty="0" smtClean="0"/>
              <a:t>тракта (И.П. Павлов);</a:t>
            </a:r>
          </a:p>
          <a:p>
            <a:pPr marL="0" indent="0">
              <a:buNone/>
            </a:pPr>
            <a:r>
              <a:rPr lang="ru-RU" sz="5100" b="1" dirty="0" smtClean="0"/>
              <a:t>Периодичность</a:t>
            </a:r>
            <a:r>
              <a:rPr lang="ru-RU" sz="5100" dirty="0" smtClean="0"/>
              <a:t> </a:t>
            </a:r>
            <a:r>
              <a:rPr lang="ru-RU" sz="5100" dirty="0"/>
              <a:t>в деятельности пищеварительной системы. Различают </a:t>
            </a:r>
            <a:r>
              <a:rPr lang="ru-RU" sz="5100" dirty="0" smtClean="0"/>
              <a:t>ритмическую активность:</a:t>
            </a:r>
            <a:endParaRPr lang="ru-RU" sz="5100" dirty="0"/>
          </a:p>
          <a:p>
            <a:pPr marL="0" lvl="0" indent="0">
              <a:buNone/>
            </a:pPr>
            <a:r>
              <a:rPr lang="ru-RU" sz="5100" dirty="0"/>
              <a:t>Базальные (секундные) ритмы с частотой 3-12 мин</a:t>
            </a:r>
            <a:r>
              <a:rPr lang="ru-RU" sz="5100" baseline="30000" dirty="0"/>
              <a:t>-1</a:t>
            </a:r>
            <a:r>
              <a:rPr lang="ru-RU" sz="5100" dirty="0"/>
              <a:t>;</a:t>
            </a:r>
          </a:p>
          <a:p>
            <a:pPr marL="0" indent="0">
              <a:buNone/>
            </a:pPr>
            <a:r>
              <a:rPr lang="ru-RU" sz="5100" dirty="0" err="1"/>
              <a:t>Околочасовой</a:t>
            </a:r>
            <a:r>
              <a:rPr lang="ru-RU" sz="5100" dirty="0"/>
              <a:t> ритм с частотой 7-14 сут</a:t>
            </a:r>
            <a:r>
              <a:rPr lang="ru-RU" sz="5100" baseline="30000" dirty="0"/>
              <a:t>-1</a:t>
            </a:r>
            <a:r>
              <a:rPr lang="ru-RU" sz="5100" dirty="0" smtClean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4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725"/>
            <a:ext cx="6203032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Прием корма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949" y="1099800"/>
            <a:ext cx="8064483" cy="513751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Собственное - </a:t>
            </a:r>
            <a:r>
              <a:rPr lang="ru-RU" sz="4000" dirty="0" smtClean="0"/>
              <a:t>ферменты </a:t>
            </a:r>
            <a:r>
              <a:rPr lang="ru-RU" sz="4000" dirty="0"/>
              <a:t>образуются в самом </a:t>
            </a:r>
            <a:r>
              <a:rPr lang="ru-RU" sz="4000" dirty="0" smtClean="0"/>
              <a:t>организме.</a:t>
            </a:r>
            <a:endParaRPr lang="ru-RU" sz="4000" dirty="0"/>
          </a:p>
          <a:p>
            <a:pPr marL="0" indent="0">
              <a:buNone/>
            </a:pPr>
            <a:r>
              <a:rPr lang="ru-RU" sz="4000" b="1" dirty="0" err="1" smtClean="0"/>
              <a:t>Симбионтное</a:t>
            </a:r>
            <a:r>
              <a:rPr lang="ru-RU" sz="4000" b="1" dirty="0" smtClean="0"/>
              <a:t> </a:t>
            </a:r>
            <a:r>
              <a:rPr lang="ru-RU" sz="4000" dirty="0" smtClean="0"/>
              <a:t>- ферменты</a:t>
            </a:r>
            <a:r>
              <a:rPr lang="ru-RU" sz="4000" dirty="0"/>
              <a:t>, выделяемые </a:t>
            </a:r>
            <a:r>
              <a:rPr lang="ru-RU" sz="4000" dirty="0" smtClean="0"/>
              <a:t>организмами-</a:t>
            </a:r>
            <a:r>
              <a:rPr lang="ru-RU" sz="4000" dirty="0" err="1" smtClean="0"/>
              <a:t>симбиотами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r>
              <a:rPr lang="ru-RU" sz="4000" b="1" dirty="0" err="1" smtClean="0"/>
              <a:t>Аутолитическое</a:t>
            </a:r>
            <a:r>
              <a:rPr lang="ru-RU" sz="4000" b="1" dirty="0" smtClean="0"/>
              <a:t> </a:t>
            </a:r>
            <a:r>
              <a:rPr lang="ru-RU" sz="4000" dirty="0" smtClean="0"/>
              <a:t>- ферменты корма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783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674" y="188640"/>
            <a:ext cx="6203032" cy="1152128"/>
          </a:xfrm>
        </p:spPr>
        <p:txBody>
          <a:bodyPr/>
          <a:lstStyle/>
          <a:p>
            <a:r>
              <a:rPr lang="ru-RU" sz="4000" b="1" dirty="0">
                <a:solidFill>
                  <a:srgbClr val="CC0000"/>
                </a:solidFill>
              </a:rPr>
              <a:t>Пищеварение в ротовой </a:t>
            </a:r>
            <a:r>
              <a:rPr lang="ru-RU" sz="4000" b="1" dirty="0" smtClean="0">
                <a:solidFill>
                  <a:srgbClr val="CC0000"/>
                </a:solidFill>
              </a:rPr>
              <a:t>полости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949" y="1556792"/>
            <a:ext cx="8064483" cy="468052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1</a:t>
            </a:r>
            <a:r>
              <a:rPr lang="ru-RU" sz="4000" b="1" dirty="0"/>
              <a:t>) прием корма,</a:t>
            </a:r>
          </a:p>
          <a:p>
            <a:pPr marL="0" indent="0">
              <a:buNone/>
            </a:pPr>
            <a:r>
              <a:rPr lang="ru-RU" sz="4000" b="1" dirty="0" smtClean="0"/>
              <a:t>2</a:t>
            </a:r>
            <a:r>
              <a:rPr lang="ru-RU" sz="4000" b="1" dirty="0"/>
              <a:t>) собственно ротовое </a:t>
            </a:r>
            <a:r>
              <a:rPr lang="ru-RU" sz="4000" b="1" dirty="0" smtClean="0"/>
              <a:t>пищеварение - </a:t>
            </a:r>
            <a:r>
              <a:rPr lang="ru-RU" sz="4000" b="1" dirty="0"/>
              <a:t>жевание и </a:t>
            </a:r>
            <a:r>
              <a:rPr lang="ru-RU" sz="4000" b="1" dirty="0" err="1" smtClean="0"/>
              <a:t>ослюнение</a:t>
            </a:r>
            <a:endParaRPr lang="ru-RU" sz="4000" b="1" dirty="0"/>
          </a:p>
          <a:p>
            <a:pPr marL="0" indent="0">
              <a:buNone/>
            </a:pPr>
            <a:r>
              <a:rPr lang="ru-RU" sz="4000" b="1" dirty="0" smtClean="0"/>
              <a:t>3</a:t>
            </a:r>
            <a:r>
              <a:rPr lang="ru-RU" sz="4000" b="1" dirty="0"/>
              <a:t>) акт глотания.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2729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725"/>
            <a:ext cx="6203032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Прием корма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064897" cy="511256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1.Пищевое </a:t>
            </a:r>
            <a:r>
              <a:rPr lang="ru-RU" sz="4000" b="1" dirty="0"/>
              <a:t>возбуждение (аппетит</a:t>
            </a:r>
            <a:r>
              <a:rPr lang="ru-RU" sz="4000" b="1" dirty="0" smtClean="0"/>
              <a:t>)</a:t>
            </a:r>
          </a:p>
          <a:p>
            <a:pPr marL="0" indent="0">
              <a:buNone/>
            </a:pPr>
            <a:r>
              <a:rPr lang="ru-RU" sz="4000" b="1" dirty="0" smtClean="0"/>
              <a:t>2.Отыскание </a:t>
            </a:r>
            <a:r>
              <a:rPr lang="ru-RU" sz="4000" b="1" dirty="0"/>
              <a:t>и выбор </a:t>
            </a:r>
            <a:r>
              <a:rPr lang="ru-RU" sz="4000" b="1" dirty="0" smtClean="0"/>
              <a:t>корма </a:t>
            </a:r>
            <a:r>
              <a:rPr lang="ru-RU" sz="4000" b="1" dirty="0" smtClean="0"/>
              <a:t>3.Захват </a:t>
            </a:r>
            <a:r>
              <a:rPr lang="ru-RU" sz="4000" b="1" dirty="0"/>
              <a:t>корма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652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Пищеварительная система. Виды пищеварения. Основные функции пищеварительной системы.</a:t>
            </a:r>
          </a:p>
          <a:p>
            <a:r>
              <a:rPr lang="ru-RU" sz="3600" dirty="0" smtClean="0"/>
              <a:t>Пищеварение в ротовой полости.</a:t>
            </a:r>
          </a:p>
          <a:p>
            <a:r>
              <a:rPr lang="ru-RU" sz="3600" dirty="0" smtClean="0"/>
              <a:t>Жевание. Глотание. Слюновыделение. </a:t>
            </a:r>
          </a:p>
          <a:p>
            <a:r>
              <a:rPr lang="ru-RU" sz="3600" dirty="0" smtClean="0"/>
              <a:t>Регуляция пищеварения в ротовой полости.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8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СОСТОЯНИЕ ГОЛОДА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2880320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Эвакуация химуса из желудка и тонкой кишки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268760"/>
            <a:ext cx="338437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Снижение уровня питательных веществ</a:t>
            </a:r>
          </a:p>
          <a:p>
            <a:pPr algn="ctr"/>
            <a:r>
              <a:rPr lang="ru-RU" sz="2000" b="1" dirty="0" smtClean="0"/>
              <a:t> в крови</a:t>
            </a:r>
            <a:endParaRPr lang="ru-RU" sz="20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923928" y="1628800"/>
            <a:ext cx="576064" cy="36004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123728" y="3212976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228184" y="3140968"/>
            <a:ext cx="50405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3573016"/>
            <a:ext cx="257955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Сенсорная стадия</a:t>
            </a:r>
          </a:p>
          <a:p>
            <a:pPr algn="ctr"/>
            <a:r>
              <a:rPr lang="ru-RU" sz="2400" b="1" dirty="0" smtClean="0"/>
              <a:t>голода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365104"/>
            <a:ext cx="340157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Метаболическая стадия</a:t>
            </a:r>
          </a:p>
          <a:p>
            <a:pPr algn="ctr"/>
            <a:r>
              <a:rPr lang="ru-RU" sz="2400" b="1" dirty="0" smtClean="0"/>
              <a:t>голода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2708920"/>
            <a:ext cx="5944384" cy="461665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голода (латеральный гипоталамус) 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051720" y="2204864"/>
            <a:ext cx="360040" cy="504056"/>
          </a:xfrm>
          <a:prstGeom prst="rightArrow">
            <a:avLst/>
          </a:prstGeom>
          <a:solidFill>
            <a:srgbClr val="FFCC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228184" y="2204864"/>
            <a:ext cx="360040" cy="504056"/>
          </a:xfrm>
          <a:prstGeom prst="rightArrow">
            <a:avLst/>
          </a:prstGeom>
          <a:solidFill>
            <a:srgbClr val="FF7C8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23528" y="2852936"/>
            <a:ext cx="1296144" cy="3240360"/>
          </a:xfrm>
          <a:prstGeom prst="curvedRightArrow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5445224"/>
            <a:ext cx="280831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Пищедобывательное поведение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5373216"/>
            <a:ext cx="17281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Лимбическая</a:t>
            </a:r>
            <a:r>
              <a:rPr lang="ru-RU" b="1" dirty="0" smtClean="0"/>
              <a:t> система</a:t>
            </a:r>
            <a:endParaRPr lang="ru-RU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3347864" y="5589240"/>
            <a:ext cx="43204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779912" y="5373216"/>
            <a:ext cx="172819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Кора</a:t>
            </a:r>
          </a:p>
          <a:p>
            <a:pPr algn="ctr"/>
            <a:r>
              <a:rPr lang="ru-RU" b="1" dirty="0" smtClean="0"/>
              <a:t>Больших полушарий</a:t>
            </a:r>
            <a:endParaRPr lang="ru-RU" b="1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508104" y="5661248"/>
            <a:ext cx="43204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2559150" y="2308259"/>
            <a:ext cx="288032" cy="288032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люс 22"/>
          <p:cNvSpPr/>
          <p:nvPr/>
        </p:nvSpPr>
        <p:spPr>
          <a:xfrm>
            <a:off x="6732240" y="2348880"/>
            <a:ext cx="288032" cy="288032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люс 23"/>
          <p:cNvSpPr/>
          <p:nvPr/>
        </p:nvSpPr>
        <p:spPr>
          <a:xfrm>
            <a:off x="1259632" y="4941168"/>
            <a:ext cx="432048" cy="432048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6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СОСТОЯНИЕ НАСЫЩЕНИЯ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772816"/>
            <a:ext cx="288032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Наполнение химусом желудка и тонкой кишки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772816"/>
            <a:ext cx="3384376" cy="1015663"/>
          </a:xfrm>
          <a:prstGeom prst="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Повышение уровня питательных веществ в крови</a:t>
            </a:r>
            <a:endParaRPr lang="ru-RU" sz="20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779912" y="1988840"/>
            <a:ext cx="86409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195736" y="3594281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12160" y="3594281"/>
            <a:ext cx="432048" cy="914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3996851"/>
            <a:ext cx="2579552" cy="830997"/>
          </a:xfrm>
          <a:prstGeom prst="rect">
            <a:avLst/>
          </a:prstGeom>
          <a:solidFill>
            <a:srgbClr val="FFCCCC"/>
          </a:solidFill>
          <a:ln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Сенсорная стадия</a:t>
            </a:r>
          </a:p>
          <a:p>
            <a:pPr algn="ctr"/>
            <a:r>
              <a:rPr lang="ru-RU" sz="2400" b="1" dirty="0" smtClean="0"/>
              <a:t>насыщения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581128"/>
            <a:ext cx="340157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Метаболическая стадия</a:t>
            </a:r>
          </a:p>
          <a:p>
            <a:pPr algn="ctr"/>
            <a:r>
              <a:rPr lang="ru-RU" sz="2400" b="1" dirty="0" smtClean="0"/>
              <a:t>насыщения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3140968"/>
            <a:ext cx="7380610" cy="461665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Центр </a:t>
            </a:r>
            <a:r>
              <a:rPr lang="ru-RU" sz="2400" b="1" dirty="0"/>
              <a:t>насыщения </a:t>
            </a:r>
            <a:r>
              <a:rPr lang="ru-RU" sz="2400" b="1" dirty="0" smtClean="0"/>
              <a:t>(вентромедиальный гипоталамус) 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123728" y="2708920"/>
            <a:ext cx="360040" cy="5040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228184" y="2708920"/>
            <a:ext cx="360040" cy="504056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611560" y="3284984"/>
            <a:ext cx="1080120" cy="2736304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5157192"/>
            <a:ext cx="2232546" cy="1200329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Центр голода (латеральный гипоталамус) </a:t>
            </a:r>
            <a:endParaRPr lang="ru-RU" sz="2400" b="1" dirty="0"/>
          </a:p>
        </p:txBody>
      </p:sp>
      <p:sp>
        <p:nvSpPr>
          <p:cNvPr id="20" name="Минус 19"/>
          <p:cNvSpPr/>
          <p:nvPr/>
        </p:nvSpPr>
        <p:spPr>
          <a:xfrm>
            <a:off x="1115616" y="5157192"/>
            <a:ext cx="648072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067944" y="580526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292080" y="5661248"/>
            <a:ext cx="324036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Пищедобывательное поведение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Минус 22"/>
          <p:cNvSpPr/>
          <p:nvPr/>
        </p:nvSpPr>
        <p:spPr>
          <a:xfrm>
            <a:off x="4572000" y="5589240"/>
            <a:ext cx="648072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люс 23"/>
          <p:cNvSpPr/>
          <p:nvPr/>
        </p:nvSpPr>
        <p:spPr>
          <a:xfrm>
            <a:off x="2559150" y="2839884"/>
            <a:ext cx="288032" cy="288032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люс 24"/>
          <p:cNvSpPr/>
          <p:nvPr/>
        </p:nvSpPr>
        <p:spPr>
          <a:xfrm>
            <a:off x="6647180" y="2810406"/>
            <a:ext cx="288032" cy="288032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 rot="18581879">
            <a:off x="5595114" y="5690964"/>
            <a:ext cx="1769777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 rot="13983048">
            <a:off x="5630111" y="5695804"/>
            <a:ext cx="1769777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725"/>
            <a:ext cx="6203032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Захват корма у кошки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064897" cy="511256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- </a:t>
            </a:r>
            <a:r>
              <a:rPr lang="ru-RU" sz="4000" b="1" dirty="0"/>
              <a:t>«</a:t>
            </a:r>
            <a:r>
              <a:rPr lang="ru-RU" sz="4000" b="1" dirty="0" smtClean="0"/>
              <a:t>надъязычный» захват </a:t>
            </a:r>
            <a:r>
              <a:rPr lang="ru-RU" sz="4000" b="1" dirty="0"/>
              <a:t>;</a:t>
            </a:r>
          </a:p>
          <a:p>
            <a:pPr marL="0" indent="0">
              <a:buNone/>
            </a:pPr>
            <a:r>
              <a:rPr lang="ru-RU" sz="4000" b="1" dirty="0" smtClean="0"/>
              <a:t>- </a:t>
            </a:r>
            <a:r>
              <a:rPr lang="ru-RU" sz="4000" b="1" dirty="0"/>
              <a:t>«</a:t>
            </a:r>
            <a:r>
              <a:rPr lang="ru-RU" sz="4000" b="1" dirty="0" smtClean="0"/>
              <a:t>подъязычный» захват </a:t>
            </a:r>
            <a:r>
              <a:rPr lang="ru-RU" sz="4000" b="1" dirty="0"/>
              <a:t>; </a:t>
            </a:r>
          </a:p>
          <a:p>
            <a:pPr marL="0" indent="0">
              <a:buNone/>
            </a:pPr>
            <a:r>
              <a:rPr lang="ru-RU" sz="4000" b="1" dirty="0" smtClean="0"/>
              <a:t>- захват </a:t>
            </a:r>
            <a:r>
              <a:rPr lang="ru-RU" sz="4000" b="1" dirty="0"/>
              <a:t>губами ;</a:t>
            </a:r>
          </a:p>
          <a:p>
            <a:pPr marL="0" indent="0">
              <a:buNone/>
            </a:pPr>
            <a:r>
              <a:rPr lang="ru-RU" sz="4000" b="1" dirty="0" smtClean="0"/>
              <a:t>- </a:t>
            </a:r>
            <a:r>
              <a:rPr lang="ru-RU" sz="4000" b="1" dirty="0"/>
              <a:t>«</a:t>
            </a:r>
            <a:r>
              <a:rPr lang="ru-RU" sz="4000" b="1" dirty="0" smtClean="0"/>
              <a:t>сгребающий» захват.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35269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725"/>
            <a:ext cx="6203032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Захват корма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703" y="1196752"/>
            <a:ext cx="8527777" cy="511256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CC0000"/>
                </a:solidFill>
              </a:rPr>
              <a:t>крупный рогатый скот </a:t>
            </a:r>
            <a:r>
              <a:rPr lang="ru-RU" sz="4000" b="1" dirty="0" smtClean="0">
                <a:solidFill>
                  <a:srgbClr val="CC0000"/>
                </a:solidFill>
              </a:rPr>
              <a:t>- </a:t>
            </a:r>
            <a:r>
              <a:rPr lang="ru-RU" sz="4000" b="1" dirty="0" smtClean="0"/>
              <a:t>языком</a:t>
            </a:r>
            <a:r>
              <a:rPr lang="ru-RU" sz="4000" b="1" dirty="0"/>
              <a:t>, </a:t>
            </a:r>
            <a:r>
              <a:rPr lang="ru-RU" sz="4000" b="1" dirty="0" smtClean="0">
                <a:solidFill>
                  <a:srgbClr val="CC0000"/>
                </a:solidFill>
              </a:rPr>
              <a:t>лошадь</a:t>
            </a:r>
            <a:r>
              <a:rPr lang="ru-RU" sz="4000" b="1" dirty="0">
                <a:solidFill>
                  <a:srgbClr val="CC0000"/>
                </a:solidFill>
              </a:rPr>
              <a:t>, овца и коза </a:t>
            </a:r>
            <a:r>
              <a:rPr lang="ru-RU" sz="4000" b="1" dirty="0"/>
              <a:t>- губами.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CC0000"/>
                </a:solidFill>
              </a:rPr>
              <a:t>у </a:t>
            </a:r>
            <a:r>
              <a:rPr lang="ru-RU" sz="4000" b="1" dirty="0" smtClean="0">
                <a:solidFill>
                  <a:srgbClr val="CC0000"/>
                </a:solidFill>
              </a:rPr>
              <a:t>кошки 4 вида </a:t>
            </a:r>
            <a:endParaRPr lang="ru-RU" sz="4000" b="1" dirty="0" smtClean="0"/>
          </a:p>
          <a:p>
            <a:pPr marL="0" indent="0">
              <a:buNone/>
            </a:pPr>
            <a:r>
              <a:rPr lang="ru-RU" sz="4000" b="1" dirty="0" smtClean="0"/>
              <a:t>- </a:t>
            </a:r>
            <a:r>
              <a:rPr lang="ru-RU" sz="4000" b="1" dirty="0"/>
              <a:t>«</a:t>
            </a:r>
            <a:r>
              <a:rPr lang="ru-RU" sz="4000" b="1" dirty="0" smtClean="0"/>
              <a:t>надъязычный» захват </a:t>
            </a:r>
            <a:r>
              <a:rPr lang="ru-RU" sz="4000" b="1" dirty="0"/>
              <a:t>;</a:t>
            </a:r>
          </a:p>
          <a:p>
            <a:pPr marL="0" indent="0">
              <a:buNone/>
            </a:pPr>
            <a:r>
              <a:rPr lang="ru-RU" sz="4000" b="1" dirty="0" smtClean="0"/>
              <a:t>- </a:t>
            </a:r>
            <a:r>
              <a:rPr lang="ru-RU" sz="4000" b="1" dirty="0"/>
              <a:t>«</a:t>
            </a:r>
            <a:r>
              <a:rPr lang="ru-RU" sz="4000" b="1" dirty="0" smtClean="0"/>
              <a:t>подъязычный» захват </a:t>
            </a:r>
            <a:r>
              <a:rPr lang="ru-RU" sz="4000" b="1" dirty="0"/>
              <a:t>; </a:t>
            </a:r>
          </a:p>
          <a:p>
            <a:pPr marL="0" indent="0">
              <a:buNone/>
            </a:pPr>
            <a:r>
              <a:rPr lang="ru-RU" sz="4000" b="1" dirty="0" smtClean="0"/>
              <a:t>- захват </a:t>
            </a:r>
            <a:r>
              <a:rPr lang="ru-RU" sz="4000" b="1" dirty="0"/>
              <a:t>губами ;</a:t>
            </a:r>
          </a:p>
          <a:p>
            <a:pPr marL="0" indent="0">
              <a:buNone/>
            </a:pPr>
            <a:r>
              <a:rPr lang="ru-RU" sz="4000" b="1" dirty="0" smtClean="0"/>
              <a:t>- </a:t>
            </a:r>
            <a:r>
              <a:rPr lang="ru-RU" sz="4000" b="1" dirty="0"/>
              <a:t>«</a:t>
            </a:r>
            <a:r>
              <a:rPr lang="ru-RU" sz="4000" b="1" dirty="0" smtClean="0"/>
              <a:t>сгребающий» захват.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80227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172200" cy="45108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C0000"/>
                </a:solidFill>
              </a:rPr>
              <a:t>Окклюзионый аппарат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CC0000"/>
                </a:solidFill>
              </a:rPr>
              <a:t>Зубы плотоядных </a:t>
            </a:r>
            <a:r>
              <a:rPr lang="ru-RU" sz="3000" b="1" dirty="0"/>
              <a:t>расположены отдельно. Когда плотоядное животное закрывает пасть при помощи </a:t>
            </a:r>
            <a:r>
              <a:rPr lang="ru-RU" sz="3000" b="1" dirty="0" err="1"/>
              <a:t>блоковидного</a:t>
            </a:r>
            <a:r>
              <a:rPr lang="ru-RU" sz="3000" b="1" dirty="0"/>
              <a:t> сустава, коренные зубы двигаются вперед-назад, создавая плавное режущее движение как лезвия ножниц.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rgbClr val="CC0000"/>
                </a:solidFill>
              </a:rPr>
              <a:t>Зубы травоядных </a:t>
            </a:r>
            <a:r>
              <a:rPr lang="ru-RU" sz="3000" b="1" dirty="0"/>
              <a:t>сгруппированы близко друг к другу так, что резцы образуют единый режущий/откусывающий механизм, а верхние и нижние коренные зубы - платформы для измельчения и перемалывания. </a:t>
            </a:r>
          </a:p>
          <a:p>
            <a:pPr marL="0" indent="0">
              <a:buNone/>
            </a:pPr>
            <a:endParaRPr lang="ru-RU" sz="2250" b="1" dirty="0"/>
          </a:p>
          <a:p>
            <a:pPr marL="0" indent="0">
              <a:buNone/>
            </a:pPr>
            <a:endParaRPr lang="ru-RU" sz="2250" b="1" dirty="0"/>
          </a:p>
        </p:txBody>
      </p:sp>
    </p:spTree>
    <p:extLst>
      <p:ext uri="{BB962C8B-B14F-4D97-AF65-F5344CB8AC3E}">
        <p14:creationId xmlns:p14="http://schemas.microsoft.com/office/powerpoint/2010/main" val="3052360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39"/>
            <a:ext cx="8229600" cy="601449"/>
          </a:xfrm>
        </p:spPr>
        <p:txBody>
          <a:bodyPr/>
          <a:lstStyle/>
          <a:p>
            <a:r>
              <a:rPr lang="ru-RU" sz="4000" b="1" dirty="0" smtClean="0"/>
              <a:t>Окклюзионый аппарат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Резцы</a:t>
            </a:r>
            <a:r>
              <a:rPr lang="ru-RU" sz="3000" b="1" dirty="0" smtClean="0"/>
              <a:t> - </a:t>
            </a:r>
            <a:r>
              <a:rPr lang="ru-RU" sz="3000" b="1" dirty="0"/>
              <a:t> </a:t>
            </a:r>
            <a:r>
              <a:rPr lang="ru-RU" sz="3000" b="1" dirty="0" smtClean="0"/>
              <a:t>У плотоядных. Короткие</a:t>
            </a:r>
            <a:r>
              <a:rPr lang="ru-RU" sz="3000" b="1" dirty="0"/>
              <a:t>, заостренные кверху и используются для </a:t>
            </a:r>
            <a:r>
              <a:rPr lang="ru-RU" sz="3000" b="1" dirty="0">
                <a:solidFill>
                  <a:srgbClr val="FF0000"/>
                </a:solidFill>
              </a:rPr>
              <a:t>захватывания и разрывания на куски. </a:t>
            </a:r>
            <a:r>
              <a:rPr lang="ru-RU" sz="3000" b="1" dirty="0" smtClean="0"/>
              <a:t>У травоядных широкие</a:t>
            </a:r>
            <a:r>
              <a:rPr lang="ru-RU" sz="3000" b="1" dirty="0"/>
              <a:t>, плоские </a:t>
            </a:r>
            <a:r>
              <a:rPr lang="ru-RU" sz="3000" b="1" dirty="0" smtClean="0"/>
              <a:t>и лопатообразные. </a:t>
            </a:r>
            <a:r>
              <a:rPr lang="ru-RU" sz="3000" b="1" dirty="0" smtClean="0">
                <a:solidFill>
                  <a:srgbClr val="0000FF"/>
                </a:solidFill>
              </a:rPr>
              <a:t>Функция </a:t>
            </a:r>
            <a:r>
              <a:rPr lang="ru-RU" sz="3000" b="1" dirty="0">
                <a:solidFill>
                  <a:srgbClr val="0000FF"/>
                </a:solidFill>
              </a:rPr>
              <a:t>- захват корма</a:t>
            </a:r>
            <a:r>
              <a:rPr lang="ru-RU" sz="3000" b="1" dirty="0"/>
              <a:t>. </a:t>
            </a:r>
          </a:p>
          <a:p>
            <a:pPr marL="0" indent="0" algn="just">
              <a:buNone/>
            </a:pPr>
            <a:endParaRPr lang="ru-RU" sz="30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Клыки</a:t>
            </a:r>
            <a:r>
              <a:rPr lang="ru-RU" sz="3000" b="1" dirty="0" smtClean="0"/>
              <a:t> </a:t>
            </a:r>
            <a:r>
              <a:rPr lang="ru-RU" sz="3000" b="1" dirty="0" smtClean="0"/>
              <a:t>- </a:t>
            </a:r>
            <a:r>
              <a:rPr lang="ru-RU" sz="3000" b="1" dirty="0"/>
              <a:t>У плотоядных. </a:t>
            </a:r>
            <a:r>
              <a:rPr lang="ru-RU" sz="3000" b="1" dirty="0" smtClean="0"/>
              <a:t>Кинжалообразные </a:t>
            </a:r>
            <a:r>
              <a:rPr lang="ru-RU" sz="3000" b="1" dirty="0"/>
              <a:t>клыки сильно удлинены для того, чтобы </a:t>
            </a:r>
            <a:r>
              <a:rPr lang="ru-RU" sz="3000" b="1" dirty="0">
                <a:solidFill>
                  <a:srgbClr val="FF0000"/>
                </a:solidFill>
              </a:rPr>
              <a:t>пронзать, раздирать и убивать добычу</a:t>
            </a:r>
            <a:r>
              <a:rPr lang="ru-RU" sz="3000" b="1" dirty="0"/>
              <a:t>. </a:t>
            </a:r>
            <a:r>
              <a:rPr lang="ru-RU" sz="3000" b="1" dirty="0" smtClean="0"/>
              <a:t>У </a:t>
            </a:r>
            <a:r>
              <a:rPr lang="ru-RU" sz="3000" b="1" dirty="0"/>
              <a:t>травоядных </a:t>
            </a:r>
            <a:r>
              <a:rPr lang="ru-RU" sz="3000" b="1" dirty="0" smtClean="0"/>
              <a:t>маленькие или выступающими </a:t>
            </a:r>
            <a:r>
              <a:rPr lang="ru-RU" sz="3000" b="1" dirty="0" smtClean="0">
                <a:solidFill>
                  <a:srgbClr val="0000FF"/>
                </a:solidFill>
              </a:rPr>
              <a:t>Функция </a:t>
            </a:r>
            <a:r>
              <a:rPr lang="ru-RU" sz="3000" b="1" dirty="0">
                <a:solidFill>
                  <a:srgbClr val="0000FF"/>
                </a:solidFill>
              </a:rPr>
              <a:t>- </a:t>
            </a:r>
            <a:r>
              <a:rPr lang="ru-RU" sz="3000" b="1" dirty="0" smtClean="0">
                <a:solidFill>
                  <a:srgbClr val="0000FF"/>
                </a:solidFill>
              </a:rPr>
              <a:t>оборона</a:t>
            </a:r>
            <a:r>
              <a:rPr lang="ru-RU" sz="3000" b="1" dirty="0">
                <a:solidFill>
                  <a:srgbClr val="FF0000"/>
                </a:solidFill>
              </a:rPr>
              <a:t>.</a:t>
            </a:r>
            <a:r>
              <a:rPr lang="ru-RU" sz="3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145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39"/>
            <a:ext cx="8229600" cy="601449"/>
          </a:xfrm>
        </p:spPr>
        <p:txBody>
          <a:bodyPr/>
          <a:lstStyle/>
          <a:p>
            <a:r>
              <a:rPr lang="ru-RU" sz="4000" b="1" dirty="0" smtClean="0"/>
              <a:t>Окклюзионый аппарат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 err="1" smtClean="0">
                <a:solidFill>
                  <a:srgbClr val="FF0000"/>
                </a:solidFill>
              </a:rPr>
              <a:t>Премоляры</a:t>
            </a:r>
            <a:r>
              <a:rPr lang="ru-RU" sz="3000" b="1" dirty="0" smtClean="0">
                <a:solidFill>
                  <a:srgbClr val="FF0000"/>
                </a:solidFill>
              </a:rPr>
              <a:t> (малые коренные) и моляры </a:t>
            </a:r>
            <a:r>
              <a:rPr lang="ru-RU" sz="3000" b="1" dirty="0" smtClean="0"/>
              <a:t>– у хищников </a:t>
            </a:r>
            <a:r>
              <a:rPr lang="ru-RU" sz="2800" b="1" dirty="0" smtClean="0"/>
              <a:t>заостренные </a:t>
            </a:r>
            <a:r>
              <a:rPr lang="ru-RU" sz="2800" b="1" dirty="0"/>
              <a:t>в форме зубчатых </a:t>
            </a:r>
            <a:r>
              <a:rPr lang="ru-RU" sz="2800" b="1" dirty="0" smtClean="0"/>
              <a:t>лезвий</a:t>
            </a:r>
            <a:r>
              <a:rPr lang="ru-RU" sz="2800" dirty="0" smtClean="0"/>
              <a:t> </a:t>
            </a:r>
            <a:r>
              <a:rPr lang="ru-RU" sz="3000" b="1" dirty="0"/>
              <a:t>служат для </a:t>
            </a:r>
            <a:r>
              <a:rPr lang="ru-RU" sz="3000" b="1" dirty="0" smtClean="0">
                <a:solidFill>
                  <a:srgbClr val="FF0000"/>
                </a:solidFill>
              </a:rPr>
              <a:t>срезания мяса с кости. </a:t>
            </a:r>
            <a:r>
              <a:rPr lang="ru-RU" sz="3000" b="1" dirty="0" smtClean="0"/>
              <a:t>Между зубами есть зазор, чтобы не </a:t>
            </a:r>
            <a:r>
              <a:rPr lang="ru-RU" sz="3000" b="1" dirty="0" err="1" smtClean="0"/>
              <a:t>не</a:t>
            </a:r>
            <a:r>
              <a:rPr lang="ru-RU" sz="3000" b="1" dirty="0" smtClean="0"/>
              <a:t> застревали </a:t>
            </a:r>
            <a:r>
              <a:rPr lang="ru-RU" sz="3000" b="1" dirty="0"/>
              <a:t>сухожилия. </a:t>
            </a:r>
            <a:r>
              <a:rPr lang="ru-RU" sz="3000" b="1" dirty="0" smtClean="0"/>
              <a:t>У кошек и собак есть пара крупных моляров названные хищническими</a:t>
            </a:r>
            <a:r>
              <a:rPr lang="ru-RU" sz="3000" b="1" dirty="0"/>
              <a:t>, расположены друг напротив друга и действуют наподобие ножниц, разрезая мясо на </a:t>
            </a:r>
            <a:r>
              <a:rPr lang="ru-RU" sz="3000" b="1" dirty="0" smtClean="0"/>
              <a:t>куски. </a:t>
            </a:r>
          </a:p>
          <a:p>
            <a:pPr marL="0" indent="0" algn="just">
              <a:buNone/>
            </a:pPr>
            <a:r>
              <a:rPr lang="ru-RU" sz="3000" b="1" dirty="0" smtClean="0"/>
              <a:t>У травоядных коренные зубы </a:t>
            </a:r>
            <a:r>
              <a:rPr lang="ru-RU" sz="2800" b="1" dirty="0"/>
              <a:t>плоские с узелковыми </a:t>
            </a:r>
            <a:r>
              <a:rPr lang="ru-RU" sz="2800" b="1" dirty="0" smtClean="0"/>
              <a:t>горками</a:t>
            </a:r>
            <a:r>
              <a:rPr lang="ru-RU" sz="2800" dirty="0" smtClean="0"/>
              <a:t> </a:t>
            </a:r>
            <a:r>
              <a:rPr lang="ru-RU" sz="3000" b="1" dirty="0" smtClean="0"/>
              <a:t>служат для </a:t>
            </a:r>
            <a:r>
              <a:rPr lang="ru-RU" sz="3000" b="1" dirty="0" smtClean="0">
                <a:solidFill>
                  <a:srgbClr val="0000FF"/>
                </a:solidFill>
              </a:rPr>
              <a:t>размалывания и перетирания пищи</a:t>
            </a:r>
            <a:r>
              <a:rPr lang="ru-RU" sz="3000" b="1" dirty="0" smtClean="0"/>
              <a:t>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587761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39"/>
            <a:ext cx="8229600" cy="601449"/>
          </a:xfrm>
        </p:spPr>
        <p:txBody>
          <a:bodyPr/>
          <a:lstStyle/>
          <a:p>
            <a:r>
              <a:rPr lang="ru-RU" sz="4000" b="1" dirty="0" smtClean="0"/>
              <a:t>Окклюзионый аппарат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760640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 smtClean="0"/>
              <a:t>Резцы - имеют </a:t>
            </a:r>
            <a:r>
              <a:rPr lang="ru-RU" sz="3000" b="1" dirty="0"/>
              <a:t>продолговатую, долотообразную форму. </a:t>
            </a:r>
            <a:r>
              <a:rPr lang="ru-RU" sz="3000" b="1" dirty="0" smtClean="0">
                <a:solidFill>
                  <a:srgbClr val="FF0000"/>
                </a:solidFill>
              </a:rPr>
              <a:t>Функция </a:t>
            </a:r>
            <a:r>
              <a:rPr lang="ru-RU" sz="3000" b="1" dirty="0">
                <a:solidFill>
                  <a:srgbClr val="FF0000"/>
                </a:solidFill>
              </a:rPr>
              <a:t>- захват корма</a:t>
            </a:r>
            <a:r>
              <a:rPr lang="ru-RU" sz="3000" b="1" dirty="0"/>
              <a:t>. </a:t>
            </a:r>
          </a:p>
          <a:p>
            <a:pPr marL="0" indent="0">
              <a:buNone/>
            </a:pPr>
            <a:r>
              <a:rPr lang="ru-RU" sz="3000" b="1" dirty="0"/>
              <a:t>Клыки </a:t>
            </a:r>
            <a:r>
              <a:rPr lang="ru-RU" sz="3000" b="1" dirty="0" smtClean="0"/>
              <a:t>- </a:t>
            </a:r>
            <a:r>
              <a:rPr lang="ru-RU" sz="3000" b="1" dirty="0"/>
              <a:t>самые длинные зубы в ротовой полости. </a:t>
            </a:r>
            <a:r>
              <a:rPr lang="ru-RU" sz="3000" b="1" dirty="0" smtClean="0">
                <a:solidFill>
                  <a:srgbClr val="FF0000"/>
                </a:solidFill>
              </a:rPr>
              <a:t>Функция </a:t>
            </a:r>
            <a:r>
              <a:rPr lang="ru-RU" sz="3000" b="1" dirty="0">
                <a:solidFill>
                  <a:srgbClr val="FF0000"/>
                </a:solidFill>
              </a:rPr>
              <a:t>- захват добычи, оборона.</a:t>
            </a:r>
            <a:r>
              <a:rPr lang="ru-RU" sz="3000" b="1" dirty="0"/>
              <a:t> </a:t>
            </a:r>
          </a:p>
          <a:p>
            <a:pPr marL="0" indent="0">
              <a:buNone/>
            </a:pPr>
            <a:r>
              <a:rPr lang="ru-RU" sz="3000" b="1" dirty="0"/>
              <a:t>Премоляры </a:t>
            </a:r>
            <a:r>
              <a:rPr lang="ru-RU" sz="3000" b="1" dirty="0" smtClean="0"/>
              <a:t>- </a:t>
            </a:r>
            <a:r>
              <a:rPr lang="ru-RU" sz="3000" b="1" dirty="0"/>
              <a:t>боковые зубы, коронка которых имеет три вершины. </a:t>
            </a:r>
            <a:r>
              <a:rPr lang="ru-RU" sz="3000" b="1" dirty="0" smtClean="0">
                <a:solidFill>
                  <a:srgbClr val="FF0000"/>
                </a:solidFill>
              </a:rPr>
              <a:t>Функция -разминание и разжевывание </a:t>
            </a:r>
            <a:r>
              <a:rPr lang="ru-RU" sz="3000" b="1" dirty="0">
                <a:solidFill>
                  <a:srgbClr val="FF0000"/>
                </a:solidFill>
              </a:rPr>
              <a:t>и </a:t>
            </a:r>
            <a:r>
              <a:rPr lang="ru-RU" sz="3000" b="1" dirty="0" smtClean="0">
                <a:solidFill>
                  <a:srgbClr val="FF0000"/>
                </a:solidFill>
              </a:rPr>
              <a:t>пищи.</a:t>
            </a:r>
            <a:endParaRPr lang="ru-RU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000" b="1" dirty="0"/>
              <a:t>Моляры </a:t>
            </a:r>
            <a:r>
              <a:rPr lang="ru-RU" sz="3000" b="1" dirty="0" smtClean="0"/>
              <a:t>– крупные боковые зубы. </a:t>
            </a:r>
            <a:r>
              <a:rPr lang="ru-RU" sz="3000" b="1" dirty="0" smtClean="0">
                <a:solidFill>
                  <a:srgbClr val="FF0000"/>
                </a:solidFill>
              </a:rPr>
              <a:t>Функция</a:t>
            </a:r>
            <a:r>
              <a:rPr lang="ru-RU" sz="3000" dirty="0" smtClean="0">
                <a:solidFill>
                  <a:srgbClr val="FF0000"/>
                </a:solidFill>
              </a:rPr>
              <a:t> </a:t>
            </a:r>
            <a:r>
              <a:rPr lang="ru-RU" sz="3000" b="1" dirty="0">
                <a:solidFill>
                  <a:srgbClr val="FF0000"/>
                </a:solidFill>
              </a:rPr>
              <a:t>моляров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b="1" dirty="0">
                <a:solidFill>
                  <a:srgbClr val="FF0000"/>
                </a:solidFill>
              </a:rPr>
              <a:t>– это растирание и измельчение </a:t>
            </a:r>
            <a:r>
              <a:rPr lang="ru-RU" sz="3000" b="1" dirty="0" smtClean="0">
                <a:solidFill>
                  <a:srgbClr val="FF0000"/>
                </a:solidFill>
              </a:rPr>
              <a:t>пищи.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94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266"/>
          <a:stretch/>
        </p:blipFill>
        <p:spPr>
          <a:xfrm>
            <a:off x="398599" y="1556792"/>
            <a:ext cx="8421873" cy="4806056"/>
          </a:xfrm>
          <a:prstGeom prst="rect">
            <a:avLst/>
          </a:prstGeom>
          <a:ln w="50800">
            <a:solidFill>
              <a:srgbClr val="CC0000"/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8599" y="404664"/>
            <a:ext cx="8229600" cy="601449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Нижняя челюсть кошки</a:t>
            </a:r>
            <a:endParaRPr lang="ru-RU" sz="4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85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b="49437"/>
          <a:stretch/>
        </p:blipFill>
        <p:spPr bwMode="auto">
          <a:xfrm>
            <a:off x="521496" y="1556792"/>
            <a:ext cx="8055672" cy="4680520"/>
          </a:xfrm>
          <a:prstGeom prst="rect">
            <a:avLst/>
          </a:prstGeom>
          <a:solidFill>
            <a:schemeClr val="bg1"/>
          </a:solidFill>
          <a:ln w="508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0580" y="332656"/>
            <a:ext cx="8229600" cy="601449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Верхняя челюсть кошки</a:t>
            </a:r>
            <a:endParaRPr lang="ru-RU" sz="4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7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11" y="0"/>
            <a:ext cx="8229600" cy="54868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Пищеварение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848" y="570296"/>
            <a:ext cx="8786926" cy="6048672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3000" b="1" dirty="0"/>
              <a:t>Пищеварение – </a:t>
            </a:r>
            <a:r>
              <a:rPr lang="ru-RU" sz="3000" dirty="0"/>
              <a:t>это сложный процесс, в результате </a:t>
            </a:r>
            <a:r>
              <a:rPr lang="ru-RU" sz="3000" dirty="0" smtClean="0"/>
              <a:t>которого</a:t>
            </a:r>
            <a:r>
              <a:rPr lang="en-US" sz="3000" dirty="0" smtClean="0"/>
              <a:t> </a:t>
            </a:r>
            <a:r>
              <a:rPr lang="ru-RU" sz="3000" dirty="0" smtClean="0"/>
              <a:t>корм</a:t>
            </a:r>
            <a:r>
              <a:rPr lang="ru-RU" sz="3000" dirty="0"/>
              <a:t>, поступив в пищеварительный канал, подвергается </a:t>
            </a:r>
            <a:r>
              <a:rPr lang="ru-RU" sz="3000" dirty="0" smtClean="0"/>
              <a:t>физической, химической </a:t>
            </a:r>
            <a:r>
              <a:rPr lang="ru-RU" sz="3000" dirty="0"/>
              <a:t>и биологической обработке, превращается из </a:t>
            </a:r>
            <a:r>
              <a:rPr lang="ru-RU" sz="3000" dirty="0" smtClean="0"/>
              <a:t>сложных химических </a:t>
            </a:r>
            <a:r>
              <a:rPr lang="ru-RU" sz="3000" dirty="0"/>
              <a:t>соединений в простые, доступные для всасывания в </a:t>
            </a:r>
            <a:r>
              <a:rPr lang="ru-RU" sz="3000" dirty="0" smtClean="0"/>
              <a:t>кровь и лимфу.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000" b="1" dirty="0" smtClean="0"/>
              <a:t>Пищеварение</a:t>
            </a:r>
            <a:r>
              <a:rPr lang="ru-RU" sz="3000" dirty="0" smtClean="0"/>
              <a:t> происходит в </a:t>
            </a:r>
            <a:r>
              <a:rPr lang="ru-RU" sz="3000" b="1" dirty="0" err="1" smtClean="0"/>
              <a:t>пищевари</a:t>
            </a:r>
            <a:r>
              <a:rPr lang="ru-RU" sz="3000" b="1" dirty="0"/>
              <a:t>-</a:t>
            </a:r>
            <a:r>
              <a:rPr lang="ru-RU" sz="3000" b="1" dirty="0" smtClean="0"/>
              <a:t>тельном тракте</a:t>
            </a:r>
            <a:r>
              <a:rPr lang="ru-RU" sz="3000" dirty="0" smtClean="0"/>
              <a:t> разделенном на </a:t>
            </a:r>
            <a:r>
              <a:rPr lang="ru-RU" sz="3000" b="1" dirty="0" smtClean="0"/>
              <a:t>3 отдела</a:t>
            </a:r>
            <a:r>
              <a:rPr lang="ru-RU" sz="3000" dirty="0"/>
              <a:t>. </a:t>
            </a:r>
            <a:endParaRPr lang="ru-RU" sz="3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sz="3000" dirty="0" smtClean="0"/>
              <a:t>1. </a:t>
            </a:r>
            <a:r>
              <a:rPr lang="ru-RU" sz="3000" b="1" dirty="0" smtClean="0"/>
              <a:t>передний</a:t>
            </a:r>
            <a:r>
              <a:rPr lang="ru-RU" sz="3000" dirty="0" smtClean="0"/>
              <a:t> </a:t>
            </a:r>
            <a:r>
              <a:rPr lang="ru-RU" sz="3000" dirty="0"/>
              <a:t>– ротовая </a:t>
            </a:r>
            <a:r>
              <a:rPr lang="ru-RU" sz="3000" dirty="0" smtClean="0"/>
              <a:t>полость, глотку </a:t>
            </a:r>
            <a:r>
              <a:rPr lang="ru-RU" sz="3000" dirty="0"/>
              <a:t>и пищевод;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000" dirty="0" smtClean="0"/>
              <a:t>2. </a:t>
            </a:r>
            <a:r>
              <a:rPr lang="ru-RU" sz="3000" b="1" dirty="0"/>
              <a:t>средний</a:t>
            </a:r>
            <a:r>
              <a:rPr lang="ru-RU" sz="3000" dirty="0"/>
              <a:t> – желудок и отдел тонкого кишечника;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000" dirty="0" smtClean="0"/>
              <a:t>3. </a:t>
            </a:r>
            <a:r>
              <a:rPr lang="ru-RU" sz="3000" b="1" dirty="0"/>
              <a:t>задний</a:t>
            </a:r>
            <a:r>
              <a:rPr lang="ru-RU" sz="3000" dirty="0"/>
              <a:t> – отдел толстого кишечника.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2159123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Зубной ряд лошади</a:t>
            </a:r>
            <a:endParaRPr lang="ru-RU" b="1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268760"/>
            <a:ext cx="8496944" cy="5267541"/>
          </a:xfrm>
          <a:prstGeom prst="rect">
            <a:avLst/>
          </a:prstGeom>
          <a:ln w="50800">
            <a:solidFill>
              <a:srgbClr val="CC0000"/>
            </a:solidFill>
          </a:ln>
        </p:spPr>
      </p:pic>
    </p:spTree>
    <p:extLst>
      <p:ext uri="{BB962C8B-B14F-4D97-AF65-F5344CB8AC3E}">
        <p14:creationId xmlns:p14="http://schemas.microsoft.com/office/powerpoint/2010/main" val="3332786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40" y="19372"/>
            <a:ext cx="8229600" cy="680120"/>
          </a:xfrm>
        </p:spPr>
        <p:txBody>
          <a:bodyPr/>
          <a:lstStyle/>
          <a:p>
            <a:r>
              <a:rPr lang="ru-RU" b="1" dirty="0">
                <a:solidFill>
                  <a:srgbClr val="CC0000"/>
                </a:solidFill>
              </a:rPr>
              <a:t>Жвачка (</a:t>
            </a:r>
            <a:r>
              <a:rPr lang="ru-RU" b="1" dirty="0" err="1">
                <a:solidFill>
                  <a:srgbClr val="CC0000"/>
                </a:solidFill>
              </a:rPr>
              <a:t>руминация</a:t>
            </a:r>
            <a:r>
              <a:rPr lang="ru-RU" b="1" dirty="0" smtClean="0">
                <a:solidFill>
                  <a:srgbClr val="CC0000"/>
                </a:solidFill>
              </a:rPr>
              <a:t>)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039" y="699492"/>
            <a:ext cx="8496944" cy="576064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3000" dirty="0" smtClean="0"/>
              <a:t>У </a:t>
            </a:r>
            <a:r>
              <a:rPr lang="ru-RU" sz="3000" b="1" dirty="0"/>
              <a:t>жвачных</a:t>
            </a:r>
            <a:r>
              <a:rPr lang="ru-RU" sz="3000" dirty="0"/>
              <a:t> </a:t>
            </a:r>
            <a:r>
              <a:rPr lang="ru-RU" sz="3000" dirty="0" smtClean="0"/>
              <a:t>корм </a:t>
            </a:r>
            <a:r>
              <a:rPr lang="ru-RU" sz="3000" b="1" dirty="0"/>
              <a:t>дважды</a:t>
            </a:r>
            <a:r>
              <a:rPr lang="ru-RU" sz="3000" dirty="0"/>
              <a:t> подвергается </a:t>
            </a:r>
            <a:r>
              <a:rPr lang="ru-RU" sz="3000" b="1" dirty="0"/>
              <a:t>пережевыванию в ротовой полости</a:t>
            </a:r>
            <a:r>
              <a:rPr lang="ru-RU" sz="3000" dirty="0"/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3000" dirty="0" err="1"/>
              <a:t>Отрыгивание</a:t>
            </a:r>
            <a:r>
              <a:rPr lang="ru-RU" sz="3000" dirty="0"/>
              <a:t>, повторное пережевывание и заглатывание корма называется </a:t>
            </a:r>
            <a:r>
              <a:rPr lang="ru-RU" sz="3000" b="1" dirty="0"/>
              <a:t>жвачкой.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3000" b="1" dirty="0"/>
              <a:t>Жвачка </a:t>
            </a:r>
            <a:r>
              <a:rPr lang="ru-RU" sz="3000" dirty="0"/>
              <a:t>происходит определенными жвачными периодами, продолжительностью </a:t>
            </a:r>
            <a:r>
              <a:rPr lang="ru-RU" sz="3000" b="1" dirty="0"/>
              <a:t>в 30-60 мин. </a:t>
            </a:r>
            <a:endParaRPr lang="ru-RU" sz="3000" b="1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3000" dirty="0" smtClean="0"/>
              <a:t>В </a:t>
            </a:r>
            <a:r>
              <a:rPr lang="ru-RU" sz="3000" dirty="0"/>
              <a:t>течение суток у взрослого животного может быть </a:t>
            </a:r>
            <a:r>
              <a:rPr lang="ru-RU" sz="3000" b="1" dirty="0"/>
              <a:t>6-12 жвачных периодов. </a:t>
            </a:r>
            <a:endParaRPr lang="ru-RU" sz="3000" b="1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3000" dirty="0" smtClean="0"/>
              <a:t>Каждый </a:t>
            </a:r>
            <a:r>
              <a:rPr lang="ru-RU" sz="3000" dirty="0"/>
              <a:t>период включает в себя </a:t>
            </a:r>
            <a:r>
              <a:rPr lang="ru-RU" sz="3000" b="1" dirty="0"/>
              <a:t>от 5 до 80 жвачных циклов. </a:t>
            </a:r>
            <a:endParaRPr lang="ru-RU" sz="3000" b="1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3000" dirty="0" smtClean="0"/>
              <a:t>Каждый </a:t>
            </a:r>
            <a:r>
              <a:rPr lang="ru-RU" sz="3000" dirty="0"/>
              <a:t>цикл состоит, в свою очередь, </a:t>
            </a:r>
            <a:r>
              <a:rPr lang="ru-RU" sz="3000" b="1" dirty="0"/>
              <a:t>из четырех фаз</a:t>
            </a:r>
            <a:r>
              <a:rPr lang="ru-RU" sz="3000" b="1" dirty="0" smtClean="0"/>
              <a:t>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528309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92696"/>
          </a:xfrm>
        </p:spPr>
        <p:txBody>
          <a:bodyPr/>
          <a:lstStyle/>
          <a:p>
            <a:r>
              <a:rPr lang="ru-RU" b="1" dirty="0">
                <a:solidFill>
                  <a:srgbClr val="CC0000"/>
                </a:solidFill>
              </a:rPr>
              <a:t>Жвачка (</a:t>
            </a:r>
            <a:r>
              <a:rPr lang="ru-RU" b="1" dirty="0" err="1">
                <a:solidFill>
                  <a:srgbClr val="CC0000"/>
                </a:solidFill>
              </a:rPr>
              <a:t>руминация</a:t>
            </a:r>
            <a:r>
              <a:rPr lang="ru-RU" b="1" dirty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060" y="980728"/>
            <a:ext cx="8511480" cy="5256584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dirty="0"/>
              <a:t>Общее время жвачки у крупного рогатого скота приблизительно </a:t>
            </a:r>
            <a:r>
              <a:rPr lang="ru-RU" b="1" dirty="0"/>
              <a:t>семь часов в сутки. </a:t>
            </a:r>
            <a:endParaRPr lang="ru-RU" b="1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Во </a:t>
            </a:r>
            <a:r>
              <a:rPr lang="ru-RU" dirty="0"/>
              <a:t>время жвачки происходит дополнительное </a:t>
            </a:r>
            <a:r>
              <a:rPr lang="ru-RU" b="1" dirty="0"/>
              <a:t>измельчение корма, </a:t>
            </a:r>
            <a:r>
              <a:rPr lang="ru-RU" dirty="0"/>
              <a:t>который,</a:t>
            </a:r>
            <a:r>
              <a:rPr lang="ru-RU" b="1" dirty="0"/>
              <a:t> разбухая, заполняет весь рубец </a:t>
            </a:r>
            <a:r>
              <a:rPr lang="ru-RU" dirty="0"/>
              <a:t>и на время </a:t>
            </a:r>
            <a:r>
              <a:rPr lang="ru-RU" b="1" dirty="0"/>
              <a:t>ограничивает дополнительный прием корма; </a:t>
            </a:r>
            <a:endParaRPr lang="ru-RU" b="1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во </a:t>
            </a:r>
            <a:r>
              <a:rPr lang="ru-RU" dirty="0"/>
              <a:t>время жвачки </a:t>
            </a:r>
            <a:r>
              <a:rPr lang="ru-RU" b="1" dirty="0"/>
              <a:t>усиливается эвакуация корма в сычуг; </a:t>
            </a:r>
            <a:r>
              <a:rPr lang="ru-RU" dirty="0"/>
              <a:t>учитывая, что жвачка происходит в лежачем положении, </a:t>
            </a:r>
            <a:r>
              <a:rPr lang="ru-RU" b="1" dirty="0"/>
              <a:t>возможно, экономится энергия.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29630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40" y="19372"/>
            <a:ext cx="8229600" cy="680120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Фазы жвачного цикла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496944" cy="5652574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b="1" dirty="0" smtClean="0"/>
              <a:t>1.Открытие </a:t>
            </a:r>
            <a:r>
              <a:rPr lang="ru-RU" b="1" dirty="0"/>
              <a:t>кардиального отверстия с </a:t>
            </a:r>
            <a:r>
              <a:rPr lang="ru-RU" dirty="0"/>
              <a:t>дополнительным</a:t>
            </a:r>
            <a:r>
              <a:rPr lang="ru-RU" b="1" dirty="0"/>
              <a:t> сокращением сетки, </a:t>
            </a:r>
            <a:r>
              <a:rPr lang="ru-RU" dirty="0"/>
              <a:t>благодаря чему кормовая кашица поступает в дистальную часть пищевода.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b="1" dirty="0" smtClean="0"/>
              <a:t>2.Отрыгивание </a:t>
            </a:r>
            <a:r>
              <a:rPr lang="ru-RU" b="1" dirty="0"/>
              <a:t>корма и антиперистальтика пищевода.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b="1" dirty="0" smtClean="0"/>
              <a:t>3.Поступление </a:t>
            </a:r>
            <a:r>
              <a:rPr lang="ru-RU" b="1" dirty="0"/>
              <a:t>кормовой кашицы в ротовую полость и проглатывание избыточной жидкости.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b="1" dirty="0" smtClean="0"/>
              <a:t>4.Пережевывание </a:t>
            </a:r>
            <a:r>
              <a:rPr lang="ru-RU" b="1" dirty="0"/>
              <a:t>и проглатывание пищевого кома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540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20472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CC0000"/>
                </a:solidFill>
              </a:rPr>
              <a:t>ОТРЫГИВАНИЕ СОДЕРЖИМОГО РУБЦА</a:t>
            </a:r>
          </a:p>
          <a:p>
            <a:pPr marL="0" indent="0" algn="just">
              <a:buNone/>
            </a:pPr>
            <a:r>
              <a:rPr lang="ru-RU" sz="3000" b="1" dirty="0" smtClean="0"/>
              <a:t>Раздражение </a:t>
            </a:r>
            <a:r>
              <a:rPr lang="ru-RU" sz="3000" b="1" dirty="0" err="1"/>
              <a:t>механорецепторов</a:t>
            </a:r>
            <a:r>
              <a:rPr lang="ru-RU" sz="3000" b="1" dirty="0"/>
              <a:t> рубца</a:t>
            </a:r>
            <a:r>
              <a:rPr lang="ru-RU" sz="3000" dirty="0"/>
              <a:t> и сетки, передача импульсов в жвачный </a:t>
            </a:r>
            <a:r>
              <a:rPr lang="ru-RU" sz="3000" dirty="0" smtClean="0"/>
              <a:t>центр. Формирование </a:t>
            </a:r>
            <a:r>
              <a:rPr lang="ru-RU" sz="3000" dirty="0"/>
              <a:t>возбуждения в жвачном </a:t>
            </a:r>
            <a:r>
              <a:rPr lang="ru-RU" sz="3000" dirty="0" smtClean="0"/>
              <a:t>центре. </a:t>
            </a:r>
          </a:p>
          <a:p>
            <a:pPr marL="0" indent="0" algn="just">
              <a:buNone/>
            </a:pPr>
            <a:r>
              <a:rPr lang="ru-RU" sz="3000" b="1" dirty="0" smtClean="0"/>
              <a:t>Происходит </a:t>
            </a:r>
            <a:r>
              <a:rPr lang="ru-RU" sz="3000" b="1" dirty="0"/>
              <a:t>глубокий вдох</a:t>
            </a:r>
            <a:r>
              <a:rPr lang="ru-RU" sz="3000" dirty="0"/>
              <a:t>, расслабляется диафрагма, </a:t>
            </a:r>
            <a:r>
              <a:rPr lang="ru-RU" sz="3000" b="1" dirty="0"/>
              <a:t>открывается отверстие пищевода </a:t>
            </a:r>
            <a:r>
              <a:rPr lang="ru-RU" sz="3000" dirty="0"/>
              <a:t>с одновременным расслаблением его стенок, образуется «пустое» пространство в пищеводе. Затем происходит </a:t>
            </a:r>
            <a:r>
              <a:rPr lang="ru-RU" sz="3000" b="1" dirty="0"/>
              <a:t>выдох, отверстие пищевода закрывается</a:t>
            </a:r>
            <a:r>
              <a:rPr lang="ru-RU" sz="3000" dirty="0"/>
              <a:t> и начинается его </a:t>
            </a:r>
            <a:r>
              <a:rPr lang="ru-RU" sz="3000" b="1" dirty="0"/>
              <a:t>антиперистальтика</a:t>
            </a:r>
            <a:r>
              <a:rPr lang="ru-RU" sz="3000" dirty="0"/>
              <a:t>. В итоге </a:t>
            </a:r>
            <a:r>
              <a:rPr lang="ru-RU" sz="3000" b="1" dirty="0"/>
              <a:t>пищевой ком попадает в ротовую полость</a:t>
            </a:r>
            <a:r>
              <a:rPr lang="ru-RU" sz="3000" dirty="0"/>
              <a:t>, где пережевывается и проглатывается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3069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61"/>
            <a:ext cx="9144000" cy="68283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C0000"/>
                </a:solidFill>
              </a:rPr>
              <a:t>Слюноотделение</a:t>
            </a:r>
            <a:endParaRPr lang="ru-RU" sz="3600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87208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/>
              <a:t>У </a:t>
            </a:r>
            <a:r>
              <a:rPr lang="ru-RU" sz="2800" b="1" dirty="0"/>
              <a:t>сельскохозяйственных животных в ротовую </a:t>
            </a:r>
            <a:r>
              <a:rPr lang="ru-RU" sz="2800" b="1" dirty="0" smtClean="0"/>
              <a:t>полость открываются </a:t>
            </a:r>
            <a:r>
              <a:rPr lang="ru-RU" sz="2800" b="1" dirty="0"/>
              <a:t>протоки трех пар крупных слюнных желез: </a:t>
            </a:r>
            <a:r>
              <a:rPr lang="ru-RU" sz="2800" b="1" dirty="0">
                <a:solidFill>
                  <a:srgbClr val="CC0000"/>
                </a:solidFill>
              </a:rPr>
              <a:t>околоушные,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C0000"/>
                </a:solidFill>
              </a:rPr>
              <a:t>подъязычные, </a:t>
            </a:r>
            <a:r>
              <a:rPr lang="ru-RU" sz="2800" b="1" dirty="0">
                <a:solidFill>
                  <a:srgbClr val="CC0000"/>
                </a:solidFill>
              </a:rPr>
              <a:t>подчелюстные</a:t>
            </a:r>
            <a:r>
              <a:rPr lang="ru-RU" sz="2800" b="1" dirty="0"/>
              <a:t>, а также мелкие железы </a:t>
            </a:r>
            <a:r>
              <a:rPr lang="ru-RU" sz="2800" b="1" dirty="0" smtClean="0"/>
              <a:t>слизистой оболочки </a:t>
            </a:r>
            <a:r>
              <a:rPr lang="ru-RU" sz="2800" b="1" dirty="0"/>
              <a:t>боковых стенок языка, щек нёба.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C0000"/>
                </a:solidFill>
              </a:rPr>
              <a:t>Плотоядные</a:t>
            </a:r>
            <a:r>
              <a:rPr lang="ru-RU" sz="2800" b="1" dirty="0"/>
              <a:t>: нет пищеварительных </a:t>
            </a:r>
            <a:r>
              <a:rPr lang="ru-RU" sz="2800" b="1" dirty="0" smtClean="0"/>
              <a:t>ферментов. Они </a:t>
            </a:r>
            <a:r>
              <a:rPr lang="ru-RU" sz="2800" b="1" dirty="0"/>
              <a:t>быстро заглатывают пищу, не жуя. </a:t>
            </a:r>
            <a:r>
              <a:rPr lang="ru-RU" sz="2800" b="1" dirty="0" smtClean="0"/>
              <a:t>Разгрызают </a:t>
            </a:r>
            <a:r>
              <a:rPr lang="ru-RU" sz="2800" b="1" dirty="0"/>
              <a:t>ее на </a:t>
            </a:r>
            <a:r>
              <a:rPr lang="ru-RU" sz="2800" b="1" dirty="0" smtClean="0"/>
              <a:t>пищу на крупные </a:t>
            </a:r>
            <a:r>
              <a:rPr lang="ru-RU" sz="2800" b="1" dirty="0"/>
              <a:t>куски и проглатывают целиком.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CC0000"/>
                </a:solidFill>
              </a:rPr>
              <a:t>Травоядные</a:t>
            </a:r>
            <a:r>
              <a:rPr lang="ru-RU" sz="2800" b="1" dirty="0"/>
              <a:t>: ферменты, расщепляющие </a:t>
            </a:r>
            <a:r>
              <a:rPr lang="ru-RU" sz="2800" b="1" dirty="0" smtClean="0"/>
              <a:t>углеводы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7350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66936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Слюна</a:t>
            </a:r>
            <a:r>
              <a:rPr lang="ru-RU" dirty="0"/>
              <a:t> </a:t>
            </a:r>
            <a:r>
              <a:rPr lang="ru-RU" dirty="0" smtClean="0"/>
              <a:t>– бесцветная слабощелочной реакции. Она </a:t>
            </a:r>
            <a:r>
              <a:rPr lang="ru-RU" dirty="0"/>
              <a:t>состоит из 99-99,4% воды и 0,6-1% сухих веществ. Из </a:t>
            </a:r>
            <a:r>
              <a:rPr lang="ru-RU" dirty="0" smtClean="0"/>
              <a:t>неорганических </a:t>
            </a:r>
            <a:r>
              <a:rPr lang="ru-RU" dirty="0"/>
              <a:t>веществ </a:t>
            </a:r>
            <a:r>
              <a:rPr lang="ru-RU" dirty="0" smtClean="0"/>
              <a:t>хлориды</a:t>
            </a:r>
            <a:r>
              <a:rPr lang="ru-RU" dirty="0"/>
              <a:t>, сульфаты, карбонаты кальция, натрия, калия, магния, а также </a:t>
            </a:r>
            <a:r>
              <a:rPr lang="ru-RU" dirty="0" smtClean="0"/>
              <a:t>мочевина и </a:t>
            </a:r>
            <a:r>
              <a:rPr lang="ru-RU" dirty="0"/>
              <a:t>мочевая </a:t>
            </a:r>
            <a:r>
              <a:rPr lang="ru-RU" dirty="0" smtClean="0"/>
              <a:t>кислота.</a:t>
            </a:r>
          </a:p>
          <a:p>
            <a:pPr marL="0" indent="0">
              <a:buNone/>
            </a:pPr>
            <a:r>
              <a:rPr lang="ru-RU" b="1" dirty="0" smtClean="0"/>
              <a:t>Муцин</a:t>
            </a:r>
            <a:r>
              <a:rPr lang="ru-RU" dirty="0"/>
              <a:t>, который обусловливает ее вязкость. </a:t>
            </a:r>
            <a:r>
              <a:rPr lang="ru-RU" b="1" dirty="0" smtClean="0"/>
              <a:t>Лизоцим</a:t>
            </a:r>
            <a:r>
              <a:rPr lang="ru-RU" dirty="0" smtClean="0"/>
              <a:t> обладающий </a:t>
            </a:r>
            <a:r>
              <a:rPr lang="ru-RU" dirty="0"/>
              <a:t>антимикробным </a:t>
            </a:r>
            <a:r>
              <a:rPr lang="ru-RU" dirty="0" smtClean="0"/>
              <a:t>действием. </a:t>
            </a:r>
            <a:r>
              <a:rPr lang="ru-RU" b="1" dirty="0" smtClean="0"/>
              <a:t>Амилазу</a:t>
            </a:r>
            <a:r>
              <a:rPr lang="ru-RU" dirty="0"/>
              <a:t>, расщепляющую крахмал до мальтозы и декстринов, и </a:t>
            </a:r>
            <a:r>
              <a:rPr lang="ru-RU" b="1" dirty="0" err="1"/>
              <a:t>глюкозидазу</a:t>
            </a:r>
            <a:r>
              <a:rPr lang="ru-RU" dirty="0"/>
              <a:t> (</a:t>
            </a:r>
            <a:r>
              <a:rPr lang="ru-RU" dirty="0" err="1"/>
              <a:t>мальтазу</a:t>
            </a:r>
            <a:r>
              <a:rPr lang="ru-RU" dirty="0"/>
              <a:t>), превращающую мальтозу в глюкозу.</a:t>
            </a:r>
          </a:p>
        </p:txBody>
      </p:sp>
    </p:spTree>
    <p:extLst>
      <p:ext uri="{BB962C8B-B14F-4D97-AF65-F5344CB8AC3E}">
        <p14:creationId xmlns:p14="http://schemas.microsoft.com/office/powerpoint/2010/main" val="1291010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884" y="116632"/>
            <a:ext cx="8229600" cy="562074"/>
          </a:xfrm>
        </p:spPr>
        <p:txBody>
          <a:bodyPr/>
          <a:lstStyle/>
          <a:p>
            <a:r>
              <a:rPr lang="ru-RU" b="1" dirty="0">
                <a:solidFill>
                  <a:srgbClr val="CC0000"/>
                </a:solidFill>
              </a:rPr>
              <a:t>Функции </a:t>
            </a:r>
            <a:r>
              <a:rPr lang="ru-RU" b="1" dirty="0" smtClean="0">
                <a:solidFill>
                  <a:srgbClr val="CC0000"/>
                </a:solidFill>
              </a:rPr>
              <a:t>слюны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14094"/>
            <a:ext cx="8640960" cy="588325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Пищеварительная</a:t>
            </a:r>
            <a:r>
              <a:rPr lang="ru-RU" dirty="0" smtClean="0"/>
              <a:t> - </a:t>
            </a:r>
            <a:r>
              <a:rPr lang="ru-RU" dirty="0"/>
              <a:t>действие </a:t>
            </a:r>
            <a:r>
              <a:rPr lang="ru-RU" dirty="0" err="1"/>
              <a:t>амиолитических</a:t>
            </a:r>
            <a:r>
              <a:rPr lang="ru-RU" dirty="0"/>
              <a:t> ферментов; формирование пищевого </a:t>
            </a:r>
            <a:r>
              <a:rPr lang="ru-RU" dirty="0" smtClean="0"/>
              <a:t>комка (муцин);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Сенсорная</a:t>
            </a:r>
            <a:r>
              <a:rPr lang="ru-RU" dirty="0" smtClean="0"/>
              <a:t> - обеспечение </a:t>
            </a:r>
            <a:r>
              <a:rPr lang="ru-RU" dirty="0"/>
              <a:t>вкусовых ощущений (при растворении пищевых продуктов); способствует</a:t>
            </a:r>
          </a:p>
          <a:p>
            <a:pPr marL="0" indent="0">
              <a:buNone/>
            </a:pPr>
            <a:r>
              <a:rPr lang="ru-RU" b="1" dirty="0" smtClean="0"/>
              <a:t>Защитная</a:t>
            </a:r>
            <a:r>
              <a:rPr lang="ru-RU" dirty="0" smtClean="0"/>
              <a:t> - бактерицидная </a:t>
            </a:r>
            <a:r>
              <a:rPr lang="ru-RU" dirty="0"/>
              <a:t>функция (лизоцим</a:t>
            </a:r>
            <a:r>
              <a:rPr lang="ru-RU" dirty="0" smtClean="0"/>
              <a:t>),остановка </a:t>
            </a:r>
            <a:r>
              <a:rPr lang="ru-RU" dirty="0"/>
              <a:t>кровотечения; </a:t>
            </a:r>
            <a:r>
              <a:rPr lang="ru-RU" b="1" dirty="0" smtClean="0"/>
              <a:t>Трофическая</a:t>
            </a:r>
            <a:r>
              <a:rPr lang="ru-RU" dirty="0" smtClean="0"/>
              <a:t> (минерализующая) функция</a:t>
            </a:r>
            <a:r>
              <a:rPr lang="ru-RU" dirty="0"/>
              <a:t>. Слюна является </a:t>
            </a:r>
            <a:r>
              <a:rPr lang="ru-RU"/>
              <a:t>источником </a:t>
            </a:r>
            <a:r>
              <a:rPr lang="ru-RU" smtClean="0"/>
              <a:t>минералов </a:t>
            </a:r>
            <a:r>
              <a:rPr lang="ru-RU" dirty="0" smtClean="0"/>
              <a:t>для формирования </a:t>
            </a:r>
            <a:r>
              <a:rPr lang="ru-RU" dirty="0"/>
              <a:t>эмали зуба.</a:t>
            </a:r>
          </a:p>
        </p:txBody>
      </p:sp>
    </p:spTree>
    <p:extLst>
      <p:ext uri="{BB962C8B-B14F-4D97-AF65-F5344CB8AC3E}">
        <p14:creationId xmlns:p14="http://schemas.microsoft.com/office/powerpoint/2010/main" val="4059896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65428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Слюнные </a:t>
            </a:r>
            <a:r>
              <a:rPr lang="ru-RU" dirty="0"/>
              <a:t>железы у собак </a:t>
            </a:r>
            <a:r>
              <a:rPr lang="ru-RU" b="1" dirty="0"/>
              <a:t>работают периодически</a:t>
            </a:r>
            <a:r>
              <a:rPr lang="ru-RU" dirty="0"/>
              <a:t>, вне периода кормления слюна не выделяется. Выделение слюны происходит </a:t>
            </a:r>
            <a:r>
              <a:rPr lang="ru-RU" b="1" dirty="0"/>
              <a:t>под действием условных и безусловных раздражителей</a:t>
            </a:r>
            <a:r>
              <a:rPr lang="ru-RU" dirty="0"/>
              <a:t>. Слюна выделяется не только </a:t>
            </a:r>
            <a:r>
              <a:rPr lang="ru-RU" b="1" dirty="0"/>
              <a:t>на пищевые вещества</a:t>
            </a:r>
            <a:r>
              <a:rPr lang="ru-RU" dirty="0"/>
              <a:t>, но и </a:t>
            </a:r>
            <a:r>
              <a:rPr lang="ru-RU" b="1" dirty="0"/>
              <a:t>на ненужные</a:t>
            </a:r>
            <a:r>
              <a:rPr lang="ru-RU" dirty="0"/>
              <a:t>, </a:t>
            </a:r>
            <a:r>
              <a:rPr lang="ru-RU" b="1" dirty="0"/>
              <a:t>отвергаемые</a:t>
            </a:r>
            <a:r>
              <a:rPr lang="ru-RU" dirty="0"/>
              <a:t>. На </a:t>
            </a:r>
            <a:r>
              <a:rPr lang="ru-RU" b="1" dirty="0"/>
              <a:t>сухую пищу </a:t>
            </a:r>
            <a:r>
              <a:rPr lang="ru-RU" dirty="0"/>
              <a:t>выделяется </a:t>
            </a:r>
            <a:r>
              <a:rPr lang="ru-RU" b="1" dirty="0"/>
              <a:t>больше слюны</a:t>
            </a:r>
            <a:r>
              <a:rPr lang="ru-RU" dirty="0"/>
              <a:t>, чем на влажную. На пищевые раздражители выделяется густая слюна с </a:t>
            </a:r>
            <a:r>
              <a:rPr lang="ru-RU" b="1" dirty="0"/>
              <a:t>большим содержанием муцина</a:t>
            </a:r>
            <a:r>
              <a:rPr lang="ru-RU" dirty="0"/>
              <a:t>, а на </a:t>
            </a:r>
            <a:r>
              <a:rPr lang="ru-RU" dirty="0" smtClean="0"/>
              <a:t>отвергаемые - </a:t>
            </a:r>
            <a:r>
              <a:rPr lang="ru-RU" dirty="0"/>
              <a:t>жидкая «</a:t>
            </a:r>
            <a:r>
              <a:rPr lang="ru-RU" dirty="0" err="1"/>
              <a:t>отмывная</a:t>
            </a:r>
            <a:r>
              <a:rPr lang="ru-RU" dirty="0"/>
              <a:t>» слюна.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79081" y="116633"/>
            <a:ext cx="825335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000" kern="0" dirty="0"/>
              <a:t>Слюноотделение у собак: </a:t>
            </a:r>
            <a:endParaRPr lang="ru-RU" sz="3600" b="0" kern="0" dirty="0"/>
          </a:p>
        </p:txBody>
      </p:sp>
    </p:spTree>
    <p:extLst>
      <p:ext uri="{BB962C8B-B14F-4D97-AF65-F5344CB8AC3E}">
        <p14:creationId xmlns:p14="http://schemas.microsoft.com/office/powerpoint/2010/main" val="3583665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65428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Слюнные железы </a:t>
            </a:r>
            <a:r>
              <a:rPr lang="ru-RU" dirty="0" smtClean="0"/>
              <a:t>работают </a:t>
            </a:r>
            <a:r>
              <a:rPr lang="ru-RU" dirty="0"/>
              <a:t>периодически, </a:t>
            </a:r>
            <a:r>
              <a:rPr lang="ru-RU" dirty="0" smtClean="0"/>
              <a:t>при </a:t>
            </a:r>
            <a:r>
              <a:rPr lang="ru-RU" dirty="0"/>
              <a:t>приеме корма. Слюна выделяется железами, находящимися на стороне </a:t>
            </a:r>
            <a:r>
              <a:rPr lang="ru-RU" dirty="0" smtClean="0"/>
              <a:t>жевания. Основная </a:t>
            </a:r>
            <a:r>
              <a:rPr lang="ru-RU" dirty="0"/>
              <a:t>роль слюны у лошади в </a:t>
            </a:r>
            <a:r>
              <a:rPr lang="ru-RU" b="1" dirty="0"/>
              <a:t>смачивании корма и </a:t>
            </a:r>
            <a:r>
              <a:rPr lang="ru-RU" b="1" dirty="0" err="1"/>
              <a:t>ослизнении</a:t>
            </a:r>
            <a:r>
              <a:rPr lang="ru-RU" b="1" dirty="0"/>
              <a:t> пищевого кома</a:t>
            </a:r>
            <a:r>
              <a:rPr lang="ru-RU" dirty="0"/>
              <a:t>. При длительном пережёвывании </a:t>
            </a:r>
            <a:r>
              <a:rPr lang="ru-RU" dirty="0" smtClean="0"/>
              <a:t>создаются </a:t>
            </a:r>
            <a:r>
              <a:rPr lang="ru-RU" dirty="0"/>
              <a:t>благоприятные условия для </a:t>
            </a:r>
            <a:r>
              <a:rPr lang="ru-RU" dirty="0" err="1" smtClean="0"/>
              <a:t>амилолитических</a:t>
            </a:r>
            <a:r>
              <a:rPr lang="ru-RU" dirty="0" smtClean="0"/>
              <a:t> ферментов. Также слюна создает </a:t>
            </a:r>
            <a:r>
              <a:rPr lang="ru-RU" dirty="0"/>
              <a:t>в пищеводной части желудка </a:t>
            </a:r>
            <a:r>
              <a:rPr lang="ru-RU" dirty="0" err="1"/>
              <a:t>щелочую</a:t>
            </a:r>
            <a:r>
              <a:rPr lang="ru-RU" dirty="0"/>
              <a:t> среду, необходимую как для действия микрофлоры, так и для действия ферментов растительных кормов.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79081" y="116633"/>
            <a:ext cx="825335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000" kern="0" dirty="0">
                <a:solidFill>
                  <a:srgbClr val="CC0000"/>
                </a:solidFill>
              </a:rPr>
              <a:t>Слюноотделение у </a:t>
            </a:r>
            <a:r>
              <a:rPr lang="ru-RU" sz="4000" kern="0" dirty="0" smtClean="0">
                <a:solidFill>
                  <a:srgbClr val="CC0000"/>
                </a:solidFill>
              </a:rPr>
              <a:t>лошади</a:t>
            </a:r>
            <a:r>
              <a:rPr lang="ru-RU" sz="4000" kern="0" dirty="0" smtClean="0"/>
              <a:t>: </a:t>
            </a:r>
            <a:endParaRPr lang="ru-RU" sz="3600" b="0" kern="0" dirty="0"/>
          </a:p>
        </p:txBody>
      </p:sp>
    </p:spTree>
    <p:extLst>
      <p:ext uri="{BB962C8B-B14F-4D97-AF65-F5344CB8AC3E}">
        <p14:creationId xmlns:p14="http://schemas.microsoft.com/office/powerpoint/2010/main" val="286950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725"/>
            <a:ext cx="6203032" cy="706090"/>
          </a:xfrm>
        </p:spPr>
        <p:txBody>
          <a:bodyPr/>
          <a:lstStyle/>
          <a:p>
            <a:r>
              <a:rPr lang="ru-RU" sz="4000" b="1" dirty="0">
                <a:solidFill>
                  <a:srgbClr val="CC0000"/>
                </a:solidFill>
              </a:rPr>
              <a:t>Виды пищеварения: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11160"/>
            <a:ext cx="8712968" cy="5758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dirty="0" smtClean="0"/>
              <a:t>Внутриклеточное</a:t>
            </a:r>
            <a:r>
              <a:rPr lang="ru-RU" sz="3600" dirty="0" smtClean="0"/>
              <a:t> </a:t>
            </a:r>
            <a:r>
              <a:rPr lang="ru-RU" sz="3600" dirty="0"/>
              <a:t>(фаго- и </a:t>
            </a:r>
            <a:r>
              <a:rPr lang="ru-RU" sz="3600" dirty="0" err="1"/>
              <a:t>пиноцитоз</a:t>
            </a:r>
            <a:r>
              <a:rPr lang="ru-RU" sz="3600" dirty="0"/>
              <a:t>) происходит у простейших организмов</a:t>
            </a:r>
          </a:p>
          <a:p>
            <a:pPr marL="0" indent="0" algn="just">
              <a:buNone/>
            </a:pPr>
            <a:r>
              <a:rPr lang="ru-RU" sz="3600" b="1" dirty="0" smtClean="0"/>
              <a:t>Внеклеточное</a:t>
            </a:r>
            <a:r>
              <a:rPr lang="ru-RU" sz="3600" dirty="0"/>
              <a:t>: </a:t>
            </a:r>
            <a:r>
              <a:rPr lang="ru-RU" sz="3600" b="1" dirty="0" err="1"/>
              <a:t>дистантное</a:t>
            </a:r>
            <a:r>
              <a:rPr lang="ru-RU" sz="3600" dirty="0"/>
              <a:t> (за пределами организма-паук) и полостное (в </a:t>
            </a:r>
            <a:r>
              <a:rPr lang="ru-RU" sz="3600" dirty="0" smtClean="0"/>
              <a:t>полостях </a:t>
            </a:r>
            <a:r>
              <a:rPr lang="ru-RU" sz="3600" dirty="0" err="1" smtClean="0"/>
              <a:t>организмама</a:t>
            </a:r>
            <a:r>
              <a:rPr lang="ru-RU" sz="3600" dirty="0" smtClean="0"/>
              <a:t>)</a:t>
            </a:r>
            <a:endParaRPr lang="ru-RU" sz="3600" dirty="0"/>
          </a:p>
          <a:p>
            <a:pPr marL="0" indent="0" algn="just">
              <a:buNone/>
            </a:pPr>
            <a:r>
              <a:rPr lang="ru-RU" sz="3600" b="1" dirty="0" smtClean="0"/>
              <a:t>Пристеночное</a:t>
            </a:r>
            <a:r>
              <a:rPr lang="ru-RU" sz="3600" dirty="0" smtClean="0"/>
              <a:t> (</a:t>
            </a:r>
            <a:r>
              <a:rPr lang="ru-RU" sz="3600" dirty="0"/>
              <a:t>мембранное) осуществляется ферментами, локализованными на клеточных мембранах слизистых оболочек пищеварительного </a:t>
            </a:r>
            <a:r>
              <a:rPr lang="ru-RU" sz="3600" dirty="0" smtClean="0"/>
              <a:t>тракта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7551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079" y="576064"/>
            <a:ext cx="8613399" cy="5031774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 smtClean="0"/>
              <a:t>Околоушные </a:t>
            </a:r>
            <a:r>
              <a:rPr lang="ru-RU" sz="3000" b="1" dirty="0"/>
              <a:t>железы </a:t>
            </a:r>
            <a:r>
              <a:rPr lang="ru-RU" sz="3000" dirty="0"/>
              <a:t>выделяют слюну </a:t>
            </a:r>
            <a:r>
              <a:rPr lang="ru-RU" sz="3000" dirty="0" smtClean="0"/>
              <a:t>непрерывно, </a:t>
            </a:r>
            <a:r>
              <a:rPr lang="ru-RU" sz="3000" b="1" dirty="0" smtClean="0"/>
              <a:t>независимо от приема корма</a:t>
            </a:r>
            <a:r>
              <a:rPr lang="ru-RU" sz="3000" dirty="0" smtClean="0"/>
              <a:t>, </a:t>
            </a:r>
            <a:r>
              <a:rPr lang="ru-RU" sz="3000" dirty="0"/>
              <a:t>а подчелюстные и </a:t>
            </a:r>
            <a:r>
              <a:rPr lang="ru-RU" sz="3000" dirty="0" smtClean="0"/>
              <a:t>подъязычные - </a:t>
            </a:r>
            <a:r>
              <a:rPr lang="ru-RU" sz="3000" dirty="0"/>
              <a:t>периодически. Непрерывная деятельность околоушных желёз обусловлена постоянным возбуждением слюноотделительного </a:t>
            </a:r>
            <a:r>
              <a:rPr lang="ru-RU" sz="3000" dirty="0" smtClean="0"/>
              <a:t>центра </a:t>
            </a:r>
            <a:r>
              <a:rPr lang="ru-RU" sz="3000" dirty="0"/>
              <a:t>импульсами, поступающими </a:t>
            </a:r>
            <a:r>
              <a:rPr lang="ru-RU" sz="3000" dirty="0" smtClean="0"/>
              <a:t>от </a:t>
            </a:r>
            <a:r>
              <a:rPr lang="ru-RU" sz="3000" b="1" dirty="0" smtClean="0"/>
              <a:t>рецепторов рубца</a:t>
            </a:r>
            <a:r>
              <a:rPr lang="ru-RU" sz="3000" dirty="0" smtClean="0"/>
              <a:t>. Частота импульсов зависит от </a:t>
            </a:r>
            <a:r>
              <a:rPr lang="ru-RU" sz="3000" b="1" dirty="0" smtClean="0"/>
              <a:t>массы и </a:t>
            </a:r>
            <a:r>
              <a:rPr lang="ru-RU" sz="3000" b="1" dirty="0"/>
              <a:t>кислотности </a:t>
            </a:r>
            <a:r>
              <a:rPr lang="ru-RU" sz="3000" b="1" dirty="0" smtClean="0"/>
              <a:t> </a:t>
            </a:r>
            <a:r>
              <a:rPr lang="ru-RU" sz="3000" b="1" dirty="0"/>
              <a:t>содержимого </a:t>
            </a:r>
            <a:r>
              <a:rPr lang="ru-RU" sz="3000" b="1" dirty="0" smtClean="0"/>
              <a:t>в рубце</a:t>
            </a:r>
            <a:r>
              <a:rPr lang="ru-RU" sz="3000" dirty="0"/>
              <a:t>. </a:t>
            </a:r>
            <a:r>
              <a:rPr lang="ru-RU" sz="3000" b="1" dirty="0"/>
              <a:t>Высокая щелочность </a:t>
            </a:r>
            <a:r>
              <a:rPr lang="ru-RU" sz="3000" dirty="0"/>
              <a:t>и </a:t>
            </a:r>
            <a:r>
              <a:rPr lang="ru-RU" sz="3000" b="1" dirty="0"/>
              <a:t>большое количество слюны</a:t>
            </a:r>
            <a:r>
              <a:rPr lang="ru-RU" sz="3000" dirty="0"/>
              <a:t> необходимы для </a:t>
            </a:r>
            <a:r>
              <a:rPr lang="ru-RU" sz="3000" b="1" dirty="0"/>
              <a:t>нейтрализации кислого содержимого рубца</a:t>
            </a:r>
            <a:r>
              <a:rPr lang="ru-RU" sz="3000" dirty="0"/>
              <a:t> и поддержания бактериальных процессов.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9100" y="0"/>
            <a:ext cx="825335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000" kern="0" dirty="0">
                <a:solidFill>
                  <a:srgbClr val="CC0000"/>
                </a:solidFill>
              </a:rPr>
              <a:t>Слюноотделение у жвачных</a:t>
            </a:r>
            <a:r>
              <a:rPr lang="ru-RU" sz="4000" kern="0" dirty="0"/>
              <a:t>:</a:t>
            </a:r>
            <a:r>
              <a:rPr lang="ru-RU" sz="3600" kern="0" dirty="0"/>
              <a:t> </a:t>
            </a:r>
            <a:endParaRPr lang="ru-RU" sz="3600" b="0" kern="0" dirty="0"/>
          </a:p>
        </p:txBody>
      </p:sp>
    </p:spTree>
    <p:extLst>
      <p:ext uri="{BB962C8B-B14F-4D97-AF65-F5344CB8AC3E}">
        <p14:creationId xmlns:p14="http://schemas.microsoft.com/office/powerpoint/2010/main" val="1879249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dirty="0"/>
              <a:t>Глотание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4" y="726137"/>
            <a:ext cx="8291015" cy="55111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</a:rPr>
              <a:t>Пережеванный </a:t>
            </a:r>
            <a:r>
              <a:rPr lang="ru-RU" dirty="0">
                <a:solidFill>
                  <a:srgbClr val="006600"/>
                </a:solidFill>
              </a:rPr>
              <a:t>и увлажненный корм движением щек и языка подается в виде кома </a:t>
            </a:r>
            <a:r>
              <a:rPr lang="ru-RU" b="1" dirty="0">
                <a:solidFill>
                  <a:srgbClr val="006600"/>
                </a:solidFill>
              </a:rPr>
              <a:t>на спинку языка</a:t>
            </a:r>
            <a:r>
              <a:rPr lang="ru-RU" dirty="0">
                <a:solidFill>
                  <a:srgbClr val="006600"/>
                </a:solidFill>
              </a:rPr>
              <a:t>. </a:t>
            </a:r>
            <a:endParaRPr lang="ru-RU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</a:rPr>
              <a:t>Затем </a:t>
            </a:r>
            <a:r>
              <a:rPr lang="ru-RU" dirty="0">
                <a:solidFill>
                  <a:srgbClr val="006600"/>
                </a:solidFill>
              </a:rPr>
              <a:t>язык прижимает его к мягкому нёбу и проталкивает сначала </a:t>
            </a:r>
            <a:r>
              <a:rPr lang="ru-RU" b="1" dirty="0">
                <a:solidFill>
                  <a:srgbClr val="006600"/>
                </a:solidFill>
              </a:rPr>
              <a:t>к корню </a:t>
            </a:r>
            <a:r>
              <a:rPr lang="ru-RU" b="1" dirty="0" smtClean="0">
                <a:solidFill>
                  <a:srgbClr val="006600"/>
                </a:solidFill>
              </a:rPr>
              <a:t>языка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Корм</a:t>
            </a:r>
            <a:r>
              <a:rPr lang="ru-RU" dirty="0">
                <a:solidFill>
                  <a:srgbClr val="FF0000"/>
                </a:solidFill>
              </a:rPr>
              <a:t>, раздражая слизистую глотки, вызывает рефлекторное </a:t>
            </a:r>
            <a:r>
              <a:rPr lang="ru-RU" b="1" dirty="0">
                <a:solidFill>
                  <a:srgbClr val="FF0000"/>
                </a:solidFill>
              </a:rPr>
              <a:t>сокращение мышц, приподнимающих мягкое нёбо, а корень языка прижимает надгортанник к </a:t>
            </a:r>
            <a:r>
              <a:rPr lang="ru-RU" b="1" dirty="0" smtClean="0">
                <a:solidFill>
                  <a:srgbClr val="FF0000"/>
                </a:solidFill>
              </a:rPr>
              <a:t>гортани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69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b="1" dirty="0"/>
              <a:t>Глотание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Сокращениями мышц глотки проталкивается </a:t>
            </a:r>
            <a:r>
              <a:rPr lang="ru-RU" dirty="0">
                <a:solidFill>
                  <a:srgbClr val="FF0000"/>
                </a:solidFill>
              </a:rPr>
              <a:t>пищевой ком </a:t>
            </a:r>
            <a:r>
              <a:rPr lang="ru-RU" dirty="0" smtClean="0">
                <a:solidFill>
                  <a:srgbClr val="FF0000"/>
                </a:solidFill>
              </a:rPr>
              <a:t>дальше к воронке пищевода.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33CC"/>
                </a:solidFill>
              </a:rPr>
              <a:t>Продвижение пищевого кома из глотки по пищеводу происходит благодаря    его    перистальтическим движениям.</a:t>
            </a:r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90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28600" y="54102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/>
              <a:t> </a:t>
            </a:r>
            <a:r>
              <a:rPr lang="ru-RU" altLang="ru-RU" sz="1800" b="1"/>
              <a:t>Интраорганная</a:t>
            </a:r>
            <a:r>
              <a:rPr lang="ru-RU" altLang="ru-RU" sz="1800"/>
              <a:t> (на уровне интрамуральных ганглиев метасимпатической нервной системы) – </a:t>
            </a:r>
            <a:r>
              <a:rPr lang="ru-RU" altLang="ru-RU" sz="1400"/>
              <a:t>межмышечное нервное сплетение Ауэрбаха и подслизистое нервное сплетение Мейсснера иннервируют гладкую мускулатуру, кровеносные сосуды, железы слизистой оболочки ЖКТ.</a:t>
            </a:r>
          </a:p>
        </p:txBody>
      </p:sp>
      <p:pic>
        <p:nvPicPr>
          <p:cNvPr id="16389" name="Picture 9" descr="mb4_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/>
          <a:stretch>
            <a:fillRect/>
          </a:stretch>
        </p:blipFill>
        <p:spPr bwMode="auto">
          <a:xfrm>
            <a:off x="5776913" y="0"/>
            <a:ext cx="34147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279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4876800" y="0"/>
          <a:ext cx="42672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Слайд" r:id="rId3" imgW="3956304" imgH="2967106" progId="PowerPoint.Slide.8">
                  <p:embed/>
                </p:oleObj>
              </mc:Choice>
              <mc:Fallback>
                <p:oleObj name="Слайд" r:id="rId3" imgW="3956304" imgH="296710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614" t="38109" r="5084" b="26830"/>
                      <a:stretch>
                        <a:fillRect/>
                      </a:stretch>
                    </p:blipFill>
                    <p:spPr bwMode="auto">
                      <a:xfrm>
                        <a:off x="4876800" y="0"/>
                        <a:ext cx="42672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9525" r="19585" b="28571"/>
          <a:stretch>
            <a:fillRect/>
          </a:stretch>
        </p:blipFill>
        <p:spPr bwMode="auto">
          <a:xfrm>
            <a:off x="228600" y="1447800"/>
            <a:ext cx="44958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9569" r="5173" b="26645"/>
          <a:stretch>
            <a:fillRect/>
          </a:stretch>
        </p:blipFill>
        <p:spPr bwMode="auto">
          <a:xfrm>
            <a:off x="304800" y="4267200"/>
            <a:ext cx="449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81000" y="3810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клеток</a:t>
            </a:r>
          </a:p>
        </p:txBody>
      </p:sp>
      <p:graphicFrame>
        <p:nvGraphicFramePr>
          <p:cNvPr id="17415" name="Object 9"/>
          <p:cNvGraphicFramePr>
            <a:graphicFrameLocks noChangeAspect="1"/>
          </p:cNvGraphicFramePr>
          <p:nvPr/>
        </p:nvGraphicFramePr>
        <p:xfrm>
          <a:off x="0" y="152400"/>
          <a:ext cx="495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Слайд" r:id="rId7" imgW="3956304" imgH="2967106" progId="PowerPoint.Slide.8">
                  <p:embed/>
                </p:oleObj>
              </mc:Choice>
              <mc:Fallback>
                <p:oleObj name="Слайд" r:id="rId7" imgW="3956304" imgH="296710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91" t="9756" r="5084" b="74042"/>
                      <a:stretch>
                        <a:fillRect/>
                      </a:stretch>
                    </p:blipFill>
                    <p:spPr bwMode="auto">
                      <a:xfrm>
                        <a:off x="0" y="152400"/>
                        <a:ext cx="4953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11" descr="zheludochno_kishechnye_gormon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981200"/>
            <a:ext cx="38576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94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725"/>
            <a:ext cx="6203032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Типы </a:t>
            </a:r>
            <a:r>
              <a:rPr lang="ru-RU" sz="4000" b="1" dirty="0">
                <a:solidFill>
                  <a:srgbClr val="CC0000"/>
                </a:solidFill>
              </a:rPr>
              <a:t>пищеварения: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949" y="1099800"/>
            <a:ext cx="8064483" cy="513751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Собственное - </a:t>
            </a:r>
            <a:r>
              <a:rPr lang="ru-RU" sz="4000" dirty="0" smtClean="0"/>
              <a:t>ферменты </a:t>
            </a:r>
            <a:r>
              <a:rPr lang="ru-RU" sz="4000" dirty="0"/>
              <a:t>образуются в самом </a:t>
            </a:r>
            <a:r>
              <a:rPr lang="ru-RU" sz="4000" dirty="0" smtClean="0"/>
              <a:t>организме.</a:t>
            </a:r>
            <a:endParaRPr lang="ru-RU" sz="4000" dirty="0"/>
          </a:p>
          <a:p>
            <a:pPr marL="0" indent="0">
              <a:buNone/>
            </a:pPr>
            <a:r>
              <a:rPr lang="ru-RU" sz="4000" b="1" dirty="0" err="1" smtClean="0"/>
              <a:t>Симбионтное</a:t>
            </a:r>
            <a:r>
              <a:rPr lang="ru-RU" sz="4000" b="1" dirty="0" smtClean="0"/>
              <a:t> </a:t>
            </a:r>
            <a:r>
              <a:rPr lang="ru-RU" sz="4000" dirty="0" smtClean="0"/>
              <a:t>- ферменты</a:t>
            </a:r>
            <a:r>
              <a:rPr lang="ru-RU" sz="4000" dirty="0"/>
              <a:t>, выделяемые </a:t>
            </a:r>
            <a:r>
              <a:rPr lang="ru-RU" sz="4000" dirty="0" smtClean="0"/>
              <a:t>организмами-</a:t>
            </a:r>
            <a:r>
              <a:rPr lang="ru-RU" sz="4000" dirty="0" err="1" smtClean="0"/>
              <a:t>симбиотами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r>
              <a:rPr lang="ru-RU" sz="4000" b="1" dirty="0" err="1" smtClean="0"/>
              <a:t>Аутолитическое</a:t>
            </a:r>
            <a:r>
              <a:rPr lang="ru-RU" sz="4000" b="1" dirty="0" smtClean="0"/>
              <a:t> </a:t>
            </a:r>
            <a:r>
              <a:rPr lang="ru-RU" sz="4000" dirty="0" smtClean="0"/>
              <a:t>- ферменты корма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3965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ТИПЫ ПИЩЕВАРЕНИЯ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2664297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Аутолитическое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120479"/>
            <a:ext cx="2736304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Симбиотическое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312080"/>
            <a:ext cx="2304256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Собственное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168993"/>
            <a:ext cx="2952327" cy="46166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Внутриклеточное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183359"/>
            <a:ext cx="2376264" cy="46166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В</a:t>
            </a:r>
            <a:r>
              <a:rPr lang="ru-RU" sz="2400" b="1" dirty="0" smtClean="0"/>
              <a:t>неклеточное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4293096"/>
            <a:ext cx="187220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олостное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4869160"/>
            <a:ext cx="23762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ристеночное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5589240"/>
            <a:ext cx="216024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М</a:t>
            </a:r>
            <a:r>
              <a:rPr lang="ru-RU" sz="2400" b="1" dirty="0" smtClean="0"/>
              <a:t>ембранное</a:t>
            </a:r>
            <a:endParaRPr lang="ru-RU" sz="24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580112" y="2852936"/>
            <a:ext cx="4320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020272" y="2852936"/>
            <a:ext cx="4320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635896" y="3789040"/>
            <a:ext cx="576064" cy="36004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76056" y="3789040"/>
            <a:ext cx="0" cy="1008112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96136" y="3789040"/>
            <a:ext cx="936104" cy="1728192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699792" y="1124744"/>
            <a:ext cx="432048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499992" y="1196752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652120" y="1196752"/>
            <a:ext cx="864096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4323" b="39478"/>
          <a:stretch>
            <a:fillRect/>
          </a:stretch>
        </p:blipFill>
        <p:spPr bwMode="auto">
          <a:xfrm>
            <a:off x="0" y="0"/>
            <a:ext cx="56388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image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4" t="6648" b="4709"/>
          <a:stretch>
            <a:fillRect/>
          </a:stretch>
        </p:blipFill>
        <p:spPr bwMode="auto">
          <a:xfrm>
            <a:off x="6834188" y="3200400"/>
            <a:ext cx="2309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image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47636" b="4709"/>
          <a:stretch>
            <a:fillRect/>
          </a:stretch>
        </p:blipFill>
        <p:spPr bwMode="auto">
          <a:xfrm>
            <a:off x="6705600" y="152400"/>
            <a:ext cx="2228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59081" r="8046"/>
          <a:stretch>
            <a:fillRect/>
          </a:stretch>
        </p:blipFill>
        <p:spPr bwMode="auto">
          <a:xfrm>
            <a:off x="152400" y="2743200"/>
            <a:ext cx="55626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pishchevaren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49791" b="4370"/>
          <a:stretch>
            <a:fillRect/>
          </a:stretch>
        </p:blipFill>
        <p:spPr bwMode="auto">
          <a:xfrm>
            <a:off x="4191000" y="4114800"/>
            <a:ext cx="1731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11"/>
          <p:cNvSpPr>
            <a:spLocks noChangeShapeType="1"/>
          </p:cNvSpPr>
          <p:nvPr/>
        </p:nvSpPr>
        <p:spPr bwMode="auto">
          <a:xfrm>
            <a:off x="5638800" y="3962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 flipV="1">
            <a:off x="5638800" y="2514600"/>
            <a:ext cx="1219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7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-632" r="2986" b="632"/>
          <a:stretch/>
        </p:blipFill>
        <p:spPr>
          <a:xfrm>
            <a:off x="539552" y="332656"/>
            <a:ext cx="8064896" cy="6155313"/>
          </a:xfrm>
        </p:spPr>
      </p:pic>
    </p:spTree>
    <p:extLst>
      <p:ext uri="{BB962C8B-B14F-4D97-AF65-F5344CB8AC3E}">
        <p14:creationId xmlns:p14="http://schemas.microsoft.com/office/powerpoint/2010/main" val="71705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Пищеварительные функции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851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900" b="1" dirty="0" smtClean="0">
                <a:latin typeface="Arial" pitchFamily="34" charset="0"/>
                <a:cs typeface="Arial" pitchFamily="34" charset="0"/>
              </a:rPr>
              <a:t>Моторная (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перистальтические, систолические и тонические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сокращения);</a:t>
            </a:r>
            <a:endParaRPr lang="ru-RU" sz="29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900" b="1" dirty="0" smtClean="0">
                <a:latin typeface="Arial" pitchFamily="34" charset="0"/>
                <a:cs typeface="Arial" pitchFamily="34" charset="0"/>
              </a:rPr>
              <a:t>Секреторная;</a:t>
            </a:r>
            <a:endParaRPr lang="ru-RU" sz="29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900" b="1" dirty="0" smtClean="0">
                <a:latin typeface="Arial" pitchFamily="34" charset="0"/>
                <a:cs typeface="Arial" pitchFamily="34" charset="0"/>
              </a:rPr>
              <a:t>Всасывательная 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перенос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продуктов гидролиза, воды, солей, витаминов из полости пищеварительного тракта через слизистую оболочку во внутреннюю среду организма с помощью различных механизмов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транспорта: </a:t>
            </a:r>
          </a:p>
          <a:p>
            <a:pPr marL="514350" lvl="0" indent="-1080000"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	- пассивный транспорт; </a:t>
            </a:r>
          </a:p>
          <a:p>
            <a:pPr marL="514350" lvl="0" indent="-1080000"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	- облегченная диффузия;</a:t>
            </a:r>
          </a:p>
          <a:p>
            <a:pPr marL="514350" lvl="0" indent="-1080000"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	- активный транспорт;</a:t>
            </a:r>
          </a:p>
          <a:p>
            <a:pPr marL="514350" lvl="0" indent="-1080000"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пиноцитоз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9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5825</TotalTime>
  <Words>1568</Words>
  <Application>Microsoft Office PowerPoint</Application>
  <PresentationFormat>Экран (4:3)</PresentationFormat>
  <Paragraphs>168</Paragraphs>
  <Slides>44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Calibri</vt:lpstr>
      <vt:lpstr>Оформление по умолчанию</vt:lpstr>
      <vt:lpstr>Слайд</vt:lpstr>
      <vt:lpstr>Физиология пищеварения 1  </vt:lpstr>
      <vt:lpstr>Презентация PowerPoint</vt:lpstr>
      <vt:lpstr>Пищеварение</vt:lpstr>
      <vt:lpstr>Виды пищеварения:</vt:lpstr>
      <vt:lpstr>Типы пищеварения:</vt:lpstr>
      <vt:lpstr>ТИПЫ ПИЩЕВАРЕНИЯ</vt:lpstr>
      <vt:lpstr>Презентация PowerPoint</vt:lpstr>
      <vt:lpstr>Презентация PowerPoint</vt:lpstr>
      <vt:lpstr>Пищеварительные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ЗАКОНОМЕРНОСТИ ДЕЯТЕЛЬНОСТИ ПИЩЕВАРИТЕЛЬНОЙ СИСТЕМЫ</vt:lpstr>
      <vt:lpstr>Прием корма</vt:lpstr>
      <vt:lpstr>Пищеварение в ротовой полости</vt:lpstr>
      <vt:lpstr>Прием корма</vt:lpstr>
      <vt:lpstr>СОСТОЯНИЕ ГОЛОДА</vt:lpstr>
      <vt:lpstr>СОСТОЯНИЕ НАСЫЩЕНИЯ</vt:lpstr>
      <vt:lpstr>Захват корма у кошки</vt:lpstr>
      <vt:lpstr>Захват корма</vt:lpstr>
      <vt:lpstr>Окклюзионый аппарат</vt:lpstr>
      <vt:lpstr>Окклюзионый аппарат</vt:lpstr>
      <vt:lpstr>Окклюзионый аппарат</vt:lpstr>
      <vt:lpstr>Окклюзионый аппарат</vt:lpstr>
      <vt:lpstr>Нижняя челюсть кошки</vt:lpstr>
      <vt:lpstr>Верхняя челюсть кошки</vt:lpstr>
      <vt:lpstr>Зубной ряд лошади</vt:lpstr>
      <vt:lpstr>Жвачка (руминация)</vt:lpstr>
      <vt:lpstr>Жвачка (руминация)</vt:lpstr>
      <vt:lpstr>Фазы жвачного цикла</vt:lpstr>
      <vt:lpstr>Презентация PowerPoint</vt:lpstr>
      <vt:lpstr>Слюноотделение</vt:lpstr>
      <vt:lpstr>Презентация PowerPoint</vt:lpstr>
      <vt:lpstr>Функции слюны</vt:lpstr>
      <vt:lpstr>Презентация PowerPoint</vt:lpstr>
      <vt:lpstr>Презентация PowerPoint</vt:lpstr>
      <vt:lpstr>Презентация PowerPoint</vt:lpstr>
      <vt:lpstr>Глотание</vt:lpstr>
      <vt:lpstr>Глотание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Physiology. The Heart</dc:title>
  <dc:creator>IVa Mu</dc:creator>
  <cp:lastModifiedBy>PPA</cp:lastModifiedBy>
  <cp:revision>398</cp:revision>
  <dcterms:created xsi:type="dcterms:W3CDTF">2010-06-07T10:03:52Z</dcterms:created>
  <dcterms:modified xsi:type="dcterms:W3CDTF">2019-03-07T06:59:37Z</dcterms:modified>
</cp:coreProperties>
</file>