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sldIdLst>
    <p:sldId id="345" r:id="rId5"/>
    <p:sldId id="316" r:id="rId6"/>
    <p:sldId id="315" r:id="rId7"/>
    <p:sldId id="258" r:id="rId8"/>
    <p:sldId id="287" r:id="rId9"/>
    <p:sldId id="317" r:id="rId10"/>
    <p:sldId id="318" r:id="rId11"/>
    <p:sldId id="319" r:id="rId12"/>
    <p:sldId id="272" r:id="rId13"/>
    <p:sldId id="273" r:id="rId14"/>
    <p:sldId id="303" r:id="rId15"/>
    <p:sldId id="274" r:id="rId16"/>
    <p:sldId id="304" r:id="rId17"/>
    <p:sldId id="275" r:id="rId18"/>
    <p:sldId id="276" r:id="rId19"/>
    <p:sldId id="284" r:id="rId20"/>
    <p:sldId id="309" r:id="rId21"/>
    <p:sldId id="31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634"/>
    <a:srgbClr val="1C3D3A"/>
    <a:srgbClr val="FB2913"/>
    <a:srgbClr val="000066"/>
    <a:srgbClr val="660066"/>
    <a:srgbClr val="FFFFF7"/>
    <a:srgbClr val="008000"/>
    <a:srgbClr val="003300"/>
    <a:srgbClr val="ED2152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00" autoAdjust="0"/>
    <p:restoredTop sz="94643"/>
  </p:normalViewPr>
  <p:slideViewPr>
    <p:cSldViewPr>
      <p:cViewPr varScale="1">
        <p:scale>
          <a:sx n="88" d="100"/>
          <a:sy n="88" d="100"/>
        </p:scale>
        <p:origin x="200" y="5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C634C2-335A-41F0-B0FC-660B6F4DF95B}" type="doc">
      <dgm:prSet loTypeId="urn:microsoft.com/office/officeart/2005/8/layout/list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6DE27D05-C5C4-4D41-8994-6EF8D69FD469}">
      <dgm:prSet phldrT="[Текст]"/>
      <dgm:spPr>
        <a:solidFill>
          <a:srgbClr val="193634"/>
        </a:solidFill>
      </dgm:spPr>
      <dgm:t>
        <a:bodyPr/>
        <a:lstStyle/>
        <a:p>
          <a:r>
            <a:rPr lang="ru-RU" b="0" i="0" dirty="0">
              <a:latin typeface="Montserrat Light" pitchFamily="2" charset="0"/>
            </a:rPr>
            <a:t>Общие задачи</a:t>
          </a:r>
        </a:p>
      </dgm:t>
    </dgm:pt>
    <dgm:pt modelId="{81964403-D138-4285-B4BB-BEB4D8529CD6}" type="parTrans" cxnId="{2CFA5912-E427-4C76-BB45-08260606049E}">
      <dgm:prSet/>
      <dgm:spPr/>
      <dgm:t>
        <a:bodyPr/>
        <a:lstStyle/>
        <a:p>
          <a:endParaRPr lang="ru-RU" b="0" i="0">
            <a:latin typeface="Montserrat Light" pitchFamily="2" charset="0"/>
          </a:endParaRPr>
        </a:p>
      </dgm:t>
    </dgm:pt>
    <dgm:pt modelId="{875B9CEC-77ED-44C9-B119-B94316FB3AE6}" type="sibTrans" cxnId="{2CFA5912-E427-4C76-BB45-08260606049E}">
      <dgm:prSet/>
      <dgm:spPr/>
      <dgm:t>
        <a:bodyPr/>
        <a:lstStyle/>
        <a:p>
          <a:endParaRPr lang="ru-RU" b="0" i="0">
            <a:latin typeface="Montserrat Light" pitchFamily="2" charset="0"/>
          </a:endParaRPr>
        </a:p>
      </dgm:t>
    </dgm:pt>
    <dgm:pt modelId="{9EC4FCA1-B16D-4D48-8D7E-74010E129CF9}">
      <dgm:prSet phldrT="[Текст]"/>
      <dgm:spPr>
        <a:solidFill>
          <a:srgbClr val="193634"/>
        </a:solidFill>
      </dgm:spPr>
      <dgm:t>
        <a:bodyPr/>
        <a:lstStyle/>
        <a:p>
          <a:r>
            <a:rPr lang="ru-RU" b="0" i="0" dirty="0">
              <a:latin typeface="Montserrat Light" pitchFamily="2" charset="0"/>
            </a:rPr>
            <a:t>Специальные задачи</a:t>
          </a:r>
        </a:p>
      </dgm:t>
    </dgm:pt>
    <dgm:pt modelId="{1E8DC6B6-1680-46C7-8AAD-87489EB6BB18}" type="parTrans" cxnId="{98D4F96F-EFC2-456B-B64F-A632D4749444}">
      <dgm:prSet/>
      <dgm:spPr/>
      <dgm:t>
        <a:bodyPr/>
        <a:lstStyle/>
        <a:p>
          <a:endParaRPr lang="ru-RU" b="0" i="0">
            <a:latin typeface="Montserrat Light" pitchFamily="2" charset="0"/>
          </a:endParaRPr>
        </a:p>
      </dgm:t>
    </dgm:pt>
    <dgm:pt modelId="{D4ECBAF8-6F64-4BDB-8108-87EB8874A50D}" type="sibTrans" cxnId="{98D4F96F-EFC2-456B-B64F-A632D4749444}">
      <dgm:prSet/>
      <dgm:spPr/>
      <dgm:t>
        <a:bodyPr/>
        <a:lstStyle/>
        <a:p>
          <a:endParaRPr lang="ru-RU" b="0" i="0">
            <a:latin typeface="Montserrat Light" pitchFamily="2" charset="0"/>
          </a:endParaRPr>
        </a:p>
      </dgm:t>
    </dgm:pt>
    <dgm:pt modelId="{F64523CD-23BE-4E19-A5D3-CCA092739DE1}">
      <dgm:prSet phldrT="[Текст]"/>
      <dgm:spPr>
        <a:solidFill>
          <a:srgbClr val="193634"/>
        </a:solidFill>
      </dgm:spPr>
      <dgm:t>
        <a:bodyPr/>
        <a:lstStyle/>
        <a:p>
          <a:r>
            <a:rPr lang="ru-RU" b="0" i="0" dirty="0">
              <a:latin typeface="Montserrat Light" pitchFamily="2" charset="0"/>
            </a:rPr>
            <a:t>Конкретные задачи</a:t>
          </a:r>
        </a:p>
      </dgm:t>
    </dgm:pt>
    <dgm:pt modelId="{A7AE691D-D88F-4E5C-BD51-6A1DE159066F}" type="parTrans" cxnId="{359544B8-47DD-4777-9A24-E40ACACF56C7}">
      <dgm:prSet/>
      <dgm:spPr/>
      <dgm:t>
        <a:bodyPr/>
        <a:lstStyle/>
        <a:p>
          <a:endParaRPr lang="ru-RU" b="0" i="0">
            <a:latin typeface="Montserrat Light" pitchFamily="2" charset="0"/>
          </a:endParaRPr>
        </a:p>
      </dgm:t>
    </dgm:pt>
    <dgm:pt modelId="{B8F41B8C-543E-4AF1-8A14-7ACDA109B5B3}" type="sibTrans" cxnId="{359544B8-47DD-4777-9A24-E40ACACF56C7}">
      <dgm:prSet/>
      <dgm:spPr/>
      <dgm:t>
        <a:bodyPr/>
        <a:lstStyle/>
        <a:p>
          <a:endParaRPr lang="ru-RU" b="0" i="0">
            <a:latin typeface="Montserrat Light" pitchFamily="2" charset="0"/>
          </a:endParaRPr>
        </a:p>
      </dgm:t>
    </dgm:pt>
    <dgm:pt modelId="{8E65337D-6CB5-4F95-B40B-09132835CB68}" type="pres">
      <dgm:prSet presAssocID="{C6C634C2-335A-41F0-B0FC-660B6F4DF95B}" presName="linear" presStyleCnt="0">
        <dgm:presLayoutVars>
          <dgm:dir/>
          <dgm:animLvl val="lvl"/>
          <dgm:resizeHandles val="exact"/>
        </dgm:presLayoutVars>
      </dgm:prSet>
      <dgm:spPr/>
    </dgm:pt>
    <dgm:pt modelId="{218A471E-E2FB-4572-BA69-B7109BB84A50}" type="pres">
      <dgm:prSet presAssocID="{6DE27D05-C5C4-4D41-8994-6EF8D69FD469}" presName="parentLin" presStyleCnt="0"/>
      <dgm:spPr/>
    </dgm:pt>
    <dgm:pt modelId="{23A0F43B-4BA6-47D4-A2C5-049CCAE1B791}" type="pres">
      <dgm:prSet presAssocID="{6DE27D05-C5C4-4D41-8994-6EF8D69FD469}" presName="parentLeftMargin" presStyleLbl="node1" presStyleIdx="0" presStyleCnt="3"/>
      <dgm:spPr/>
    </dgm:pt>
    <dgm:pt modelId="{D59978F9-41B8-4301-80AD-DCA62F7E7730}" type="pres">
      <dgm:prSet presAssocID="{6DE27D05-C5C4-4D41-8994-6EF8D69FD46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99760AB-0DD4-4E7E-B30E-5EB53AF76477}" type="pres">
      <dgm:prSet presAssocID="{6DE27D05-C5C4-4D41-8994-6EF8D69FD469}" presName="negativeSpace" presStyleCnt="0"/>
      <dgm:spPr/>
    </dgm:pt>
    <dgm:pt modelId="{B907E360-EF91-4BAE-B1C4-71C17CD8F10F}" type="pres">
      <dgm:prSet presAssocID="{6DE27D05-C5C4-4D41-8994-6EF8D69FD469}" presName="childText" presStyleLbl="conFgAcc1" presStyleIdx="0" presStyleCnt="3">
        <dgm:presLayoutVars>
          <dgm:bulletEnabled val="1"/>
        </dgm:presLayoutVars>
      </dgm:prSet>
      <dgm:spPr>
        <a:ln>
          <a:solidFill>
            <a:srgbClr val="193634"/>
          </a:solidFill>
        </a:ln>
      </dgm:spPr>
    </dgm:pt>
    <dgm:pt modelId="{D748B6A7-D7B6-4EB4-8B17-BF994F6F77A2}" type="pres">
      <dgm:prSet presAssocID="{875B9CEC-77ED-44C9-B119-B94316FB3AE6}" presName="spaceBetweenRectangles" presStyleCnt="0"/>
      <dgm:spPr/>
    </dgm:pt>
    <dgm:pt modelId="{10A6FA06-30D8-4E1B-9189-5320A69E4DE6}" type="pres">
      <dgm:prSet presAssocID="{9EC4FCA1-B16D-4D48-8D7E-74010E129CF9}" presName="parentLin" presStyleCnt="0"/>
      <dgm:spPr/>
    </dgm:pt>
    <dgm:pt modelId="{68786756-4291-4E3D-BD71-57993B323976}" type="pres">
      <dgm:prSet presAssocID="{9EC4FCA1-B16D-4D48-8D7E-74010E129CF9}" presName="parentLeftMargin" presStyleLbl="node1" presStyleIdx="0" presStyleCnt="3"/>
      <dgm:spPr/>
    </dgm:pt>
    <dgm:pt modelId="{DADB5D29-5BFB-4119-8B04-487123A25C4B}" type="pres">
      <dgm:prSet presAssocID="{9EC4FCA1-B16D-4D48-8D7E-74010E129CF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4CF731E-1610-4DD9-A13C-59724725F8BF}" type="pres">
      <dgm:prSet presAssocID="{9EC4FCA1-B16D-4D48-8D7E-74010E129CF9}" presName="negativeSpace" presStyleCnt="0"/>
      <dgm:spPr/>
    </dgm:pt>
    <dgm:pt modelId="{F2641228-13B9-43BF-9B0B-69370B201DE3}" type="pres">
      <dgm:prSet presAssocID="{9EC4FCA1-B16D-4D48-8D7E-74010E129CF9}" presName="childText" presStyleLbl="conFgAcc1" presStyleIdx="1" presStyleCnt="3">
        <dgm:presLayoutVars>
          <dgm:bulletEnabled val="1"/>
        </dgm:presLayoutVars>
      </dgm:prSet>
      <dgm:spPr>
        <a:ln>
          <a:solidFill>
            <a:srgbClr val="193634"/>
          </a:solidFill>
        </a:ln>
      </dgm:spPr>
    </dgm:pt>
    <dgm:pt modelId="{4415E623-5EC4-4CCF-A6D5-6F8E19A91F97}" type="pres">
      <dgm:prSet presAssocID="{D4ECBAF8-6F64-4BDB-8108-87EB8874A50D}" presName="spaceBetweenRectangles" presStyleCnt="0"/>
      <dgm:spPr/>
    </dgm:pt>
    <dgm:pt modelId="{051EAE23-52AE-4372-AEF9-29099F5E424D}" type="pres">
      <dgm:prSet presAssocID="{F64523CD-23BE-4E19-A5D3-CCA092739DE1}" presName="parentLin" presStyleCnt="0"/>
      <dgm:spPr/>
    </dgm:pt>
    <dgm:pt modelId="{6F6EB07C-6002-414C-9FD3-DE2249B0A8FD}" type="pres">
      <dgm:prSet presAssocID="{F64523CD-23BE-4E19-A5D3-CCA092739DE1}" presName="parentLeftMargin" presStyleLbl="node1" presStyleIdx="1" presStyleCnt="3"/>
      <dgm:spPr/>
    </dgm:pt>
    <dgm:pt modelId="{2E31AA78-4227-47A6-9CBC-6FE4B2FF4B51}" type="pres">
      <dgm:prSet presAssocID="{F64523CD-23BE-4E19-A5D3-CCA092739DE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6736D87-84A8-4A4D-B29A-6F5D9A30E9F3}" type="pres">
      <dgm:prSet presAssocID="{F64523CD-23BE-4E19-A5D3-CCA092739DE1}" presName="negativeSpace" presStyleCnt="0"/>
      <dgm:spPr/>
    </dgm:pt>
    <dgm:pt modelId="{C7DDAEE4-8A3D-45C5-A3D0-519E6822023A}" type="pres">
      <dgm:prSet presAssocID="{F64523CD-23BE-4E19-A5D3-CCA092739DE1}" presName="childText" presStyleLbl="conFgAcc1" presStyleIdx="2" presStyleCnt="3">
        <dgm:presLayoutVars>
          <dgm:bulletEnabled val="1"/>
        </dgm:presLayoutVars>
      </dgm:prSet>
      <dgm:spPr>
        <a:ln>
          <a:solidFill>
            <a:srgbClr val="193634"/>
          </a:solidFill>
        </a:ln>
      </dgm:spPr>
    </dgm:pt>
  </dgm:ptLst>
  <dgm:cxnLst>
    <dgm:cxn modelId="{2CFA5912-E427-4C76-BB45-08260606049E}" srcId="{C6C634C2-335A-41F0-B0FC-660B6F4DF95B}" destId="{6DE27D05-C5C4-4D41-8994-6EF8D69FD469}" srcOrd="0" destOrd="0" parTransId="{81964403-D138-4285-B4BB-BEB4D8529CD6}" sibTransId="{875B9CEC-77ED-44C9-B119-B94316FB3AE6}"/>
    <dgm:cxn modelId="{5D79AD1D-CCDC-402D-9E1A-E56CBAD484D6}" type="presOf" srcId="{6DE27D05-C5C4-4D41-8994-6EF8D69FD469}" destId="{D59978F9-41B8-4301-80AD-DCA62F7E7730}" srcOrd="1" destOrd="0" presId="urn:microsoft.com/office/officeart/2005/8/layout/list1"/>
    <dgm:cxn modelId="{BDBFDB3B-0742-40BC-BA98-F85708365940}" type="presOf" srcId="{F64523CD-23BE-4E19-A5D3-CCA092739DE1}" destId="{6F6EB07C-6002-414C-9FD3-DE2249B0A8FD}" srcOrd="0" destOrd="0" presId="urn:microsoft.com/office/officeart/2005/8/layout/list1"/>
    <dgm:cxn modelId="{75461E5B-7FDF-4BC8-98DA-1B5729CCBB96}" type="presOf" srcId="{F64523CD-23BE-4E19-A5D3-CCA092739DE1}" destId="{2E31AA78-4227-47A6-9CBC-6FE4B2FF4B51}" srcOrd="1" destOrd="0" presId="urn:microsoft.com/office/officeart/2005/8/layout/list1"/>
    <dgm:cxn modelId="{98D4F96F-EFC2-456B-B64F-A632D4749444}" srcId="{C6C634C2-335A-41F0-B0FC-660B6F4DF95B}" destId="{9EC4FCA1-B16D-4D48-8D7E-74010E129CF9}" srcOrd="1" destOrd="0" parTransId="{1E8DC6B6-1680-46C7-8AAD-87489EB6BB18}" sibTransId="{D4ECBAF8-6F64-4BDB-8108-87EB8874A50D}"/>
    <dgm:cxn modelId="{F5AF4F83-6E1D-4FD7-A952-680D642CD97B}" type="presOf" srcId="{9EC4FCA1-B16D-4D48-8D7E-74010E129CF9}" destId="{DADB5D29-5BFB-4119-8B04-487123A25C4B}" srcOrd="1" destOrd="0" presId="urn:microsoft.com/office/officeart/2005/8/layout/list1"/>
    <dgm:cxn modelId="{CA0A08AC-566A-4D96-8CDD-0D88BEE543D8}" type="presOf" srcId="{9EC4FCA1-B16D-4D48-8D7E-74010E129CF9}" destId="{68786756-4291-4E3D-BD71-57993B323976}" srcOrd="0" destOrd="0" presId="urn:microsoft.com/office/officeart/2005/8/layout/list1"/>
    <dgm:cxn modelId="{359544B8-47DD-4777-9A24-E40ACACF56C7}" srcId="{C6C634C2-335A-41F0-B0FC-660B6F4DF95B}" destId="{F64523CD-23BE-4E19-A5D3-CCA092739DE1}" srcOrd="2" destOrd="0" parTransId="{A7AE691D-D88F-4E5C-BD51-6A1DE159066F}" sibTransId="{B8F41B8C-543E-4AF1-8A14-7ACDA109B5B3}"/>
    <dgm:cxn modelId="{DE89F0D8-28F0-4473-BC74-CD7A4BE1D02D}" type="presOf" srcId="{C6C634C2-335A-41F0-B0FC-660B6F4DF95B}" destId="{8E65337D-6CB5-4F95-B40B-09132835CB68}" srcOrd="0" destOrd="0" presId="urn:microsoft.com/office/officeart/2005/8/layout/list1"/>
    <dgm:cxn modelId="{5F9996E9-69A1-42E7-89EC-F90C9846F70D}" type="presOf" srcId="{6DE27D05-C5C4-4D41-8994-6EF8D69FD469}" destId="{23A0F43B-4BA6-47D4-A2C5-049CCAE1B791}" srcOrd="0" destOrd="0" presId="urn:microsoft.com/office/officeart/2005/8/layout/list1"/>
    <dgm:cxn modelId="{B07EE0DF-9177-4C8D-BCB7-FF7000872DF6}" type="presParOf" srcId="{8E65337D-6CB5-4F95-B40B-09132835CB68}" destId="{218A471E-E2FB-4572-BA69-B7109BB84A50}" srcOrd="0" destOrd="0" presId="urn:microsoft.com/office/officeart/2005/8/layout/list1"/>
    <dgm:cxn modelId="{04B46C70-588E-487F-A25E-C5B19A1BB896}" type="presParOf" srcId="{218A471E-E2FB-4572-BA69-B7109BB84A50}" destId="{23A0F43B-4BA6-47D4-A2C5-049CCAE1B791}" srcOrd="0" destOrd="0" presId="urn:microsoft.com/office/officeart/2005/8/layout/list1"/>
    <dgm:cxn modelId="{2F048796-ABFA-4032-85C3-3C729AEA094A}" type="presParOf" srcId="{218A471E-E2FB-4572-BA69-B7109BB84A50}" destId="{D59978F9-41B8-4301-80AD-DCA62F7E7730}" srcOrd="1" destOrd="0" presId="urn:microsoft.com/office/officeart/2005/8/layout/list1"/>
    <dgm:cxn modelId="{3C278312-8F94-45CA-9A2E-C66793A4105A}" type="presParOf" srcId="{8E65337D-6CB5-4F95-B40B-09132835CB68}" destId="{299760AB-0DD4-4E7E-B30E-5EB53AF76477}" srcOrd="1" destOrd="0" presId="urn:microsoft.com/office/officeart/2005/8/layout/list1"/>
    <dgm:cxn modelId="{46930E0C-A557-422A-BDC7-1A558857F496}" type="presParOf" srcId="{8E65337D-6CB5-4F95-B40B-09132835CB68}" destId="{B907E360-EF91-4BAE-B1C4-71C17CD8F10F}" srcOrd="2" destOrd="0" presId="urn:microsoft.com/office/officeart/2005/8/layout/list1"/>
    <dgm:cxn modelId="{90C2C957-4BEA-4E36-B738-6C6BE7C65E1A}" type="presParOf" srcId="{8E65337D-6CB5-4F95-B40B-09132835CB68}" destId="{D748B6A7-D7B6-4EB4-8B17-BF994F6F77A2}" srcOrd="3" destOrd="0" presId="urn:microsoft.com/office/officeart/2005/8/layout/list1"/>
    <dgm:cxn modelId="{66B13DBA-0780-4BB7-882D-D112B51088FC}" type="presParOf" srcId="{8E65337D-6CB5-4F95-B40B-09132835CB68}" destId="{10A6FA06-30D8-4E1B-9189-5320A69E4DE6}" srcOrd="4" destOrd="0" presId="urn:microsoft.com/office/officeart/2005/8/layout/list1"/>
    <dgm:cxn modelId="{7B5CAFE7-56AC-4BEC-8BB7-88A6B78D8FC0}" type="presParOf" srcId="{10A6FA06-30D8-4E1B-9189-5320A69E4DE6}" destId="{68786756-4291-4E3D-BD71-57993B323976}" srcOrd="0" destOrd="0" presId="urn:microsoft.com/office/officeart/2005/8/layout/list1"/>
    <dgm:cxn modelId="{E0570DFC-DA3C-4663-8E99-9374AF6EE2E3}" type="presParOf" srcId="{10A6FA06-30D8-4E1B-9189-5320A69E4DE6}" destId="{DADB5D29-5BFB-4119-8B04-487123A25C4B}" srcOrd="1" destOrd="0" presId="urn:microsoft.com/office/officeart/2005/8/layout/list1"/>
    <dgm:cxn modelId="{F73D2AC4-FD14-415C-B511-ADD9D48A8FB5}" type="presParOf" srcId="{8E65337D-6CB5-4F95-B40B-09132835CB68}" destId="{F4CF731E-1610-4DD9-A13C-59724725F8BF}" srcOrd="5" destOrd="0" presId="urn:microsoft.com/office/officeart/2005/8/layout/list1"/>
    <dgm:cxn modelId="{212F2DA0-5D02-495E-9B15-D8495CD74B8A}" type="presParOf" srcId="{8E65337D-6CB5-4F95-B40B-09132835CB68}" destId="{F2641228-13B9-43BF-9B0B-69370B201DE3}" srcOrd="6" destOrd="0" presId="urn:microsoft.com/office/officeart/2005/8/layout/list1"/>
    <dgm:cxn modelId="{7EB7F139-D836-4726-9463-A613338DA9AA}" type="presParOf" srcId="{8E65337D-6CB5-4F95-B40B-09132835CB68}" destId="{4415E623-5EC4-4CCF-A6D5-6F8E19A91F97}" srcOrd="7" destOrd="0" presId="urn:microsoft.com/office/officeart/2005/8/layout/list1"/>
    <dgm:cxn modelId="{7584FE99-605A-467D-84C1-6105C1F24882}" type="presParOf" srcId="{8E65337D-6CB5-4F95-B40B-09132835CB68}" destId="{051EAE23-52AE-4372-AEF9-29099F5E424D}" srcOrd="8" destOrd="0" presId="urn:microsoft.com/office/officeart/2005/8/layout/list1"/>
    <dgm:cxn modelId="{1EA8E0C8-8B73-434E-935A-4F5557C0633A}" type="presParOf" srcId="{051EAE23-52AE-4372-AEF9-29099F5E424D}" destId="{6F6EB07C-6002-414C-9FD3-DE2249B0A8FD}" srcOrd="0" destOrd="0" presId="urn:microsoft.com/office/officeart/2005/8/layout/list1"/>
    <dgm:cxn modelId="{F979E754-04AC-4A78-99C9-D417AA18895B}" type="presParOf" srcId="{051EAE23-52AE-4372-AEF9-29099F5E424D}" destId="{2E31AA78-4227-47A6-9CBC-6FE4B2FF4B51}" srcOrd="1" destOrd="0" presId="urn:microsoft.com/office/officeart/2005/8/layout/list1"/>
    <dgm:cxn modelId="{72392B73-77A9-4685-9410-EE2867826309}" type="presParOf" srcId="{8E65337D-6CB5-4F95-B40B-09132835CB68}" destId="{66736D87-84A8-4A4D-B29A-6F5D9A30E9F3}" srcOrd="9" destOrd="0" presId="urn:microsoft.com/office/officeart/2005/8/layout/list1"/>
    <dgm:cxn modelId="{E0D11843-BD2F-4C9F-8297-B26F25201772}" type="presParOf" srcId="{8E65337D-6CB5-4F95-B40B-09132835CB68}" destId="{C7DDAEE4-8A3D-45C5-A3D0-519E6822023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7E360-EF91-4BAE-B1C4-71C17CD8F10F}">
      <dsp:nvSpPr>
        <dsp:cNvPr id="0" name=""/>
        <dsp:cNvSpPr/>
      </dsp:nvSpPr>
      <dsp:spPr>
        <a:xfrm>
          <a:off x="0" y="429453"/>
          <a:ext cx="7901014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19363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9978F9-41B8-4301-80AD-DCA62F7E7730}">
      <dsp:nvSpPr>
        <dsp:cNvPr id="0" name=""/>
        <dsp:cNvSpPr/>
      </dsp:nvSpPr>
      <dsp:spPr>
        <a:xfrm>
          <a:off x="395050" y="1413"/>
          <a:ext cx="5530709" cy="856080"/>
        </a:xfrm>
        <a:prstGeom prst="roundRect">
          <a:avLst/>
        </a:prstGeom>
        <a:solidFill>
          <a:srgbClr val="19363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048" tIns="0" rIns="20904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b="0" i="0" kern="1200" dirty="0">
              <a:latin typeface="Montserrat Light" pitchFamily="2" charset="0"/>
            </a:rPr>
            <a:t>Общие задачи</a:t>
          </a:r>
        </a:p>
      </dsp:txBody>
      <dsp:txXfrm>
        <a:off x="436840" y="43203"/>
        <a:ext cx="5447129" cy="772500"/>
      </dsp:txXfrm>
    </dsp:sp>
    <dsp:sp modelId="{F2641228-13B9-43BF-9B0B-69370B201DE3}">
      <dsp:nvSpPr>
        <dsp:cNvPr id="0" name=""/>
        <dsp:cNvSpPr/>
      </dsp:nvSpPr>
      <dsp:spPr>
        <a:xfrm>
          <a:off x="0" y="1744893"/>
          <a:ext cx="7901014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19363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B5D29-5BFB-4119-8B04-487123A25C4B}">
      <dsp:nvSpPr>
        <dsp:cNvPr id="0" name=""/>
        <dsp:cNvSpPr/>
      </dsp:nvSpPr>
      <dsp:spPr>
        <a:xfrm>
          <a:off x="395050" y="1316853"/>
          <a:ext cx="5530709" cy="856080"/>
        </a:xfrm>
        <a:prstGeom prst="roundRect">
          <a:avLst/>
        </a:prstGeom>
        <a:solidFill>
          <a:srgbClr val="19363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048" tIns="0" rIns="20904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b="0" i="0" kern="1200" dirty="0">
              <a:latin typeface="Montserrat Light" pitchFamily="2" charset="0"/>
            </a:rPr>
            <a:t>Специальные задачи</a:t>
          </a:r>
        </a:p>
      </dsp:txBody>
      <dsp:txXfrm>
        <a:off x="436840" y="1358643"/>
        <a:ext cx="5447129" cy="772500"/>
      </dsp:txXfrm>
    </dsp:sp>
    <dsp:sp modelId="{C7DDAEE4-8A3D-45C5-A3D0-519E6822023A}">
      <dsp:nvSpPr>
        <dsp:cNvPr id="0" name=""/>
        <dsp:cNvSpPr/>
      </dsp:nvSpPr>
      <dsp:spPr>
        <a:xfrm>
          <a:off x="0" y="3060333"/>
          <a:ext cx="7901014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19363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31AA78-4227-47A6-9CBC-6FE4B2FF4B51}">
      <dsp:nvSpPr>
        <dsp:cNvPr id="0" name=""/>
        <dsp:cNvSpPr/>
      </dsp:nvSpPr>
      <dsp:spPr>
        <a:xfrm>
          <a:off x="395050" y="2632292"/>
          <a:ext cx="5530709" cy="856080"/>
        </a:xfrm>
        <a:prstGeom prst="roundRect">
          <a:avLst/>
        </a:prstGeom>
        <a:solidFill>
          <a:srgbClr val="19363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048" tIns="0" rIns="209048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b="0" i="0" kern="1200" dirty="0">
              <a:latin typeface="Montserrat Light" pitchFamily="2" charset="0"/>
            </a:rPr>
            <a:t>Конкретные задачи</a:t>
          </a:r>
        </a:p>
      </dsp:txBody>
      <dsp:txXfrm>
        <a:off x="436840" y="2674082"/>
        <a:ext cx="5447129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6BAF6B-0FDB-45A1-95FA-D43F003314A5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97C202-0C02-4CC3-9946-677346A1CBE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80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4DF10D-50C4-4040-8BDC-343DADFC064D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CE6970-8E06-48FD-A34C-87A333D9DA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0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A959C0-A949-46AC-B034-75B100037F2C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505C0D-EC45-43C7-BC19-9DE66B04A4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056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3EC941-8DA9-46C8-8E3B-6A11A4D76DCF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62482C-4FF7-433A-9868-DF11AC486E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06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DBCB9C-92AE-4D8C-BB2A-D9F2BD6121EA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05F08-7F7B-4D29-8C3C-BAA91E2709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690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742185-0708-47C7-81D2-F6806F772C7B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DBCFC1-C48F-43CA-9D96-C5A556817F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67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9CCB19-4CF3-4A58-BE99-957CA0E2009D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7AA8C9-99FF-463A-9710-80D7AAB792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247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CFD5A3-0C01-4117-9380-92947D0F7E96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FE1B6-4AC4-444E-AF12-A05CD115F0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420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8802E0-5B2F-41A0-9CFF-2ECA24AC740C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4F18D1-30EC-4606-8FC1-6E1171F3B4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15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BF68B6-4296-49DB-9D40-A29A340F9E84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EC1CF0-6B94-4A42-82F8-9880A26B6D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21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730AF7-BFB9-498D-804B-EEBC03E3553A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07E6B4-68C2-45BC-A5E1-237F279EB1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64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65EC07-5AF5-4100-A2F9-572E32CD02E5}" type="datetimeFigureOut">
              <a:rPr lang="ru-RU" smtClean="0"/>
              <a:pPr>
                <a:defRPr/>
              </a:pPr>
              <a:t>09.10.2022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39788A-96D2-412D-ADFD-0D05F729FA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018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6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139" y="2319292"/>
            <a:ext cx="11237723" cy="987155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Montserrat SemiBold" pitchFamily="2" charset="0"/>
                <a:cs typeface="Times New Roman" panose="02020603050405020304" pitchFamily="18" charset="0"/>
              </a:rPr>
              <a:t>МДК.01.03 НАЧАЛЬНАЯ ПРОФЕССИОНАЛЬНАЯ ПОДГОТОВКА И ВВЕДЕНИЕ В СПЕЦИАЛЬНОСТЬ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2295" y="4016415"/>
            <a:ext cx="11045382" cy="92871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b="1" dirty="0">
                <a:solidFill>
                  <a:schemeClr val="bg1"/>
                </a:solidFill>
                <a:latin typeface="Montserrat SemiBold" pitchFamily="2" charset="0"/>
                <a:ea typeface="Times New Roman" charset="0"/>
                <a:cs typeface="Times New Roman" charset="0"/>
              </a:rPr>
              <a:t>ТЕМА 04 : Общие положения криминалистики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84744" y="236011"/>
            <a:ext cx="1068096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Montserrat SemiBold" pitchFamily="2" charset="0"/>
                <a:ea typeface="+mj-ea"/>
                <a:cs typeface="Times New Roman" panose="02020603050405020304" pitchFamily="18" charset="0"/>
              </a:rPr>
              <a:t>АРХАНГЕЛЬСКИЙ ГОСУДАРСТВЕННЫЙ </a:t>
            </a:r>
            <a:r>
              <a:rPr lang="ru-RU" sz="3600" b="1" dirty="0">
                <a:solidFill>
                  <a:schemeClr val="bg1"/>
                </a:solidFill>
                <a:latin typeface="Montserrat SemiBold" pitchFamily="2" charset="0"/>
                <a:ea typeface="+mj-ea"/>
                <a:cs typeface="Times New Roman" panose="02020603050405020304" pitchFamily="18" charset="0"/>
              </a:rPr>
              <a:t>МНОГОПРОФИЛЬНЫЙ КОЛЛЕДЖ</a:t>
            </a:r>
            <a:endParaRPr lang="ru-RU" sz="3600" b="1" dirty="0">
              <a:solidFill>
                <a:schemeClr val="bg1"/>
              </a:solidFill>
              <a:latin typeface="Montserrat SemiBold" pitchFamily="2" charset="0"/>
              <a:cs typeface="Times New Roman" panose="02020603050405020304" pitchFamily="18" charset="0"/>
            </a:endParaRPr>
          </a:p>
        </p:txBody>
      </p:sp>
      <p:sp>
        <p:nvSpPr>
          <p:cNvPr id="12" name="TextBox 3"/>
          <p:cNvSpPr txBox="1"/>
          <p:nvPr/>
        </p:nvSpPr>
        <p:spPr>
          <a:xfrm>
            <a:off x="1222295" y="5127484"/>
            <a:ext cx="964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solidFill>
                  <a:prstClr val="white"/>
                </a:solidFill>
                <a:latin typeface="Montserrat SemiBold" pitchFamily="2" charset="0"/>
                <a:cs typeface="Times New Roman" pitchFamily="18" charset="0"/>
              </a:rPr>
              <a:t>ПРЕПОДАВАТЕЛЬ: Мартынов Федор Сергеевич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1764620-8F29-634D-B891-A2636799C2C8}"/>
              </a:ext>
            </a:extLst>
          </p:cNvPr>
          <p:cNvSpPr/>
          <p:nvPr/>
        </p:nvSpPr>
        <p:spPr>
          <a:xfrm>
            <a:off x="9360308" y="6262122"/>
            <a:ext cx="2555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>
                <a:solidFill>
                  <a:schemeClr val="bg1"/>
                </a:solidFill>
                <a:latin typeface="Montserrat Light" pitchFamily="2" charset="0"/>
              </a:rPr>
              <a:t>https</a:t>
            </a:r>
            <a:r>
              <a:rPr lang="ru-RU" dirty="0">
                <a:solidFill>
                  <a:schemeClr val="bg1"/>
                </a:solidFill>
                <a:latin typeface="Montserrat Light" pitchFamily="2" charset="0"/>
              </a:rPr>
              <a:t>://</a:t>
            </a:r>
            <a:r>
              <a:rPr lang="ru-RU" dirty="0" err="1">
                <a:solidFill>
                  <a:schemeClr val="bg1"/>
                </a:solidFill>
                <a:latin typeface="Montserrat Light" pitchFamily="2" charset="0"/>
              </a:rPr>
              <a:t>arhcollege.ru</a:t>
            </a:r>
            <a:endParaRPr lang="ru-RU" dirty="0">
              <a:solidFill>
                <a:schemeClr val="bg1"/>
              </a:solidFill>
              <a:latin typeface="Montserrat Light" pitchFamily="2" charset="0"/>
            </a:endParaRPr>
          </a:p>
        </p:txBody>
      </p:sp>
      <p:pic>
        <p:nvPicPr>
          <p:cNvPr id="15" name="Рисунок 14" descr="Презентация с линейчатой диаграммой">
            <a:extLst>
              <a:ext uri="{FF2B5EF4-FFF2-40B4-BE49-F238E27FC236}">
                <a16:creationId xmlns:a16="http://schemas.microsoft.com/office/drawing/2014/main" id="{98394AD7-7458-4C43-A8BE-C0546A3286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7895" y="3834058"/>
            <a:ext cx="914400" cy="914400"/>
          </a:xfrm>
          <a:prstGeom prst="rect">
            <a:avLst/>
          </a:prstGeom>
        </p:spPr>
      </p:pic>
      <p:pic>
        <p:nvPicPr>
          <p:cNvPr id="17" name="Рисунок 16" descr="Аудитория">
            <a:extLst>
              <a:ext uri="{FF2B5EF4-FFF2-40B4-BE49-F238E27FC236}">
                <a16:creationId xmlns:a16="http://schemas.microsoft.com/office/drawing/2014/main" id="{AE817543-6DD2-1E40-819B-C680FF4AF8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7895" y="4930815"/>
            <a:ext cx="914400" cy="9144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748751D-5D56-9A44-B19F-7CC8C1BB5B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94" y="279084"/>
            <a:ext cx="1341522" cy="104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849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5400" y="1988840"/>
            <a:ext cx="102251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— это совокупность ее мировоззренческих принципов, теоретических концепций, понятий и категорий, методов и связей, представляющая собой общенаучное отражение предмета криминалистики. </a:t>
            </a:r>
          </a:p>
          <a:p>
            <a:pPr>
              <a:defRPr/>
            </a:pPr>
            <a:endParaRPr lang="ru-RU" sz="2400" dirty="0">
              <a:latin typeface="Montserrat Light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B78E53-DC9B-D847-9294-2789C25F49D6}"/>
              </a:ext>
            </a:extLst>
          </p:cNvPr>
          <p:cNvSpPr txBox="1"/>
          <p:nvPr/>
        </p:nvSpPr>
        <p:spPr>
          <a:xfrm>
            <a:off x="695400" y="548680"/>
            <a:ext cx="91450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latin typeface="Montserrat SemiBold" pitchFamily="2" charset="0"/>
              </a:rPr>
              <a:t>ОБЩАЯ ТЕОРИЯ КРИМИНАЛИСТИКИ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3392" y="428178"/>
            <a:ext cx="1036915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latin typeface="Montserrat SemiBold" pitchFamily="2" charset="0"/>
              </a:rPr>
              <a:t>В общую теорию входят:</a:t>
            </a:r>
          </a:p>
          <a:p>
            <a:pPr>
              <a:defRPr/>
            </a:pPr>
            <a:endParaRPr lang="ru-RU" sz="2800" dirty="0">
              <a:latin typeface="Montserrat Light" pitchFamily="2" charset="0"/>
            </a:endParaRPr>
          </a:p>
          <a:p>
            <a:pPr>
              <a:defRPr/>
            </a:pPr>
            <a:r>
              <a:rPr lang="ru-RU" sz="2000" dirty="0">
                <a:latin typeface="Montserrat Light" pitchFamily="2" charset="0"/>
              </a:rPr>
              <a:t>       а)  криминалистические учения и частные теории, отражающие результаты познания тех объективных закономерностей действительности, которые составляют предмет криминалистики и являются базой для разработки криминалистических средств, приемов и рекомендаций;       </a:t>
            </a:r>
          </a:p>
          <a:p>
            <a:pPr>
              <a:defRPr/>
            </a:pPr>
            <a:endParaRPr lang="ru-RU" sz="2000" dirty="0">
              <a:latin typeface="Montserrat Light" pitchFamily="2" charset="0"/>
            </a:endParaRPr>
          </a:p>
          <a:p>
            <a:pPr>
              <a:defRPr/>
            </a:pPr>
            <a:r>
              <a:rPr lang="ru-RU" sz="2000" dirty="0">
                <a:latin typeface="Montserrat Light" pitchFamily="2" charset="0"/>
              </a:rPr>
              <a:t>б) учение о языке криминалистики — система понятий, определений, терминов и знаков, в том числе и наиболее важных понятий — криминалистических категорий;</a:t>
            </a:r>
          </a:p>
          <a:p>
            <a:pPr>
              <a:defRPr/>
            </a:pPr>
            <a:endParaRPr lang="ru-RU" sz="2000" dirty="0">
              <a:latin typeface="Montserrat Light" pitchFamily="2" charset="0"/>
            </a:endParaRPr>
          </a:p>
          <a:p>
            <a:pPr>
              <a:defRPr/>
            </a:pPr>
            <a:r>
              <a:rPr lang="ru-RU" sz="2000" dirty="0">
                <a:latin typeface="Montserrat Light" pitchFamily="2" charset="0"/>
              </a:rPr>
              <a:t>в)  криминалистическая систематика — основы систематизации накопленных криминалистикой знаний и принятые классификации различных </a:t>
            </a:r>
            <a:r>
              <a:rPr lang="ru-RU" sz="2000" dirty="0" err="1">
                <a:latin typeface="Montserrat Light" pitchFamily="2" charset="0"/>
              </a:rPr>
              <a:t>криминалистически</a:t>
            </a:r>
            <a:r>
              <a:rPr lang="ru-RU" sz="2000" dirty="0">
                <a:latin typeface="Montserrat Light" pitchFamily="2" charset="0"/>
              </a:rPr>
              <a:t> значимых объектов;</a:t>
            </a:r>
          </a:p>
          <a:p>
            <a:pPr>
              <a:defRPr/>
            </a:pPr>
            <a:endParaRPr lang="ru-RU" sz="2000" dirty="0">
              <a:latin typeface="Montserrat Light" pitchFamily="2" charset="0"/>
            </a:endParaRPr>
          </a:p>
          <a:p>
            <a:pPr>
              <a:defRPr/>
            </a:pPr>
            <a:r>
              <a:rPr lang="ru-RU" sz="2000" dirty="0">
                <a:latin typeface="Montserrat Light" pitchFamily="2" charset="0"/>
              </a:rPr>
              <a:t>г) учение о методах криминалистических научных исследований и их соотношении с методами практической деятельности.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3392" y="1484784"/>
            <a:ext cx="105131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это система научных положений и разрабатываемых на их основе технических средств, приемов и методик, предназначенных для обнаружения, изъятия, исследования и использования криминалистической информации о расследуемом преступлении, а также технических средств и способов предупреждения преступных посягательств.</a:t>
            </a:r>
          </a:p>
          <a:p>
            <a:pPr>
              <a:defRPr/>
            </a:pPr>
            <a:endParaRPr lang="ru-RU" sz="2400" dirty="0">
              <a:latin typeface="Montserrat Light" pitchFamily="2" charset="0"/>
            </a:endParaRP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Средства, приемы и методики криминалистической техники базируются на естественнонаучных и технических, гуманитарных и правовых знаниях, специально используемых в целях борьбы с преступностью.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85A588-9199-C04F-995C-10DA513FEA99}"/>
              </a:ext>
            </a:extLst>
          </p:cNvPr>
          <p:cNvSpPr txBox="1"/>
          <p:nvPr/>
        </p:nvSpPr>
        <p:spPr>
          <a:xfrm>
            <a:off x="479376" y="548680"/>
            <a:ext cx="103691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>
                <a:latin typeface="Montserrat SemiBold" pitchFamily="2" charset="0"/>
              </a:rPr>
              <a:t> КРИМИНАЛИСТИЧЕСКАЯ ТЕХНИКА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9376" y="1700808"/>
            <a:ext cx="111213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- общие положения криминалистической техники; 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- криминалистическая фотография, </a:t>
            </a:r>
            <a:r>
              <a:rPr lang="ru-RU" sz="2400" dirty="0" err="1">
                <a:latin typeface="Montserrat Light" pitchFamily="2" charset="0"/>
              </a:rPr>
              <a:t>звуко</a:t>
            </a:r>
            <a:r>
              <a:rPr lang="ru-RU" sz="2400" dirty="0">
                <a:latin typeface="Montserrat Light" pitchFamily="2" charset="0"/>
              </a:rPr>
              <a:t>- и видеозапись; 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- криминалистическое </a:t>
            </a:r>
            <a:r>
              <a:rPr lang="ru-RU" sz="2400" dirty="0" err="1">
                <a:latin typeface="Montserrat Light" pitchFamily="2" charset="0"/>
              </a:rPr>
              <a:t>следоведение</a:t>
            </a:r>
            <a:r>
              <a:rPr lang="ru-RU" sz="2400" dirty="0">
                <a:latin typeface="Montserrat Light" pitchFamily="2" charset="0"/>
              </a:rPr>
              <a:t> (трасология); 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- криминалистическое </a:t>
            </a:r>
            <a:r>
              <a:rPr lang="ru-RU" sz="2400" dirty="0" err="1">
                <a:latin typeface="Montserrat Light" pitchFamily="2" charset="0"/>
              </a:rPr>
              <a:t>оружиеведение</a:t>
            </a:r>
            <a:r>
              <a:rPr lang="ru-RU" sz="2400" dirty="0">
                <a:latin typeface="Montserrat Light" pitchFamily="2" charset="0"/>
              </a:rPr>
              <a:t> (баллистика);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- криминалистическое учение о внешних признаках человека (</a:t>
            </a:r>
            <a:r>
              <a:rPr lang="ru-RU" sz="2400" dirty="0" err="1">
                <a:latin typeface="Montserrat Light" pitchFamily="2" charset="0"/>
              </a:rPr>
              <a:t>габитология</a:t>
            </a:r>
            <a:r>
              <a:rPr lang="ru-RU" sz="2400" dirty="0">
                <a:latin typeface="Montserrat Light" pitchFamily="2" charset="0"/>
              </a:rPr>
              <a:t>); </a:t>
            </a:r>
          </a:p>
          <a:p>
            <a:pPr>
              <a:buFontTx/>
              <a:buChar char="-"/>
              <a:defRPr/>
            </a:pPr>
            <a:r>
              <a:rPr lang="ru-RU" sz="2400" dirty="0">
                <a:latin typeface="Montserrat Light" pitchFamily="2" charset="0"/>
              </a:rPr>
              <a:t> криминалистическое документоведение;</a:t>
            </a:r>
          </a:p>
          <a:p>
            <a:pPr>
              <a:buFontTx/>
              <a:buChar char="-"/>
              <a:defRPr/>
            </a:pPr>
            <a:r>
              <a:rPr lang="ru-RU" sz="2400" dirty="0">
                <a:latin typeface="Montserrat Light" pitchFamily="2" charset="0"/>
              </a:rPr>
              <a:t> криминалистическое исследование запаховых следов (</a:t>
            </a:r>
            <a:r>
              <a:rPr lang="ru-RU" sz="2400" dirty="0" err="1">
                <a:latin typeface="Montserrat Light" pitchFamily="2" charset="0"/>
              </a:rPr>
              <a:t>одорология</a:t>
            </a:r>
            <a:r>
              <a:rPr lang="ru-RU" sz="2400" dirty="0">
                <a:latin typeface="Montserrat Light" pitchFamily="2" charset="0"/>
              </a:rPr>
              <a:t>); 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- криминалистическая регистрация.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B36F53-CB75-3B49-AF9D-F6980285F77D}"/>
              </a:ext>
            </a:extLst>
          </p:cNvPr>
          <p:cNvSpPr txBox="1"/>
          <p:nvPr/>
        </p:nvSpPr>
        <p:spPr>
          <a:xfrm>
            <a:off x="479376" y="776312"/>
            <a:ext cx="9425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Montserrat SemiBold" pitchFamily="2" charset="0"/>
              </a:rPr>
              <a:t>В раздел криминалистической техники входят: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091" y="1556792"/>
            <a:ext cx="1053712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atin typeface="Montserrat Light" pitchFamily="2" charset="0"/>
              </a:rPr>
              <a:t>это система научных положений и разрабатываемых на их основе тактических приемов и рекомендаций по организации и планированию расследования преступлений, приемов проведения отдельных следственных действий, направленных на собирание и исследование доказательств, установление обстоятельств, подлежащих доказыванию по делу. </a:t>
            </a:r>
          </a:p>
          <a:p>
            <a:pPr>
              <a:defRPr/>
            </a:pPr>
            <a:r>
              <a:rPr lang="ru-RU" sz="2000" dirty="0">
                <a:latin typeface="Montserrat Light" pitchFamily="2" charset="0"/>
              </a:rPr>
              <a:t>     </a:t>
            </a:r>
          </a:p>
          <a:p>
            <a:pPr>
              <a:defRPr/>
            </a:pPr>
            <a:endParaRPr lang="ru-RU" sz="2000" dirty="0">
              <a:latin typeface="Montserrat Light" pitchFamily="2" charset="0"/>
            </a:endParaRPr>
          </a:p>
          <a:p>
            <a:pPr>
              <a:defRPr/>
            </a:pPr>
            <a:r>
              <a:rPr lang="ru-RU" sz="2000" dirty="0">
                <a:latin typeface="Montserrat Light" pitchFamily="2" charset="0"/>
              </a:rPr>
              <a:t>Криминалистическая тактика также направлена на обеспечение наиболее эффективного применения в процессе расследования и судебного рассмотрения уголовных дел приемов и средств криминалистической техники. При этом использование технических средств существенно влияет на тактику следственных действий. Поэтому криминалистическая тактика и криминалистическая техника неразрывно связаны между собой.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F5447B-8660-A548-8B70-4AC807C1C83E}"/>
              </a:ext>
            </a:extLst>
          </p:cNvPr>
          <p:cNvSpPr txBox="1"/>
          <p:nvPr/>
        </p:nvSpPr>
        <p:spPr>
          <a:xfrm>
            <a:off x="479376" y="561449"/>
            <a:ext cx="105268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>
                <a:latin typeface="Montserrat SemiBold" pitchFamily="2" charset="0"/>
              </a:rPr>
              <a:t> КРИМИНАЛИСТИЧЕСКАЯ ТАКТИКА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7408" y="1365503"/>
            <a:ext cx="98650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 sz="2400" dirty="0">
              <a:latin typeface="Montserrat Light" pitchFamily="2" charset="0"/>
            </a:endParaRP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это система научных положений и разрабатываемых на их основе рекомендаций по организации и проведению расследования отдельных видов преступлений.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 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Криминалистическая методика расследования включает научные положения и основанные на них методические указания и рекомендации по расследованию и предотвращению убийств, разбоев, изнасилований, краж, вымогательств, мошенничества и др. Криминалистическая методика тесно связана с техникой и тактикой через конкретную реализацию их положений, приемов и средств в расследовании определенного вида преступлений.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E6062D-8A21-4547-9577-918095F3F1B4}"/>
              </a:ext>
            </a:extLst>
          </p:cNvPr>
          <p:cNvSpPr txBox="1"/>
          <p:nvPr/>
        </p:nvSpPr>
        <p:spPr>
          <a:xfrm>
            <a:off x="623392" y="617129"/>
            <a:ext cx="102971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>
                <a:latin typeface="Montserrat SemiBold" pitchFamily="2" charset="0"/>
              </a:rPr>
              <a:t> КРИМИНАЛИСТИЧЕСКАЯ МЕТОДИКА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3"/>
          <p:cNvSpPr>
            <a:spLocks noChangeArrowheads="1"/>
          </p:cNvSpPr>
          <p:nvPr/>
        </p:nvSpPr>
        <p:spPr bwMode="auto">
          <a:xfrm>
            <a:off x="410455" y="1839308"/>
            <a:ext cx="1116124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14288">
              <a:defRPr/>
            </a:pPr>
            <a:r>
              <a:rPr lang="ru-RU" sz="2000" dirty="0">
                <a:latin typeface="Montserrat Light" pitchFamily="2" charset="0"/>
              </a:rPr>
              <a:t>Криминалистика относится к специальным юридическим наукам, таким, которым не соответствует какая-либо определенная отрасль права или группа норм из различных отраслей права. С точки зрения интенсивности связей криминалистика относится к наукам уголовно-правового цикла, изучающим преступность и меры борьбы с ней. В эту группу входят: </a:t>
            </a:r>
            <a:r>
              <a:rPr lang="ru-RU" sz="2000" b="1" dirty="0">
                <a:latin typeface="Montserrat Light" pitchFamily="2" charset="0"/>
              </a:rPr>
              <a:t>уголовное право, криминология, уголовно-процессуальное право, криминалистика, уголовно-исполнительное право, теория оперативно-розыскной деятельности, уголовная статистика.</a:t>
            </a:r>
          </a:p>
          <a:p>
            <a:pPr indent="457200">
              <a:defRPr/>
            </a:pPr>
            <a:endParaRPr lang="ru-RU" sz="2000" dirty="0">
              <a:latin typeface="Montserrat Light" pitchFamily="2" charset="0"/>
            </a:endParaRPr>
          </a:p>
          <a:p>
            <a:pPr indent="14288">
              <a:defRPr/>
            </a:pPr>
            <a:r>
              <a:rPr lang="ru-RU" sz="2000" dirty="0">
                <a:latin typeface="Montserrat Light" pitchFamily="2" charset="0"/>
              </a:rPr>
              <a:t>Криминалистика тесно связана с наукой уголовного права. На основе юридических признаков составов преступлений разрабатываются криминалистические методики их расследования: чтобы расследовать преступление, нужно понимать, в чем оно заключается, какими признаками характеризуется, каковы элементы его состава.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9CFB89-C603-224E-8FDC-E2B6C1AF87C4}"/>
              </a:ext>
            </a:extLst>
          </p:cNvPr>
          <p:cNvSpPr txBox="1"/>
          <p:nvPr/>
        </p:nvSpPr>
        <p:spPr>
          <a:xfrm>
            <a:off x="410455" y="617487"/>
            <a:ext cx="94083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latin typeface="Montserrat SemiBold" pitchFamily="2" charset="0"/>
              </a:rPr>
              <a:t>КРИМИНАЛИСТИКА В СИСТЕМЕ НАУК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3"/>
          <p:cNvSpPr>
            <a:spLocks noChangeArrowheads="1"/>
          </p:cNvSpPr>
          <p:nvPr/>
        </p:nvSpPr>
        <p:spPr bwMode="auto">
          <a:xfrm>
            <a:off x="1524000" y="3357563"/>
            <a:ext cx="868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>
              <a:defRPr/>
            </a:pPr>
            <a:r>
              <a:rPr lang="ru-RU" sz="1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</a:t>
            </a:r>
            <a:endParaRPr lang="ru-RU" sz="1600" b="1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479376" y="1649403"/>
            <a:ext cx="1123324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Особенно тесные связи у криминалистики образовались с </a:t>
            </a:r>
            <a:r>
              <a:rPr lang="ru-RU" sz="2400" b="1" dirty="0">
                <a:latin typeface="Montserrat SemiBold" pitchFamily="2" charset="0"/>
              </a:rPr>
              <a:t>уголовно-процессуальным правом</a:t>
            </a:r>
            <a:r>
              <a:rPr lang="ru-RU" sz="2400" dirty="0">
                <a:latin typeface="Montserrat Light" pitchFamily="2" charset="0"/>
              </a:rPr>
              <a:t>. Оно определяет пределы и условия применения криминалистических рекомендаций в раскрытии и расследовании преступлений, компетенцию участников процесса в использовании криминалистических средств и приемов, процессуальный порядок проведения следственных действий. Криминалистика же на этой основе разрабатывает средства, приемы и рекомендации по оптимальному достижению целей уголовного судопроизводства.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3"/>
          <p:cNvSpPr>
            <a:spLocks noChangeArrowheads="1"/>
          </p:cNvSpPr>
          <p:nvPr/>
        </p:nvSpPr>
        <p:spPr bwMode="auto">
          <a:xfrm>
            <a:off x="1524000" y="3357563"/>
            <a:ext cx="868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>
              <a:defRPr/>
            </a:pPr>
            <a:r>
              <a:rPr lang="ru-RU" sz="1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</a:t>
            </a:r>
            <a:endParaRPr lang="ru-RU" sz="1600" b="1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695400" y="1124744"/>
            <a:ext cx="964907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Связь криминалистики и </a:t>
            </a:r>
            <a:r>
              <a:rPr lang="ru-RU" sz="2400" b="1" dirty="0">
                <a:latin typeface="Montserrat SemiBold" pitchFamily="2" charset="0"/>
              </a:rPr>
              <a:t>теории оперативно-розыскной деятельности</a:t>
            </a:r>
            <a:r>
              <a:rPr lang="ru-RU" sz="2400" dirty="0">
                <a:latin typeface="Montserrat Light" pitchFamily="2" charset="0"/>
              </a:rPr>
              <a:t> является обоюдной. Криминалистика при разработке проблем тактики и методики учитывает оперативно-розыскные возможности, а оперативно-розыскная деятельность положения и рекомендации криминалистики. Практический аспект этой связи заключается в том, что рекомендации криминалистики должны, помимо прочего, преследовать цель создания оптимальных условий для проведения оперативно-розыскных мероприятий, связанных со следственными действиями, и легализации полученных результатов, а рекомендации теории оперативно-розыскной деятельности для производства соответствующих следственных действий.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15034" y="1762325"/>
            <a:ext cx="11513613" cy="4941168"/>
          </a:xfrm>
        </p:spPr>
        <p:txBody>
          <a:bodyPr>
            <a:normAutofit fontScale="92500" lnSpcReduction="10000"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ru-RU" dirty="0">
                <a:latin typeface="Montserrat Light" pitchFamily="2" charset="0"/>
                <a:ea typeface="Arial Unicode MS" pitchFamily="34" charset="-128"/>
                <a:cs typeface="Arial Unicode MS" pitchFamily="34" charset="-128"/>
              </a:rPr>
              <a:t>Криминалистика является относительно молодой юридической наукой, возникшей во второй половине </a:t>
            </a:r>
            <a:r>
              <a:rPr lang="en-US" dirty="0">
                <a:latin typeface="Montserrat Light" pitchFamily="2" charset="0"/>
                <a:ea typeface="Arial Unicode MS" pitchFamily="34" charset="-128"/>
                <a:cs typeface="Arial Unicode MS" pitchFamily="34" charset="-128"/>
              </a:rPr>
              <a:t>XIX</a:t>
            </a:r>
            <a:r>
              <a:rPr lang="ru-RU" dirty="0">
                <a:latin typeface="Montserrat Light" pitchFamily="2" charset="0"/>
                <a:ea typeface="Arial Unicode MS" pitchFamily="34" charset="-128"/>
                <a:cs typeface="Arial Unicode MS" pitchFamily="34" charset="-128"/>
              </a:rPr>
              <a:t> века в связи с активным применением правоохранительными органами научно-технических средств в целях раскрытия и расследований преступлений.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ru-RU" dirty="0">
                <a:latin typeface="Montserrat Light" pitchFamily="2" charset="0"/>
                <a:ea typeface="Arial Unicode MS" pitchFamily="34" charset="-128"/>
                <a:cs typeface="Arial Unicode MS" pitchFamily="34" charset="-128"/>
              </a:rPr>
              <a:t>Наименование науки криминалистики происходит от латинского слова </a:t>
            </a:r>
            <a:r>
              <a:rPr lang="ru-RU" dirty="0">
                <a:solidFill>
                  <a:srgbClr val="193634"/>
                </a:solidFill>
                <a:latin typeface="Montserrat Light" pitchFamily="2" charset="0"/>
                <a:ea typeface="Arial Unicode MS" pitchFamily="34" charset="-128"/>
                <a:cs typeface="Arial Unicode MS" pitchFamily="34" charset="-128"/>
              </a:rPr>
              <a:t>«</a:t>
            </a:r>
            <a:r>
              <a:rPr lang="en-US" dirty="0" err="1">
                <a:solidFill>
                  <a:srgbClr val="193634"/>
                </a:solidFill>
                <a:latin typeface="Montserrat Light" pitchFamily="2" charset="0"/>
                <a:ea typeface="Arial Unicode MS" pitchFamily="34" charset="-128"/>
                <a:cs typeface="Arial Unicode MS" pitchFamily="34" charset="-128"/>
              </a:rPr>
              <a:t>crimen</a:t>
            </a:r>
            <a:r>
              <a:rPr lang="ru-RU" dirty="0">
                <a:solidFill>
                  <a:srgbClr val="193634"/>
                </a:solidFill>
                <a:latin typeface="Montserrat Light" pitchFamily="2" charset="0"/>
                <a:ea typeface="Arial Unicode MS" pitchFamily="34" charset="-128"/>
                <a:cs typeface="Arial Unicode MS" pitchFamily="34" charset="-128"/>
              </a:rPr>
              <a:t>», </a:t>
            </a:r>
            <a:r>
              <a:rPr lang="ru-RU" dirty="0">
                <a:latin typeface="Montserrat Light" pitchFamily="2" charset="0"/>
                <a:ea typeface="Arial Unicode MS" pitchFamily="34" charset="-128"/>
                <a:cs typeface="Arial Unicode MS" pitchFamily="34" charset="-128"/>
              </a:rPr>
              <a:t>буквальный перевод которого означает: «преступление», «вина» или «обвинение». 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ru-RU" dirty="0">
                <a:latin typeface="Montserrat Light" pitchFamily="2" charset="0"/>
                <a:ea typeface="Arial Unicode MS" pitchFamily="34" charset="-128"/>
                <a:cs typeface="Arial Unicode MS" pitchFamily="34" charset="-128"/>
              </a:rPr>
              <a:t>Таким образом, в самом упрощенном виде криминалистику можно охарактеризовать как науку о раскрытии и расследовании преступлений, а ее целью обозначить технико-тактическое и методологическое обеспечение деятельности правоохранительных органов по борьбе с преступностью.</a:t>
            </a:r>
            <a:endParaRPr lang="ru-RU" dirty="0">
              <a:latin typeface="Montserrat Light" pitchFamily="2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B39164D-22B6-594B-9BEF-0D54ADA5E7FA}"/>
              </a:ext>
            </a:extLst>
          </p:cNvPr>
          <p:cNvSpPr txBox="1">
            <a:spLocks noChangeArrowheads="1"/>
          </p:cNvSpPr>
          <p:nvPr/>
        </p:nvSpPr>
        <p:spPr>
          <a:xfrm>
            <a:off x="695400" y="530235"/>
            <a:ext cx="8305800" cy="17145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endParaRPr lang="ru-RU" sz="3600" b="1" dirty="0">
              <a:solidFill>
                <a:srgbClr val="19363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Montserrat Light" pitchFamily="2" charset="0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BF3B39-FFEA-EE44-8904-507628B9B3D7}"/>
              </a:ext>
            </a:extLst>
          </p:cNvPr>
          <p:cNvSpPr txBox="1"/>
          <p:nvPr/>
        </p:nvSpPr>
        <p:spPr>
          <a:xfrm>
            <a:off x="415035" y="428624"/>
            <a:ext cx="88665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Montserrat SemiBold" pitchFamily="2" charset="0"/>
              </a:rPr>
              <a:t>ПОНЯТИЕ КРИМИНАЛИСТИКИ, </a:t>
            </a:r>
          </a:p>
          <a:p>
            <a:r>
              <a:rPr lang="ru-RU" sz="3600" b="1" dirty="0">
                <a:latin typeface="Montserrat SemiBold" pitchFamily="2" charset="0"/>
              </a:rPr>
              <a:t>ЕЕ ПРЕДМЕТ, ОБЪЕКТЫ И ЗАДАЧИ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66764" y="578499"/>
            <a:ext cx="81153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ru-RU" sz="4400" b="1" dirty="0">
                <a:latin typeface="Montserrat SemiBold" pitchFamily="2" charset="0"/>
              </a:rPr>
              <a:t>КРИМИНАЛИСТИКА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66764" y="1844824"/>
            <a:ext cx="97217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>
                <a:latin typeface="Montserrat Light" pitchFamily="2" charset="0"/>
              </a:rPr>
              <a:t>наука о закономерностях механизма совершения преступления, возникновения информации </a:t>
            </a:r>
          </a:p>
          <a:p>
            <a:pPr>
              <a:defRPr/>
            </a:pPr>
            <a:r>
              <a:rPr lang="ru-RU" sz="2800" dirty="0">
                <a:latin typeface="Montserrat Light" pitchFamily="2" charset="0"/>
              </a:rPr>
              <a:t>о преступлении и его участниках, а также закономерностях собирания, исследования, оценки и использования доказательств и основанных на познании этих закономерностей </a:t>
            </a:r>
          </a:p>
          <a:p>
            <a:pPr>
              <a:defRPr/>
            </a:pPr>
            <a:r>
              <a:rPr lang="ru-RU" sz="2800" dirty="0">
                <a:latin typeface="Montserrat Light" pitchFamily="2" charset="0"/>
              </a:rPr>
              <a:t>средствах и методах раскрытия, расследования и предотвращения преступлений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1" y="457201"/>
            <a:ext cx="832961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</a:t>
            </a:r>
            <a:endParaRPr lang="ru-RU" sz="2400" dirty="0">
              <a:solidFill>
                <a:srgbClr val="3333CC"/>
              </a:solidFill>
              <a:latin typeface="Calibri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07368" y="688182"/>
            <a:ext cx="10585176" cy="4643438"/>
          </a:xfrm>
        </p:spPr>
        <p:txBody>
          <a:bodyPr>
            <a:normAutofit/>
          </a:bodyPr>
          <a:lstStyle/>
          <a:p>
            <a:pPr marL="365760" indent="0">
              <a:buNone/>
              <a:defRPr/>
            </a:pPr>
            <a:r>
              <a:rPr lang="ru-RU" b="1" dirty="0">
                <a:latin typeface="Montserrat SemiBold" pitchFamily="2" charset="0"/>
              </a:rPr>
              <a:t>ОБЪЕКТ КРИМИНАЛИСТИКИ </a:t>
            </a:r>
            <a:r>
              <a:rPr lang="ru-RU" dirty="0">
                <a:latin typeface="Montserrat Light" pitchFamily="2" charset="0"/>
              </a:rPr>
              <a:t>включает в себя два элемента, к познанию которых стремится эта наука:</a:t>
            </a:r>
          </a:p>
          <a:p>
            <a:pPr marL="365760" indent="0">
              <a:buNone/>
              <a:defRPr/>
            </a:pPr>
            <a:endParaRPr lang="ru-RU" dirty="0">
              <a:latin typeface="Montserrat Light" pitchFamily="2" charset="0"/>
            </a:endParaRPr>
          </a:p>
          <a:p>
            <a:pPr marL="365760" indent="0">
              <a:buNone/>
              <a:defRPr/>
            </a:pPr>
            <a:endParaRPr lang="ru-RU" dirty="0">
              <a:latin typeface="Montserrat Light" pitchFamily="2" charset="0"/>
            </a:endParaRPr>
          </a:p>
          <a:p>
            <a:pPr marL="590550" indent="-187325">
              <a:buFont typeface="Wingdings 3"/>
              <a:buChar char=""/>
              <a:defRPr/>
            </a:pPr>
            <a:r>
              <a:rPr lang="ru-RU" dirty="0">
                <a:latin typeface="Montserrat Light" pitchFamily="2" charset="0"/>
              </a:rPr>
              <a:t> преступное поведение (преступная деятельность);</a:t>
            </a:r>
          </a:p>
          <a:p>
            <a:pPr marL="590550" indent="-187325">
              <a:buFont typeface="Wingdings 3"/>
              <a:buChar char=""/>
              <a:defRPr/>
            </a:pPr>
            <a:r>
              <a:rPr lang="ru-RU" dirty="0">
                <a:latin typeface="Montserrat Light" pitchFamily="2" charset="0"/>
              </a:rPr>
              <a:t> деятельность по раскрытию и расследованию преступлений.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623392" y="357186"/>
            <a:ext cx="9289032" cy="158272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b="1" dirty="0">
                <a:latin typeface="Montserrat SemiBold" pitchFamily="2" charset="0"/>
              </a:rPr>
              <a:t>ПРЕДМЕТ НАУКИ КРИМИНАЛИСТИКИ </a:t>
            </a:r>
            <a:r>
              <a:rPr lang="ru-RU" sz="3200" dirty="0">
                <a:latin typeface="Montserrat Light" pitchFamily="2" charset="0"/>
              </a:rPr>
              <a:t>состоит из четырех основных элементов:</a:t>
            </a:r>
          </a:p>
        </p:txBody>
      </p:sp>
      <p:sp>
        <p:nvSpPr>
          <p:cNvPr id="45059" name="Rectangle 3"/>
          <p:cNvSpPr>
            <a:spLocks noGrp="1"/>
          </p:cNvSpPr>
          <p:nvPr>
            <p:ph idx="1"/>
          </p:nvPr>
        </p:nvSpPr>
        <p:spPr>
          <a:xfrm>
            <a:off x="479377" y="2000251"/>
            <a:ext cx="8617000" cy="4500563"/>
          </a:xfrm>
        </p:spPr>
        <p:txBody>
          <a:bodyPr>
            <a:normAutofit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ru-RU" sz="2400" dirty="0">
                <a:latin typeface="Montserrat Light" pitchFamily="2" charset="0"/>
              </a:rPr>
              <a:t>закономерности механизма совершения преступления;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ru-RU" sz="2400" dirty="0">
                <a:latin typeface="Montserrat Light" pitchFamily="2" charset="0"/>
              </a:rPr>
              <a:t>закономерности возникновения информации о преступлении и его участниках;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ru-RU" sz="2400" dirty="0">
                <a:latin typeface="Montserrat Light" pitchFamily="2" charset="0"/>
              </a:rPr>
              <a:t>закономерности собирания, исследования, оценки и использования доказательств;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ru-RU" sz="2400" dirty="0">
                <a:latin typeface="Montserrat Light" pitchFamily="2" charset="0"/>
              </a:rPr>
              <a:t>специальные средства и методы раскрытия, расследования и предотвращения преступлений.</a:t>
            </a:r>
          </a:p>
          <a:p>
            <a:pPr marL="0" indent="0">
              <a:buNone/>
              <a:defRPr/>
            </a:pPr>
            <a:endParaRPr lang="ru-RU" sz="2400" dirty="0">
              <a:latin typeface="Montserrat Light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9416" y="260648"/>
            <a:ext cx="9371384" cy="164307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b="1" dirty="0">
                <a:latin typeface="Montserrat SemiBold" pitchFamily="2" charset="0"/>
              </a:rPr>
              <a:t>В ТЕОРИИ НАУКИ КРИМИНАЛИСТИКИ </a:t>
            </a:r>
            <a:br>
              <a:rPr lang="ru-RU" sz="3200" b="1" dirty="0">
                <a:latin typeface="Montserrat SemiBold" pitchFamily="2" charset="0"/>
              </a:rPr>
            </a:br>
            <a:r>
              <a:rPr lang="ru-RU" sz="3200" b="1" dirty="0">
                <a:latin typeface="Montserrat SemiBold" pitchFamily="2" charset="0"/>
              </a:rPr>
              <a:t>ЕЕ ЗАДАЧИ ПОДРАЗДЕЛЯЮТ </a:t>
            </a:r>
            <a:br>
              <a:rPr lang="ru-RU" sz="3200" b="1" dirty="0">
                <a:latin typeface="Montserrat SemiBold" pitchFamily="2" charset="0"/>
              </a:rPr>
            </a:br>
            <a:r>
              <a:rPr lang="ru-RU" sz="3200" b="1" dirty="0">
                <a:latin typeface="Montserrat SemiBold" pitchFamily="2" charset="0"/>
              </a:rPr>
              <a:t>НА ТРИ ГРУППЫ: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4536355"/>
              </p:ext>
            </p:extLst>
          </p:nvPr>
        </p:nvGraphicFramePr>
        <p:xfrm>
          <a:off x="853135" y="2276872"/>
          <a:ext cx="7901014" cy="3792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80806" y="692696"/>
            <a:ext cx="936104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latin typeface="Montserrat SemiBold" pitchFamily="2" charset="0"/>
              </a:rPr>
              <a:t>ОБЩИЕ ЗАДАЧИ:</a:t>
            </a:r>
          </a:p>
        </p:txBody>
      </p:sp>
      <p:sp>
        <p:nvSpPr>
          <p:cNvPr id="21505" name="Содержимое 1"/>
          <p:cNvSpPr>
            <a:spLocks noGrp="1"/>
          </p:cNvSpPr>
          <p:nvPr>
            <p:ph idx="1"/>
          </p:nvPr>
        </p:nvSpPr>
        <p:spPr>
          <a:xfrm>
            <a:off x="880806" y="2513449"/>
            <a:ext cx="10111738" cy="3935412"/>
          </a:xfrm>
        </p:spPr>
        <p:txBody>
          <a:bodyPr/>
          <a:lstStyle/>
          <a:p>
            <a:pPr eaLnBrk="1" hangingPunct="1"/>
            <a:r>
              <a:rPr lang="ru-RU" dirty="0">
                <a:latin typeface="Montserrat Light" pitchFamily="2" charset="0"/>
              </a:rPr>
              <a:t>предупреждение и пресечение преступлений;</a:t>
            </a:r>
          </a:p>
          <a:p>
            <a:pPr eaLnBrk="1" hangingPunct="1"/>
            <a:r>
              <a:rPr lang="ru-RU" dirty="0">
                <a:latin typeface="Montserrat Light" pitchFamily="2" charset="0"/>
              </a:rPr>
              <a:t>раскрытие и расследование преступлений.</a:t>
            </a:r>
          </a:p>
          <a:p>
            <a:pPr eaLnBrk="1" hangingPunct="1"/>
            <a:endParaRPr lang="ru-RU" dirty="0">
              <a:latin typeface="Montserrat Light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br>
              <a:rPr lang="ru-RU" sz="3600" b="1" dirty="0">
                <a:latin typeface="Montserrat SemiBold" pitchFamily="2" charset="0"/>
              </a:rPr>
            </a:br>
            <a:r>
              <a:rPr lang="ru-RU" sz="3600" b="1" dirty="0">
                <a:latin typeface="Montserrat SemiBold" pitchFamily="2" charset="0"/>
              </a:rPr>
              <a:t>К СПЕЦИАЛЬНЫМ ЗАДАЧАМ ОТНОСЯТСЯ:</a:t>
            </a:r>
            <a:br>
              <a:rPr lang="ru-RU" b="1" dirty="0">
                <a:latin typeface="Montserrat SemiBold" pitchFamily="2" charset="0"/>
              </a:rPr>
            </a:br>
            <a:endParaRPr lang="ru-RU" b="1" dirty="0">
              <a:latin typeface="Montserrat SemiBold" pitchFamily="2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23392" y="184482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ru-RU" dirty="0">
                <a:latin typeface="Montserrat Light" pitchFamily="2" charset="0"/>
                <a:cs typeface="Times New Roman" panose="02020603050405020304" pitchFamily="18" charset="0"/>
              </a:rPr>
              <a:t>изучение объективных закономерностей, составляющих объект криминалистики;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ru-RU" dirty="0">
                <a:latin typeface="Montserrat Light" pitchFamily="2" charset="0"/>
                <a:cs typeface="Times New Roman" panose="02020603050405020304" pitchFamily="18" charset="0"/>
              </a:rPr>
              <a:t>разработка методологических основ криминалистики;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ru-RU" dirty="0">
                <a:latin typeface="Montserrat Light" pitchFamily="2" charset="0"/>
                <a:cs typeface="Times New Roman" panose="02020603050405020304" pitchFamily="18" charset="0"/>
              </a:rPr>
              <a:t>разработка новых и совершенствование (в т.ч. с использованием зарубежного опыта) существующих средств и методов собирания, исследования, оценки и использования доказательств в целях раскрытия, расследования и предупреждения преступлений;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ru-RU" dirty="0">
                <a:latin typeface="Montserrat Light" pitchFamily="2" charset="0"/>
                <a:cs typeface="Times New Roman" panose="02020603050405020304" pitchFamily="18" charset="0"/>
              </a:rPr>
              <a:t>разработка и совершенствование организационных, тактических и методических основ предварительного расследования, судебного следствия и криминалистической экспертизы.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>
              <a:latin typeface="Montserrat Light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51384" y="588961"/>
            <a:ext cx="8229600" cy="144045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 b="1" dirty="0">
                <a:latin typeface="Montserrat SemiBold" pitchFamily="2" charset="0"/>
              </a:rPr>
              <a:t>СИСТЕМА КРИМИНАЛИСТИКИ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1384" y="1316865"/>
            <a:ext cx="108732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это составляющие ее части, выделенные по определенным основаниям и характеризующиеся наличием внутренних связей между структурными элементами. 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     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Сложившаяся система криминалистики как науки состоит из четырех частей (разделов):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- Общая теория криминалистики;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- Криминалистическая техника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- Криминалистическая тактика</a:t>
            </a:r>
          </a:p>
          <a:p>
            <a:pPr>
              <a:buFontTx/>
              <a:buChar char="-"/>
              <a:defRPr/>
            </a:pPr>
            <a:r>
              <a:rPr lang="ru-RU" sz="2400" dirty="0">
                <a:latin typeface="Montserrat Light" pitchFamily="2" charset="0"/>
              </a:rPr>
              <a:t> Криминалистическая методика 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расследования и предотвращения </a:t>
            </a:r>
          </a:p>
          <a:p>
            <a:pPr>
              <a:defRPr/>
            </a:pPr>
            <a:r>
              <a:rPr lang="ru-RU" sz="2400" dirty="0">
                <a:latin typeface="Montserrat Light" pitchFamily="2" charset="0"/>
              </a:rPr>
              <a:t>отдельных видов преступлений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106FBAB2-D18A-4B13-BEA8-02BF7066D1D2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Изображение" ma:contentTypeID="0x0101009148F5A04DDD49CBA7127AADA5FB792B00AADE34325A8B49CDA8BB4DB53328F2140050E00553678BB54CBE14A445D289CE1F" ma:contentTypeVersion="1" ma:contentTypeDescription="Отправка изображения." ma:contentTypeScope="" ma:versionID="b61456858d64df06fe8e722cfe979e74">
  <xsd:schema xmlns:xsd="http://www.w3.org/2001/XMLSchema" xmlns:xs="http://www.w3.org/2001/XMLSchema" xmlns:p="http://schemas.microsoft.com/office/2006/metadata/properties" xmlns:ns1="http://schemas.microsoft.com/sharepoint/v3" xmlns:ns2="106FBAB2-D18A-4B13-BEA8-02BF7066D1D2" xmlns:ns3="http://schemas.microsoft.com/sharepoint/v3/fields" targetNamespace="http://schemas.microsoft.com/office/2006/metadata/properties" ma:root="true" ma:fieldsID="ce709c71b775d437c95c4494459259a8" ns1:_="" ns2:_="" ns3:_="">
    <xsd:import namespace="http://schemas.microsoft.com/sharepoint/v3"/>
    <xsd:import namespace="106FBAB2-D18A-4B13-BEA8-02BF7066D1D2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Путь URL-адреса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Тип файла" ma:hidden="true" ma:internalName="File_x0020_Type" ma:readOnly="true">
      <xsd:simpleType>
        <xsd:restriction base="dms:Text"/>
      </xsd:simpleType>
    </xsd:element>
    <xsd:element name="HTML_x0020_File_x0020_Type" ma:index="10" nillable="true" ma:displayName="Тип HTML-файла" ma:hidden="true" ma:internalName="HTML_x0020_File_x0020_Type" ma:readOnly="true">
      <xsd:simpleType>
        <xsd:restriction base="dms:Text"/>
      </xsd:simpleType>
    </xsd:element>
    <xsd:element name="FSObjType" ma:index="11" nillable="true" ma:displayName="Тип элемента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6FBAB2-D18A-4B13-BEA8-02BF7066D1D2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Эскиз существует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Изображение для просмотра существует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Ширина" ma:internalName="ImageWidth" ma:readOnly="true">
      <xsd:simpleType>
        <xsd:restriction base="dms:Unknown"/>
      </xsd:simpleType>
    </xsd:element>
    <xsd:element name="ImageHeight" ma:index="22" nillable="true" ma:displayName="Высота" ma:internalName="ImageHeight" ma:readOnly="true">
      <xsd:simpleType>
        <xsd:restriction base="dms:Unknown"/>
      </xsd:simpleType>
    </xsd:element>
    <xsd:element name="ImageCreateDate" ma:index="25" nillable="true" ma:displayName="Дата создания рисунка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Авторские права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Автор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 ma:index="23" ma:displayName="Заметки"/>
        <xsd:element name="keywords" minOccurs="0" maxOccurs="1" type="xsd:string" ma:index="14" ma:displayName="Ключевые слова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82B3F1-7768-495D-B09A-37419473A9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CFF0D8-9FE9-48F9-AA52-B6ECE152D0AC}">
  <ds:schemaRefs>
    <ds:schemaRef ds:uri="http://schemas.microsoft.com/office/2006/metadata/properties"/>
    <ds:schemaRef ds:uri="http://schemas.microsoft.com/office/infopath/2007/PartnerControls"/>
    <ds:schemaRef ds:uri="106FBAB2-D18A-4B13-BEA8-02BF7066D1D2"/>
    <ds:schemaRef ds:uri="http://schemas.microsoft.com/sharepoint/v3"/>
    <ds:schemaRef ds:uri="http://schemas.microsoft.com/sharepoint/v3/fields"/>
  </ds:schemaRefs>
</ds:datastoreItem>
</file>

<file path=customXml/itemProps3.xml><?xml version="1.0" encoding="utf-8"?>
<ds:datastoreItem xmlns:ds="http://schemas.openxmlformats.org/officeDocument/2006/customXml" ds:itemID="{6C66DA8B-C825-4D72-B911-66C551D601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06FBAB2-D18A-4B13-BEA8-02BF7066D1D2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{C8117814-86A3-4044-9900-9DE03E6C1DE4}tf10001060</Template>
  <TotalTime>861</TotalTime>
  <Words>1076</Words>
  <Application>Microsoft Macintosh PowerPoint</Application>
  <PresentationFormat>Широкоэкранный</PresentationFormat>
  <Paragraphs>89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Montserrat Light</vt:lpstr>
      <vt:lpstr>Montserrat SemiBold</vt:lpstr>
      <vt:lpstr>Times New Roman</vt:lpstr>
      <vt:lpstr>Wingdings 3</vt:lpstr>
      <vt:lpstr>Тема Office</vt:lpstr>
      <vt:lpstr>МДК.01.03 НАЧАЛЬНАЯ ПРОФЕССИОНАЛЬНАЯ ПОДГОТОВКА И ВВЕДЕНИЕ В СПЕЦИАЛЬНОСТЬ</vt:lpstr>
      <vt:lpstr>Презентация PowerPoint</vt:lpstr>
      <vt:lpstr>Презентация PowerPoint</vt:lpstr>
      <vt:lpstr>Презентация PowerPoint</vt:lpstr>
      <vt:lpstr>ПРЕДМЕТ НАУКИ КРИМИНАЛИСТИКИ состоит из четырех основных элементов:</vt:lpstr>
      <vt:lpstr>В ТЕОРИИ НАУКИ КРИМИНАЛИСТИКИ  ЕЕ ЗАДАЧИ ПОДРАЗДЕЛЯЮТ  НА ТРИ ГРУППЫ:</vt:lpstr>
      <vt:lpstr>ОБЩИЕ ЗАДАЧИ:</vt:lpstr>
      <vt:lpstr> К СПЕЦИАЛЬНЫМ ЗАДАЧАМ ОТНОСЯТСЯ: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 Криминалистика как юридическая дисциплина</dc:title>
  <dc:creator>Марина</dc:creator>
  <cp:keywords/>
  <dc:description/>
  <cp:lastModifiedBy>Федор Мартынов</cp:lastModifiedBy>
  <cp:revision>59</cp:revision>
  <dcterms:created xsi:type="dcterms:W3CDTF">2010-06-02T08:53:22Z</dcterms:created>
  <dcterms:modified xsi:type="dcterms:W3CDTF">2022-10-09T13:52:19Z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0x0101009148F5A04DDD49CBA7127AADA5FB792B00AADE34325A8B49CDA8BB4DB53328F2140050E00553678BB54CBE14A445D289CE1F</vt:lpwstr>
  </property>
  <property fmtid="{D5CDD505-2E9C-101B-9397-08002B2CF9AE}" pid="3" name="_dlc_DocIdItemGuid">
    <vt:lpwstr>2c1ef3bc-b992-4c9b-a1b8-52fc9031b696</vt:lpwstr>
  </property>
  <property fmtid="{D5CDD505-2E9C-101B-9397-08002B2CF9AE}" pid="4" name="_dlc_DocId">
    <vt:lpwstr>M3U43QF4D5AS-5-7</vt:lpwstr>
  </property>
  <property fmtid="{D5CDD505-2E9C-101B-9397-08002B2CF9AE}" pid="5" name="_dlc_DocIdUrl">
    <vt:lpwstr>http://study.mesi.ru/sites/WorkPlaces_15/281397/_layouts/DocIdRedir.aspx?ID=M3U43QF4D5AS-5-7, M3U43QF4D5AS-5-7</vt:lpwstr>
  </property>
</Properties>
</file>