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9" r:id="rId4"/>
  </p:sldMasterIdLst>
  <p:sldIdLst>
    <p:sldId id="345" r:id="rId5"/>
    <p:sldId id="316" r:id="rId6"/>
    <p:sldId id="315" r:id="rId7"/>
    <p:sldId id="258" r:id="rId8"/>
    <p:sldId id="287" r:id="rId9"/>
    <p:sldId id="317" r:id="rId10"/>
    <p:sldId id="318" r:id="rId11"/>
    <p:sldId id="319" r:id="rId12"/>
    <p:sldId id="272" r:id="rId13"/>
    <p:sldId id="273" r:id="rId14"/>
    <p:sldId id="303" r:id="rId15"/>
    <p:sldId id="274" r:id="rId16"/>
    <p:sldId id="304" r:id="rId17"/>
    <p:sldId id="275" r:id="rId18"/>
    <p:sldId id="276" r:id="rId19"/>
    <p:sldId id="284" r:id="rId20"/>
    <p:sldId id="309" r:id="rId21"/>
    <p:sldId id="310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93634"/>
    <a:srgbClr val="1C3D3A"/>
    <a:srgbClr val="FB2913"/>
    <a:srgbClr val="000066"/>
    <a:srgbClr val="660066"/>
    <a:srgbClr val="FFFFF7"/>
    <a:srgbClr val="008000"/>
    <a:srgbClr val="003300"/>
    <a:srgbClr val="ED2152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400" autoAdjust="0"/>
    <p:restoredTop sz="94643"/>
  </p:normalViewPr>
  <p:slideViewPr>
    <p:cSldViewPr>
      <p:cViewPr varScale="1">
        <p:scale>
          <a:sx n="88" d="100"/>
          <a:sy n="88" d="100"/>
        </p:scale>
        <p:origin x="200" y="560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C634C2-335A-41F0-B0FC-660B6F4DF95B}" type="doc">
      <dgm:prSet loTypeId="urn:microsoft.com/office/officeart/2005/8/layout/list1" loCatId="list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6DE27D05-C5C4-4D41-8994-6EF8D69FD469}">
      <dgm:prSet phldrT="[Текст]"/>
      <dgm:spPr>
        <a:solidFill>
          <a:srgbClr val="193634"/>
        </a:solidFill>
      </dgm:spPr>
      <dgm:t>
        <a:bodyPr/>
        <a:lstStyle/>
        <a:p>
          <a:r>
            <a:rPr lang="ru-RU" b="0" i="0" dirty="0">
              <a:latin typeface="Montserrat Light" pitchFamily="2" charset="0"/>
            </a:rPr>
            <a:t>Общие задачи</a:t>
          </a:r>
        </a:p>
      </dgm:t>
    </dgm:pt>
    <dgm:pt modelId="{81964403-D138-4285-B4BB-BEB4D8529CD6}" type="parTrans" cxnId="{2CFA5912-E427-4C76-BB45-08260606049E}">
      <dgm:prSet/>
      <dgm:spPr/>
      <dgm:t>
        <a:bodyPr/>
        <a:lstStyle/>
        <a:p>
          <a:endParaRPr lang="ru-RU" b="0" i="0">
            <a:latin typeface="Montserrat Light" pitchFamily="2" charset="0"/>
          </a:endParaRPr>
        </a:p>
      </dgm:t>
    </dgm:pt>
    <dgm:pt modelId="{875B9CEC-77ED-44C9-B119-B94316FB3AE6}" type="sibTrans" cxnId="{2CFA5912-E427-4C76-BB45-08260606049E}">
      <dgm:prSet/>
      <dgm:spPr/>
      <dgm:t>
        <a:bodyPr/>
        <a:lstStyle/>
        <a:p>
          <a:endParaRPr lang="ru-RU" b="0" i="0">
            <a:latin typeface="Montserrat Light" pitchFamily="2" charset="0"/>
          </a:endParaRPr>
        </a:p>
      </dgm:t>
    </dgm:pt>
    <dgm:pt modelId="{9EC4FCA1-B16D-4D48-8D7E-74010E129CF9}">
      <dgm:prSet phldrT="[Текст]"/>
      <dgm:spPr>
        <a:solidFill>
          <a:srgbClr val="193634"/>
        </a:solidFill>
      </dgm:spPr>
      <dgm:t>
        <a:bodyPr/>
        <a:lstStyle/>
        <a:p>
          <a:r>
            <a:rPr lang="ru-RU" b="0" i="0" dirty="0">
              <a:latin typeface="Montserrat Light" pitchFamily="2" charset="0"/>
            </a:rPr>
            <a:t>Специальные задачи</a:t>
          </a:r>
        </a:p>
      </dgm:t>
    </dgm:pt>
    <dgm:pt modelId="{1E8DC6B6-1680-46C7-8AAD-87489EB6BB18}" type="parTrans" cxnId="{98D4F96F-EFC2-456B-B64F-A632D4749444}">
      <dgm:prSet/>
      <dgm:spPr/>
      <dgm:t>
        <a:bodyPr/>
        <a:lstStyle/>
        <a:p>
          <a:endParaRPr lang="ru-RU" b="0" i="0">
            <a:latin typeface="Montserrat Light" pitchFamily="2" charset="0"/>
          </a:endParaRPr>
        </a:p>
      </dgm:t>
    </dgm:pt>
    <dgm:pt modelId="{D4ECBAF8-6F64-4BDB-8108-87EB8874A50D}" type="sibTrans" cxnId="{98D4F96F-EFC2-456B-B64F-A632D4749444}">
      <dgm:prSet/>
      <dgm:spPr/>
      <dgm:t>
        <a:bodyPr/>
        <a:lstStyle/>
        <a:p>
          <a:endParaRPr lang="ru-RU" b="0" i="0">
            <a:latin typeface="Montserrat Light" pitchFamily="2" charset="0"/>
          </a:endParaRPr>
        </a:p>
      </dgm:t>
    </dgm:pt>
    <dgm:pt modelId="{F64523CD-23BE-4E19-A5D3-CCA092739DE1}">
      <dgm:prSet phldrT="[Текст]"/>
      <dgm:spPr>
        <a:solidFill>
          <a:srgbClr val="193634"/>
        </a:solidFill>
      </dgm:spPr>
      <dgm:t>
        <a:bodyPr/>
        <a:lstStyle/>
        <a:p>
          <a:r>
            <a:rPr lang="ru-RU" b="0" i="0" dirty="0">
              <a:latin typeface="Montserrat Light" pitchFamily="2" charset="0"/>
            </a:rPr>
            <a:t>Конкретные задачи</a:t>
          </a:r>
        </a:p>
      </dgm:t>
    </dgm:pt>
    <dgm:pt modelId="{A7AE691D-D88F-4E5C-BD51-6A1DE159066F}" type="parTrans" cxnId="{359544B8-47DD-4777-9A24-E40ACACF56C7}">
      <dgm:prSet/>
      <dgm:spPr/>
      <dgm:t>
        <a:bodyPr/>
        <a:lstStyle/>
        <a:p>
          <a:endParaRPr lang="ru-RU" b="0" i="0">
            <a:latin typeface="Montserrat Light" pitchFamily="2" charset="0"/>
          </a:endParaRPr>
        </a:p>
      </dgm:t>
    </dgm:pt>
    <dgm:pt modelId="{B8F41B8C-543E-4AF1-8A14-7ACDA109B5B3}" type="sibTrans" cxnId="{359544B8-47DD-4777-9A24-E40ACACF56C7}">
      <dgm:prSet/>
      <dgm:spPr/>
      <dgm:t>
        <a:bodyPr/>
        <a:lstStyle/>
        <a:p>
          <a:endParaRPr lang="ru-RU" b="0" i="0">
            <a:latin typeface="Montserrat Light" pitchFamily="2" charset="0"/>
          </a:endParaRPr>
        </a:p>
      </dgm:t>
    </dgm:pt>
    <dgm:pt modelId="{8E65337D-6CB5-4F95-B40B-09132835CB68}" type="pres">
      <dgm:prSet presAssocID="{C6C634C2-335A-41F0-B0FC-660B6F4DF95B}" presName="linear" presStyleCnt="0">
        <dgm:presLayoutVars>
          <dgm:dir/>
          <dgm:animLvl val="lvl"/>
          <dgm:resizeHandles val="exact"/>
        </dgm:presLayoutVars>
      </dgm:prSet>
      <dgm:spPr/>
    </dgm:pt>
    <dgm:pt modelId="{218A471E-E2FB-4572-BA69-B7109BB84A50}" type="pres">
      <dgm:prSet presAssocID="{6DE27D05-C5C4-4D41-8994-6EF8D69FD469}" presName="parentLin" presStyleCnt="0"/>
      <dgm:spPr/>
    </dgm:pt>
    <dgm:pt modelId="{23A0F43B-4BA6-47D4-A2C5-049CCAE1B791}" type="pres">
      <dgm:prSet presAssocID="{6DE27D05-C5C4-4D41-8994-6EF8D69FD469}" presName="parentLeftMargin" presStyleLbl="node1" presStyleIdx="0" presStyleCnt="3"/>
      <dgm:spPr/>
    </dgm:pt>
    <dgm:pt modelId="{D59978F9-41B8-4301-80AD-DCA62F7E7730}" type="pres">
      <dgm:prSet presAssocID="{6DE27D05-C5C4-4D41-8994-6EF8D69FD469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299760AB-0DD4-4E7E-B30E-5EB53AF76477}" type="pres">
      <dgm:prSet presAssocID="{6DE27D05-C5C4-4D41-8994-6EF8D69FD469}" presName="negativeSpace" presStyleCnt="0"/>
      <dgm:spPr/>
    </dgm:pt>
    <dgm:pt modelId="{B907E360-EF91-4BAE-B1C4-71C17CD8F10F}" type="pres">
      <dgm:prSet presAssocID="{6DE27D05-C5C4-4D41-8994-6EF8D69FD469}" presName="childText" presStyleLbl="conFgAcc1" presStyleIdx="0" presStyleCnt="3">
        <dgm:presLayoutVars>
          <dgm:bulletEnabled val="1"/>
        </dgm:presLayoutVars>
      </dgm:prSet>
      <dgm:spPr>
        <a:ln>
          <a:solidFill>
            <a:srgbClr val="193634"/>
          </a:solidFill>
        </a:ln>
      </dgm:spPr>
    </dgm:pt>
    <dgm:pt modelId="{D748B6A7-D7B6-4EB4-8B17-BF994F6F77A2}" type="pres">
      <dgm:prSet presAssocID="{875B9CEC-77ED-44C9-B119-B94316FB3AE6}" presName="spaceBetweenRectangles" presStyleCnt="0"/>
      <dgm:spPr/>
    </dgm:pt>
    <dgm:pt modelId="{10A6FA06-30D8-4E1B-9189-5320A69E4DE6}" type="pres">
      <dgm:prSet presAssocID="{9EC4FCA1-B16D-4D48-8D7E-74010E129CF9}" presName="parentLin" presStyleCnt="0"/>
      <dgm:spPr/>
    </dgm:pt>
    <dgm:pt modelId="{68786756-4291-4E3D-BD71-57993B323976}" type="pres">
      <dgm:prSet presAssocID="{9EC4FCA1-B16D-4D48-8D7E-74010E129CF9}" presName="parentLeftMargin" presStyleLbl="node1" presStyleIdx="0" presStyleCnt="3"/>
      <dgm:spPr/>
    </dgm:pt>
    <dgm:pt modelId="{DADB5D29-5BFB-4119-8B04-487123A25C4B}" type="pres">
      <dgm:prSet presAssocID="{9EC4FCA1-B16D-4D48-8D7E-74010E129CF9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F4CF731E-1610-4DD9-A13C-59724725F8BF}" type="pres">
      <dgm:prSet presAssocID="{9EC4FCA1-B16D-4D48-8D7E-74010E129CF9}" presName="negativeSpace" presStyleCnt="0"/>
      <dgm:spPr/>
    </dgm:pt>
    <dgm:pt modelId="{F2641228-13B9-43BF-9B0B-69370B201DE3}" type="pres">
      <dgm:prSet presAssocID="{9EC4FCA1-B16D-4D48-8D7E-74010E129CF9}" presName="childText" presStyleLbl="conFgAcc1" presStyleIdx="1" presStyleCnt="3">
        <dgm:presLayoutVars>
          <dgm:bulletEnabled val="1"/>
        </dgm:presLayoutVars>
      </dgm:prSet>
      <dgm:spPr>
        <a:ln>
          <a:solidFill>
            <a:srgbClr val="193634"/>
          </a:solidFill>
        </a:ln>
      </dgm:spPr>
    </dgm:pt>
    <dgm:pt modelId="{4415E623-5EC4-4CCF-A6D5-6F8E19A91F97}" type="pres">
      <dgm:prSet presAssocID="{D4ECBAF8-6F64-4BDB-8108-87EB8874A50D}" presName="spaceBetweenRectangles" presStyleCnt="0"/>
      <dgm:spPr/>
    </dgm:pt>
    <dgm:pt modelId="{051EAE23-52AE-4372-AEF9-29099F5E424D}" type="pres">
      <dgm:prSet presAssocID="{F64523CD-23BE-4E19-A5D3-CCA092739DE1}" presName="parentLin" presStyleCnt="0"/>
      <dgm:spPr/>
    </dgm:pt>
    <dgm:pt modelId="{6F6EB07C-6002-414C-9FD3-DE2249B0A8FD}" type="pres">
      <dgm:prSet presAssocID="{F64523CD-23BE-4E19-A5D3-CCA092739DE1}" presName="parentLeftMargin" presStyleLbl="node1" presStyleIdx="1" presStyleCnt="3"/>
      <dgm:spPr/>
    </dgm:pt>
    <dgm:pt modelId="{2E31AA78-4227-47A6-9CBC-6FE4B2FF4B51}" type="pres">
      <dgm:prSet presAssocID="{F64523CD-23BE-4E19-A5D3-CCA092739DE1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66736D87-84A8-4A4D-B29A-6F5D9A30E9F3}" type="pres">
      <dgm:prSet presAssocID="{F64523CD-23BE-4E19-A5D3-CCA092739DE1}" presName="negativeSpace" presStyleCnt="0"/>
      <dgm:spPr/>
    </dgm:pt>
    <dgm:pt modelId="{C7DDAEE4-8A3D-45C5-A3D0-519E6822023A}" type="pres">
      <dgm:prSet presAssocID="{F64523CD-23BE-4E19-A5D3-CCA092739DE1}" presName="childText" presStyleLbl="conFgAcc1" presStyleIdx="2" presStyleCnt="3">
        <dgm:presLayoutVars>
          <dgm:bulletEnabled val="1"/>
        </dgm:presLayoutVars>
      </dgm:prSet>
      <dgm:spPr>
        <a:ln>
          <a:solidFill>
            <a:srgbClr val="193634"/>
          </a:solidFill>
        </a:ln>
      </dgm:spPr>
    </dgm:pt>
  </dgm:ptLst>
  <dgm:cxnLst>
    <dgm:cxn modelId="{2CFA5912-E427-4C76-BB45-08260606049E}" srcId="{C6C634C2-335A-41F0-B0FC-660B6F4DF95B}" destId="{6DE27D05-C5C4-4D41-8994-6EF8D69FD469}" srcOrd="0" destOrd="0" parTransId="{81964403-D138-4285-B4BB-BEB4D8529CD6}" sibTransId="{875B9CEC-77ED-44C9-B119-B94316FB3AE6}"/>
    <dgm:cxn modelId="{5D79AD1D-CCDC-402D-9E1A-E56CBAD484D6}" type="presOf" srcId="{6DE27D05-C5C4-4D41-8994-6EF8D69FD469}" destId="{D59978F9-41B8-4301-80AD-DCA62F7E7730}" srcOrd="1" destOrd="0" presId="urn:microsoft.com/office/officeart/2005/8/layout/list1"/>
    <dgm:cxn modelId="{BDBFDB3B-0742-40BC-BA98-F85708365940}" type="presOf" srcId="{F64523CD-23BE-4E19-A5D3-CCA092739DE1}" destId="{6F6EB07C-6002-414C-9FD3-DE2249B0A8FD}" srcOrd="0" destOrd="0" presId="urn:microsoft.com/office/officeart/2005/8/layout/list1"/>
    <dgm:cxn modelId="{75461E5B-7FDF-4BC8-98DA-1B5729CCBB96}" type="presOf" srcId="{F64523CD-23BE-4E19-A5D3-CCA092739DE1}" destId="{2E31AA78-4227-47A6-9CBC-6FE4B2FF4B51}" srcOrd="1" destOrd="0" presId="urn:microsoft.com/office/officeart/2005/8/layout/list1"/>
    <dgm:cxn modelId="{98D4F96F-EFC2-456B-B64F-A632D4749444}" srcId="{C6C634C2-335A-41F0-B0FC-660B6F4DF95B}" destId="{9EC4FCA1-B16D-4D48-8D7E-74010E129CF9}" srcOrd="1" destOrd="0" parTransId="{1E8DC6B6-1680-46C7-8AAD-87489EB6BB18}" sibTransId="{D4ECBAF8-6F64-4BDB-8108-87EB8874A50D}"/>
    <dgm:cxn modelId="{F5AF4F83-6E1D-4FD7-A952-680D642CD97B}" type="presOf" srcId="{9EC4FCA1-B16D-4D48-8D7E-74010E129CF9}" destId="{DADB5D29-5BFB-4119-8B04-487123A25C4B}" srcOrd="1" destOrd="0" presId="urn:microsoft.com/office/officeart/2005/8/layout/list1"/>
    <dgm:cxn modelId="{CA0A08AC-566A-4D96-8CDD-0D88BEE543D8}" type="presOf" srcId="{9EC4FCA1-B16D-4D48-8D7E-74010E129CF9}" destId="{68786756-4291-4E3D-BD71-57993B323976}" srcOrd="0" destOrd="0" presId="urn:microsoft.com/office/officeart/2005/8/layout/list1"/>
    <dgm:cxn modelId="{359544B8-47DD-4777-9A24-E40ACACF56C7}" srcId="{C6C634C2-335A-41F0-B0FC-660B6F4DF95B}" destId="{F64523CD-23BE-4E19-A5D3-CCA092739DE1}" srcOrd="2" destOrd="0" parTransId="{A7AE691D-D88F-4E5C-BD51-6A1DE159066F}" sibTransId="{B8F41B8C-543E-4AF1-8A14-7ACDA109B5B3}"/>
    <dgm:cxn modelId="{DE89F0D8-28F0-4473-BC74-CD7A4BE1D02D}" type="presOf" srcId="{C6C634C2-335A-41F0-B0FC-660B6F4DF95B}" destId="{8E65337D-6CB5-4F95-B40B-09132835CB68}" srcOrd="0" destOrd="0" presId="urn:microsoft.com/office/officeart/2005/8/layout/list1"/>
    <dgm:cxn modelId="{5F9996E9-69A1-42E7-89EC-F90C9846F70D}" type="presOf" srcId="{6DE27D05-C5C4-4D41-8994-6EF8D69FD469}" destId="{23A0F43B-4BA6-47D4-A2C5-049CCAE1B791}" srcOrd="0" destOrd="0" presId="urn:microsoft.com/office/officeart/2005/8/layout/list1"/>
    <dgm:cxn modelId="{B07EE0DF-9177-4C8D-BCB7-FF7000872DF6}" type="presParOf" srcId="{8E65337D-6CB5-4F95-B40B-09132835CB68}" destId="{218A471E-E2FB-4572-BA69-B7109BB84A50}" srcOrd="0" destOrd="0" presId="urn:microsoft.com/office/officeart/2005/8/layout/list1"/>
    <dgm:cxn modelId="{04B46C70-588E-487F-A25E-C5B19A1BB896}" type="presParOf" srcId="{218A471E-E2FB-4572-BA69-B7109BB84A50}" destId="{23A0F43B-4BA6-47D4-A2C5-049CCAE1B791}" srcOrd="0" destOrd="0" presId="urn:microsoft.com/office/officeart/2005/8/layout/list1"/>
    <dgm:cxn modelId="{2F048796-ABFA-4032-85C3-3C729AEA094A}" type="presParOf" srcId="{218A471E-E2FB-4572-BA69-B7109BB84A50}" destId="{D59978F9-41B8-4301-80AD-DCA62F7E7730}" srcOrd="1" destOrd="0" presId="urn:microsoft.com/office/officeart/2005/8/layout/list1"/>
    <dgm:cxn modelId="{3C278312-8F94-45CA-9A2E-C66793A4105A}" type="presParOf" srcId="{8E65337D-6CB5-4F95-B40B-09132835CB68}" destId="{299760AB-0DD4-4E7E-B30E-5EB53AF76477}" srcOrd="1" destOrd="0" presId="urn:microsoft.com/office/officeart/2005/8/layout/list1"/>
    <dgm:cxn modelId="{46930E0C-A557-422A-BDC7-1A558857F496}" type="presParOf" srcId="{8E65337D-6CB5-4F95-B40B-09132835CB68}" destId="{B907E360-EF91-4BAE-B1C4-71C17CD8F10F}" srcOrd="2" destOrd="0" presId="urn:microsoft.com/office/officeart/2005/8/layout/list1"/>
    <dgm:cxn modelId="{90C2C957-4BEA-4E36-B738-6C6BE7C65E1A}" type="presParOf" srcId="{8E65337D-6CB5-4F95-B40B-09132835CB68}" destId="{D748B6A7-D7B6-4EB4-8B17-BF994F6F77A2}" srcOrd="3" destOrd="0" presId="urn:microsoft.com/office/officeart/2005/8/layout/list1"/>
    <dgm:cxn modelId="{66B13DBA-0780-4BB7-882D-D112B51088FC}" type="presParOf" srcId="{8E65337D-6CB5-4F95-B40B-09132835CB68}" destId="{10A6FA06-30D8-4E1B-9189-5320A69E4DE6}" srcOrd="4" destOrd="0" presId="urn:microsoft.com/office/officeart/2005/8/layout/list1"/>
    <dgm:cxn modelId="{7B5CAFE7-56AC-4BEC-8BB7-88A6B78D8FC0}" type="presParOf" srcId="{10A6FA06-30D8-4E1B-9189-5320A69E4DE6}" destId="{68786756-4291-4E3D-BD71-57993B323976}" srcOrd="0" destOrd="0" presId="urn:microsoft.com/office/officeart/2005/8/layout/list1"/>
    <dgm:cxn modelId="{E0570DFC-DA3C-4663-8E99-9374AF6EE2E3}" type="presParOf" srcId="{10A6FA06-30D8-4E1B-9189-5320A69E4DE6}" destId="{DADB5D29-5BFB-4119-8B04-487123A25C4B}" srcOrd="1" destOrd="0" presId="urn:microsoft.com/office/officeart/2005/8/layout/list1"/>
    <dgm:cxn modelId="{F73D2AC4-FD14-415C-B511-ADD9D48A8FB5}" type="presParOf" srcId="{8E65337D-6CB5-4F95-B40B-09132835CB68}" destId="{F4CF731E-1610-4DD9-A13C-59724725F8BF}" srcOrd="5" destOrd="0" presId="urn:microsoft.com/office/officeart/2005/8/layout/list1"/>
    <dgm:cxn modelId="{212F2DA0-5D02-495E-9B15-D8495CD74B8A}" type="presParOf" srcId="{8E65337D-6CB5-4F95-B40B-09132835CB68}" destId="{F2641228-13B9-43BF-9B0B-69370B201DE3}" srcOrd="6" destOrd="0" presId="urn:microsoft.com/office/officeart/2005/8/layout/list1"/>
    <dgm:cxn modelId="{7EB7F139-D836-4726-9463-A613338DA9AA}" type="presParOf" srcId="{8E65337D-6CB5-4F95-B40B-09132835CB68}" destId="{4415E623-5EC4-4CCF-A6D5-6F8E19A91F97}" srcOrd="7" destOrd="0" presId="urn:microsoft.com/office/officeart/2005/8/layout/list1"/>
    <dgm:cxn modelId="{7584FE99-605A-467D-84C1-6105C1F24882}" type="presParOf" srcId="{8E65337D-6CB5-4F95-B40B-09132835CB68}" destId="{051EAE23-52AE-4372-AEF9-29099F5E424D}" srcOrd="8" destOrd="0" presId="urn:microsoft.com/office/officeart/2005/8/layout/list1"/>
    <dgm:cxn modelId="{1EA8E0C8-8B73-434E-935A-4F5557C0633A}" type="presParOf" srcId="{051EAE23-52AE-4372-AEF9-29099F5E424D}" destId="{6F6EB07C-6002-414C-9FD3-DE2249B0A8FD}" srcOrd="0" destOrd="0" presId="urn:microsoft.com/office/officeart/2005/8/layout/list1"/>
    <dgm:cxn modelId="{F979E754-04AC-4A78-99C9-D417AA18895B}" type="presParOf" srcId="{051EAE23-52AE-4372-AEF9-29099F5E424D}" destId="{2E31AA78-4227-47A6-9CBC-6FE4B2FF4B51}" srcOrd="1" destOrd="0" presId="urn:microsoft.com/office/officeart/2005/8/layout/list1"/>
    <dgm:cxn modelId="{72392B73-77A9-4685-9410-EE2867826309}" type="presParOf" srcId="{8E65337D-6CB5-4F95-B40B-09132835CB68}" destId="{66736D87-84A8-4A4D-B29A-6F5D9A30E9F3}" srcOrd="9" destOrd="0" presId="urn:microsoft.com/office/officeart/2005/8/layout/list1"/>
    <dgm:cxn modelId="{E0D11843-BD2F-4C9F-8297-B26F25201772}" type="presParOf" srcId="{8E65337D-6CB5-4F95-B40B-09132835CB68}" destId="{C7DDAEE4-8A3D-45C5-A3D0-519E6822023A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907E360-EF91-4BAE-B1C4-71C17CD8F10F}">
      <dsp:nvSpPr>
        <dsp:cNvPr id="0" name=""/>
        <dsp:cNvSpPr/>
      </dsp:nvSpPr>
      <dsp:spPr>
        <a:xfrm>
          <a:off x="0" y="429453"/>
          <a:ext cx="7901014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19363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9978F9-41B8-4301-80AD-DCA62F7E7730}">
      <dsp:nvSpPr>
        <dsp:cNvPr id="0" name=""/>
        <dsp:cNvSpPr/>
      </dsp:nvSpPr>
      <dsp:spPr>
        <a:xfrm>
          <a:off x="395050" y="1413"/>
          <a:ext cx="5530709" cy="856080"/>
        </a:xfrm>
        <a:prstGeom prst="roundRect">
          <a:avLst/>
        </a:prstGeom>
        <a:solidFill>
          <a:srgbClr val="19363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048" tIns="0" rIns="209048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b="0" i="0" kern="1200" dirty="0">
              <a:latin typeface="Montserrat Light" pitchFamily="2" charset="0"/>
            </a:rPr>
            <a:t>Общие задачи</a:t>
          </a:r>
        </a:p>
      </dsp:txBody>
      <dsp:txXfrm>
        <a:off x="436840" y="43203"/>
        <a:ext cx="5447129" cy="772500"/>
      </dsp:txXfrm>
    </dsp:sp>
    <dsp:sp modelId="{F2641228-13B9-43BF-9B0B-69370B201DE3}">
      <dsp:nvSpPr>
        <dsp:cNvPr id="0" name=""/>
        <dsp:cNvSpPr/>
      </dsp:nvSpPr>
      <dsp:spPr>
        <a:xfrm>
          <a:off x="0" y="1744893"/>
          <a:ext cx="7901014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19363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ADB5D29-5BFB-4119-8B04-487123A25C4B}">
      <dsp:nvSpPr>
        <dsp:cNvPr id="0" name=""/>
        <dsp:cNvSpPr/>
      </dsp:nvSpPr>
      <dsp:spPr>
        <a:xfrm>
          <a:off x="395050" y="1316853"/>
          <a:ext cx="5530709" cy="856080"/>
        </a:xfrm>
        <a:prstGeom prst="roundRect">
          <a:avLst/>
        </a:prstGeom>
        <a:solidFill>
          <a:srgbClr val="19363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048" tIns="0" rIns="209048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b="0" i="0" kern="1200" dirty="0">
              <a:latin typeface="Montserrat Light" pitchFamily="2" charset="0"/>
            </a:rPr>
            <a:t>Специальные задачи</a:t>
          </a:r>
        </a:p>
      </dsp:txBody>
      <dsp:txXfrm>
        <a:off x="436840" y="1358643"/>
        <a:ext cx="5447129" cy="772500"/>
      </dsp:txXfrm>
    </dsp:sp>
    <dsp:sp modelId="{C7DDAEE4-8A3D-45C5-A3D0-519E6822023A}">
      <dsp:nvSpPr>
        <dsp:cNvPr id="0" name=""/>
        <dsp:cNvSpPr/>
      </dsp:nvSpPr>
      <dsp:spPr>
        <a:xfrm>
          <a:off x="0" y="3060333"/>
          <a:ext cx="7901014" cy="730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rgbClr val="193634"/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E31AA78-4227-47A6-9CBC-6FE4B2FF4B51}">
      <dsp:nvSpPr>
        <dsp:cNvPr id="0" name=""/>
        <dsp:cNvSpPr/>
      </dsp:nvSpPr>
      <dsp:spPr>
        <a:xfrm>
          <a:off x="395050" y="2632292"/>
          <a:ext cx="5530709" cy="856080"/>
        </a:xfrm>
        <a:prstGeom prst="roundRect">
          <a:avLst/>
        </a:prstGeom>
        <a:solidFill>
          <a:srgbClr val="193634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048" tIns="0" rIns="209048" bIns="0" numCol="1" spcCol="1270" anchor="ctr" anchorCtr="0">
          <a:noAutofit/>
        </a:bodyPr>
        <a:lstStyle/>
        <a:p>
          <a:pPr marL="0" lvl="0" indent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900" b="0" i="0" kern="1200" dirty="0">
              <a:latin typeface="Montserrat Light" pitchFamily="2" charset="0"/>
            </a:rPr>
            <a:t>Конкретные задачи</a:t>
          </a:r>
        </a:p>
      </dsp:txBody>
      <dsp:txXfrm>
        <a:off x="436840" y="2674082"/>
        <a:ext cx="5447129" cy="77250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B6BAF6B-0FDB-45A1-95FA-D43F003314A5}" type="datetimeFigureOut">
              <a:rPr lang="ru-RU" smtClean="0"/>
              <a:pPr>
                <a:defRPr/>
              </a:pPr>
              <a:t>09.10.2022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697C202-0C02-4CC3-9946-677346A1CBEA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38008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74DF10D-50C4-4040-8BDC-343DADFC064D}" type="datetimeFigureOut">
              <a:rPr lang="ru-RU" smtClean="0"/>
              <a:pPr>
                <a:defRPr/>
              </a:pPr>
              <a:t>09.10.2022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DCE6970-8E06-48FD-A34C-87A333D9DAD1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68031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7A959C0-A949-46AC-B034-75B100037F2C}" type="datetimeFigureOut">
              <a:rPr lang="ru-RU" smtClean="0"/>
              <a:pPr>
                <a:defRPr/>
              </a:pPr>
              <a:t>09.10.2022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C505C0D-EC45-43C7-BC19-9DE66B04A440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7056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3EC941-8DA9-46C8-8E3B-6A11A4D76DCF}" type="datetimeFigureOut">
              <a:rPr lang="ru-RU" smtClean="0"/>
              <a:pPr>
                <a:defRPr/>
              </a:pPr>
              <a:t>09.10.2022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462482C-4FF7-433A-9868-DF11AC486EC6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130689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0DBCB9C-92AE-4D8C-BB2A-D9F2BD6121EA}" type="datetimeFigureOut">
              <a:rPr lang="ru-RU" smtClean="0"/>
              <a:pPr>
                <a:defRPr/>
              </a:pPr>
              <a:t>09.10.2022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A105F08-7F7B-4D29-8C3C-BAA91E2709D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769086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0742185-0708-47C7-81D2-F6806F772C7B}" type="datetimeFigureOut">
              <a:rPr lang="ru-RU" smtClean="0"/>
              <a:pPr>
                <a:defRPr/>
              </a:pPr>
              <a:t>09.10.2022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5DBCFC1-C48F-43CA-9D96-C5A556817F5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9673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19CCB19-4CF3-4A58-BE99-957CA0E2009D}" type="datetimeFigureOut">
              <a:rPr lang="ru-RU" smtClean="0"/>
              <a:pPr>
                <a:defRPr/>
              </a:pPr>
              <a:t>09.10.2022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7AA8C9-99FF-463A-9710-80D7AAB792BE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92472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3CFD5A3-0C01-4117-9380-92947D0F7E96}" type="datetimeFigureOut">
              <a:rPr lang="ru-RU" smtClean="0"/>
              <a:pPr>
                <a:defRPr/>
              </a:pPr>
              <a:t>09.10.2022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54FE1B6-4AC4-444E-AF12-A05CD115F002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4420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68802E0-5B2F-41A0-9CFF-2ECA24AC740C}" type="datetimeFigureOut">
              <a:rPr lang="ru-RU" smtClean="0"/>
              <a:pPr>
                <a:defRPr/>
              </a:pPr>
              <a:t>09.10.2022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4F18D1-30EC-4606-8FC1-6E1171F3B454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81532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1BF68B6-4296-49DB-9D40-A29A340F9E84}" type="datetimeFigureOut">
              <a:rPr lang="ru-RU" smtClean="0"/>
              <a:pPr>
                <a:defRPr/>
              </a:pPr>
              <a:t>09.10.2022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6EC1CF0-6B94-4A42-82F8-9880A26B6D18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22120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E6730AF7-BFB9-498D-804B-EEBC03E3553A}" type="datetimeFigureOut">
              <a:rPr lang="ru-RU" smtClean="0"/>
              <a:pPr>
                <a:defRPr/>
              </a:pPr>
              <a:t>09.10.2022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07E6B4-68C2-45BC-A5E1-237F279EB179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36494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0C65EC07-5AF5-4100-A2F9-572E32CD02E5}" type="datetimeFigureOut">
              <a:rPr lang="ru-RU" smtClean="0"/>
              <a:pPr>
                <a:defRPr/>
              </a:pPr>
              <a:t>09.10.2022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B39788A-96D2-412D-ADFD-0D05F729FA55}" type="slidenum">
              <a:rPr lang="ru-RU" smtClean="0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08018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1" r:id="rId2"/>
    <p:sldLayoutId id="2147483692" r:id="rId3"/>
    <p:sldLayoutId id="2147483693" r:id="rId4"/>
    <p:sldLayoutId id="2147483694" r:id="rId5"/>
    <p:sldLayoutId id="2147483695" r:id="rId6"/>
    <p:sldLayoutId id="2147483696" r:id="rId7"/>
    <p:sldLayoutId id="2147483697" r:id="rId8"/>
    <p:sldLayoutId id="2147483698" r:id="rId9"/>
    <p:sldLayoutId id="2147483699" r:id="rId10"/>
    <p:sldLayoutId id="214748370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sv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9363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5139" y="2319292"/>
            <a:ext cx="11237723" cy="987155"/>
          </a:xfrm>
        </p:spPr>
        <p:txBody>
          <a:bodyPr>
            <a:normAutofit fontScale="90000"/>
          </a:bodyPr>
          <a:lstStyle/>
          <a:p>
            <a:r>
              <a:rPr lang="ru-RU" sz="3600" b="1" dirty="0">
                <a:solidFill>
                  <a:schemeClr val="bg1"/>
                </a:solidFill>
                <a:latin typeface="Montserrat SemiBold" pitchFamily="2" charset="0"/>
                <a:cs typeface="Times New Roman" panose="02020603050405020304" pitchFamily="18" charset="0"/>
              </a:rPr>
              <a:t>МДК.01.03 НАЧАЛЬНАЯ ПРОФЕССИОНАЛЬНАЯ ПОДГОТОВКА И ВВЕДЕНИЕ В СПЕЦИАЛЬНОСТЬ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222295" y="4016415"/>
            <a:ext cx="11045382" cy="928712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b="1" dirty="0">
                <a:solidFill>
                  <a:schemeClr val="bg1"/>
                </a:solidFill>
                <a:latin typeface="Montserrat SemiBold" pitchFamily="2" charset="0"/>
                <a:ea typeface="Times New Roman" charset="0"/>
                <a:cs typeface="Times New Roman" charset="0"/>
              </a:rPr>
              <a:t>ТЕМА 04 : Общие положения криминалистики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184744" y="236011"/>
            <a:ext cx="10680963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bg1"/>
                </a:solidFill>
                <a:latin typeface="Montserrat SemiBold" pitchFamily="2" charset="0"/>
                <a:ea typeface="+mj-ea"/>
                <a:cs typeface="Times New Roman" panose="02020603050405020304" pitchFamily="18" charset="0"/>
              </a:rPr>
              <a:t>АРХАНГЕЛЬСКИЙ ГОСУДАРСТВЕННЫЙ </a:t>
            </a:r>
            <a:r>
              <a:rPr lang="ru-RU" sz="3600" b="1" dirty="0">
                <a:solidFill>
                  <a:schemeClr val="bg1"/>
                </a:solidFill>
                <a:latin typeface="Montserrat SemiBold" pitchFamily="2" charset="0"/>
                <a:ea typeface="+mj-ea"/>
                <a:cs typeface="Times New Roman" panose="02020603050405020304" pitchFamily="18" charset="0"/>
              </a:rPr>
              <a:t>МНОГОПРОФИЛЬНЫЙ КОЛЛЕДЖ</a:t>
            </a:r>
            <a:endParaRPr lang="ru-RU" sz="3600" b="1" dirty="0">
              <a:solidFill>
                <a:schemeClr val="bg1"/>
              </a:solidFill>
              <a:latin typeface="Montserrat SemiBold" pitchFamily="2" charset="0"/>
              <a:cs typeface="Times New Roman" panose="02020603050405020304" pitchFamily="18" charset="0"/>
            </a:endParaRPr>
          </a:p>
        </p:txBody>
      </p:sp>
      <p:sp>
        <p:nvSpPr>
          <p:cNvPr id="12" name="TextBox 3"/>
          <p:cNvSpPr txBox="1"/>
          <p:nvPr/>
        </p:nvSpPr>
        <p:spPr>
          <a:xfrm>
            <a:off x="1222295" y="5127484"/>
            <a:ext cx="96434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2800" b="1" dirty="0">
                <a:solidFill>
                  <a:prstClr val="white"/>
                </a:solidFill>
                <a:latin typeface="Montserrat SemiBold" pitchFamily="2" charset="0"/>
                <a:cs typeface="Times New Roman" pitchFamily="18" charset="0"/>
              </a:rPr>
              <a:t>ПРЕПОДАВАТЕЛЬ: Мартынов Федор Сергеевич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1764620-8F29-634D-B891-A2636799C2C8}"/>
              </a:ext>
            </a:extLst>
          </p:cNvPr>
          <p:cNvSpPr/>
          <p:nvPr/>
        </p:nvSpPr>
        <p:spPr>
          <a:xfrm>
            <a:off x="9360308" y="6262122"/>
            <a:ext cx="25555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>
                <a:solidFill>
                  <a:schemeClr val="bg1"/>
                </a:solidFill>
                <a:latin typeface="Montserrat Light" pitchFamily="2" charset="0"/>
              </a:rPr>
              <a:t>https</a:t>
            </a:r>
            <a:r>
              <a:rPr lang="ru-RU" dirty="0">
                <a:solidFill>
                  <a:schemeClr val="bg1"/>
                </a:solidFill>
                <a:latin typeface="Montserrat Light" pitchFamily="2" charset="0"/>
              </a:rPr>
              <a:t>://</a:t>
            </a:r>
            <a:r>
              <a:rPr lang="ru-RU" dirty="0" err="1">
                <a:solidFill>
                  <a:schemeClr val="bg1"/>
                </a:solidFill>
                <a:latin typeface="Montserrat Light" pitchFamily="2" charset="0"/>
              </a:rPr>
              <a:t>arhcollege.ru</a:t>
            </a:r>
            <a:endParaRPr lang="ru-RU" dirty="0">
              <a:solidFill>
                <a:schemeClr val="bg1"/>
              </a:solidFill>
              <a:latin typeface="Montserrat Light" pitchFamily="2" charset="0"/>
            </a:endParaRPr>
          </a:p>
        </p:txBody>
      </p:sp>
      <p:pic>
        <p:nvPicPr>
          <p:cNvPr id="15" name="Рисунок 14" descr="Презентация с линейчатой диаграммой">
            <a:extLst>
              <a:ext uri="{FF2B5EF4-FFF2-40B4-BE49-F238E27FC236}">
                <a16:creationId xmlns:a16="http://schemas.microsoft.com/office/drawing/2014/main" id="{98394AD7-7458-4C43-A8BE-C0546A3286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7895" y="3834058"/>
            <a:ext cx="914400" cy="914400"/>
          </a:xfrm>
          <a:prstGeom prst="rect">
            <a:avLst/>
          </a:prstGeom>
        </p:spPr>
      </p:pic>
      <p:pic>
        <p:nvPicPr>
          <p:cNvPr id="17" name="Рисунок 16" descr="Аудитория">
            <a:extLst>
              <a:ext uri="{FF2B5EF4-FFF2-40B4-BE49-F238E27FC236}">
                <a16:creationId xmlns:a16="http://schemas.microsoft.com/office/drawing/2014/main" id="{AE817543-6DD2-1E40-819B-C680FF4AF8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07895" y="4930815"/>
            <a:ext cx="914400" cy="914400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C748751D-5D56-9A44-B19F-7CC8C1BB5BB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5694" y="279084"/>
            <a:ext cx="1341522" cy="10492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08498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95400" y="1988840"/>
            <a:ext cx="102251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dirty="0">
                <a:latin typeface="Montserrat Light" pitchFamily="2" charset="0"/>
              </a:rPr>
              <a:t>— это совокупность ее мировоззренческих принципов, теоретических концепций, понятий и категорий, методов и связей, представляющая собой общенаучное отражение предмета криминалистики. </a:t>
            </a:r>
          </a:p>
          <a:p>
            <a:pPr>
              <a:defRPr/>
            </a:pPr>
            <a:endParaRPr lang="ru-RU" sz="2400" dirty="0">
              <a:latin typeface="Montserrat Light" pitchFamily="2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EB78E53-DC9B-D847-9294-2789C25F49D6}"/>
              </a:ext>
            </a:extLst>
          </p:cNvPr>
          <p:cNvSpPr txBox="1"/>
          <p:nvPr/>
        </p:nvSpPr>
        <p:spPr>
          <a:xfrm>
            <a:off x="695400" y="548680"/>
            <a:ext cx="9145016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latin typeface="Montserrat SemiBold" pitchFamily="2" charset="0"/>
              </a:rPr>
              <a:t>ОБЩАЯ ТЕОРИЯ КРИМИНАЛИСТИКИ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3392" y="428178"/>
            <a:ext cx="10369152" cy="55707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b="1" dirty="0">
                <a:latin typeface="Montserrat SemiBold" pitchFamily="2" charset="0"/>
              </a:rPr>
              <a:t>В общую теорию входят:</a:t>
            </a:r>
          </a:p>
          <a:p>
            <a:pPr>
              <a:defRPr/>
            </a:pPr>
            <a:endParaRPr lang="ru-RU" sz="2800" dirty="0">
              <a:latin typeface="Montserrat Light" pitchFamily="2" charset="0"/>
            </a:endParaRPr>
          </a:p>
          <a:p>
            <a:pPr>
              <a:defRPr/>
            </a:pPr>
            <a:r>
              <a:rPr lang="ru-RU" sz="2000" dirty="0">
                <a:latin typeface="Montserrat Light" pitchFamily="2" charset="0"/>
              </a:rPr>
              <a:t>       а)  криминалистические учения и частные теории, отражающие результаты познания тех объективных закономерностей действительности, которые составляют предмет криминалистики и являются базой для разработки криминалистических средств, приемов и рекомендаций;       </a:t>
            </a:r>
          </a:p>
          <a:p>
            <a:pPr>
              <a:defRPr/>
            </a:pPr>
            <a:endParaRPr lang="ru-RU" sz="2000" dirty="0">
              <a:latin typeface="Montserrat Light" pitchFamily="2" charset="0"/>
            </a:endParaRPr>
          </a:p>
          <a:p>
            <a:pPr>
              <a:defRPr/>
            </a:pPr>
            <a:r>
              <a:rPr lang="ru-RU" sz="2000" dirty="0">
                <a:latin typeface="Montserrat Light" pitchFamily="2" charset="0"/>
              </a:rPr>
              <a:t>б) учение о языке криминалистики — система понятий, определений, терминов и знаков, в том числе и наиболее важных понятий — криминалистических категорий;</a:t>
            </a:r>
          </a:p>
          <a:p>
            <a:pPr>
              <a:defRPr/>
            </a:pPr>
            <a:endParaRPr lang="ru-RU" sz="2000" dirty="0">
              <a:latin typeface="Montserrat Light" pitchFamily="2" charset="0"/>
            </a:endParaRPr>
          </a:p>
          <a:p>
            <a:pPr>
              <a:defRPr/>
            </a:pPr>
            <a:r>
              <a:rPr lang="ru-RU" sz="2000" dirty="0">
                <a:latin typeface="Montserrat Light" pitchFamily="2" charset="0"/>
              </a:rPr>
              <a:t>в)  криминалистическая систематика — основы систематизации накопленных криминалистикой знаний и принятые классификации различных </a:t>
            </a:r>
            <a:r>
              <a:rPr lang="ru-RU" sz="2000" dirty="0" err="1">
                <a:latin typeface="Montserrat Light" pitchFamily="2" charset="0"/>
              </a:rPr>
              <a:t>криминалистически</a:t>
            </a:r>
            <a:r>
              <a:rPr lang="ru-RU" sz="2000" dirty="0">
                <a:latin typeface="Montserrat Light" pitchFamily="2" charset="0"/>
              </a:rPr>
              <a:t> значимых объектов;</a:t>
            </a:r>
          </a:p>
          <a:p>
            <a:pPr>
              <a:defRPr/>
            </a:pPr>
            <a:endParaRPr lang="ru-RU" sz="2000" dirty="0">
              <a:latin typeface="Montserrat Light" pitchFamily="2" charset="0"/>
            </a:endParaRPr>
          </a:p>
          <a:p>
            <a:pPr>
              <a:defRPr/>
            </a:pPr>
            <a:r>
              <a:rPr lang="ru-RU" sz="2000" dirty="0">
                <a:latin typeface="Montserrat Light" pitchFamily="2" charset="0"/>
              </a:rPr>
              <a:t>г) учение о методах криминалистических научных исследований и их соотношении с методами практической деятельности.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23392" y="1484784"/>
            <a:ext cx="1051316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dirty="0">
                <a:latin typeface="Montserrat Light" pitchFamily="2" charset="0"/>
              </a:rPr>
              <a:t>это система научных положений и разрабатываемых на их основе технических средств, приемов и методик, предназначенных для обнаружения, изъятия, исследования и использования криминалистической информации о расследуемом преступлении, а также технических средств и способов предупреждения преступных посягательств.</a:t>
            </a:r>
          </a:p>
          <a:p>
            <a:pPr>
              <a:defRPr/>
            </a:pPr>
            <a:endParaRPr lang="ru-RU" sz="2400" dirty="0">
              <a:latin typeface="Montserrat Light" pitchFamily="2" charset="0"/>
            </a:endParaRPr>
          </a:p>
          <a:p>
            <a:pPr>
              <a:defRPr/>
            </a:pPr>
            <a:r>
              <a:rPr lang="ru-RU" sz="2400" dirty="0">
                <a:latin typeface="Montserrat Light" pitchFamily="2" charset="0"/>
              </a:rPr>
              <a:t>Средства, приемы и методики криминалистической техники базируются на естественнонаучных и технических, гуманитарных и правовых знаниях, специально используемых в целях борьбы с преступностью.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E85A588-9199-C04F-995C-10DA513FEA99}"/>
              </a:ext>
            </a:extLst>
          </p:cNvPr>
          <p:cNvSpPr txBox="1"/>
          <p:nvPr/>
        </p:nvSpPr>
        <p:spPr>
          <a:xfrm>
            <a:off x="479376" y="548680"/>
            <a:ext cx="1036915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latin typeface="Montserrat SemiBold" pitchFamily="2" charset="0"/>
              </a:rPr>
              <a:t> КРИМИНАЛИСТИЧЕСКАЯ ТЕХНИКА 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79376" y="1700808"/>
            <a:ext cx="11121375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dirty="0">
                <a:latin typeface="Montserrat Light" pitchFamily="2" charset="0"/>
              </a:rPr>
              <a:t>- общие положения криминалистической техники; </a:t>
            </a:r>
          </a:p>
          <a:p>
            <a:pPr>
              <a:defRPr/>
            </a:pPr>
            <a:r>
              <a:rPr lang="ru-RU" sz="2400" dirty="0">
                <a:latin typeface="Montserrat Light" pitchFamily="2" charset="0"/>
              </a:rPr>
              <a:t>- криминалистическая фотография, </a:t>
            </a:r>
            <a:r>
              <a:rPr lang="ru-RU" sz="2400" dirty="0" err="1">
                <a:latin typeface="Montserrat Light" pitchFamily="2" charset="0"/>
              </a:rPr>
              <a:t>звуко</a:t>
            </a:r>
            <a:r>
              <a:rPr lang="ru-RU" sz="2400" dirty="0">
                <a:latin typeface="Montserrat Light" pitchFamily="2" charset="0"/>
              </a:rPr>
              <a:t>- и видеозапись; </a:t>
            </a:r>
          </a:p>
          <a:p>
            <a:pPr>
              <a:defRPr/>
            </a:pPr>
            <a:r>
              <a:rPr lang="ru-RU" sz="2400" dirty="0">
                <a:latin typeface="Montserrat Light" pitchFamily="2" charset="0"/>
              </a:rPr>
              <a:t>- криминалистическое </a:t>
            </a:r>
            <a:r>
              <a:rPr lang="ru-RU" sz="2400" dirty="0" err="1">
                <a:latin typeface="Montserrat Light" pitchFamily="2" charset="0"/>
              </a:rPr>
              <a:t>следоведение</a:t>
            </a:r>
            <a:r>
              <a:rPr lang="ru-RU" sz="2400" dirty="0">
                <a:latin typeface="Montserrat Light" pitchFamily="2" charset="0"/>
              </a:rPr>
              <a:t> (трасология); </a:t>
            </a:r>
          </a:p>
          <a:p>
            <a:pPr>
              <a:defRPr/>
            </a:pPr>
            <a:r>
              <a:rPr lang="ru-RU" sz="2400" dirty="0">
                <a:latin typeface="Montserrat Light" pitchFamily="2" charset="0"/>
              </a:rPr>
              <a:t>- криминалистическое </a:t>
            </a:r>
            <a:r>
              <a:rPr lang="ru-RU" sz="2400" dirty="0" err="1">
                <a:latin typeface="Montserrat Light" pitchFamily="2" charset="0"/>
              </a:rPr>
              <a:t>оружиеведение</a:t>
            </a:r>
            <a:r>
              <a:rPr lang="ru-RU" sz="2400" dirty="0">
                <a:latin typeface="Montserrat Light" pitchFamily="2" charset="0"/>
              </a:rPr>
              <a:t> (баллистика);</a:t>
            </a:r>
          </a:p>
          <a:p>
            <a:pPr>
              <a:defRPr/>
            </a:pPr>
            <a:r>
              <a:rPr lang="ru-RU" sz="2400" dirty="0">
                <a:latin typeface="Montserrat Light" pitchFamily="2" charset="0"/>
              </a:rPr>
              <a:t>- криминалистическое учение о внешних признаках человека (</a:t>
            </a:r>
            <a:r>
              <a:rPr lang="ru-RU" sz="2400" dirty="0" err="1">
                <a:latin typeface="Montserrat Light" pitchFamily="2" charset="0"/>
              </a:rPr>
              <a:t>габитология</a:t>
            </a:r>
            <a:r>
              <a:rPr lang="ru-RU" sz="2400" dirty="0">
                <a:latin typeface="Montserrat Light" pitchFamily="2" charset="0"/>
              </a:rPr>
              <a:t>); </a:t>
            </a:r>
          </a:p>
          <a:p>
            <a:pPr>
              <a:buFontTx/>
              <a:buChar char="-"/>
              <a:defRPr/>
            </a:pPr>
            <a:r>
              <a:rPr lang="ru-RU" sz="2400" dirty="0">
                <a:latin typeface="Montserrat Light" pitchFamily="2" charset="0"/>
              </a:rPr>
              <a:t> криминалистическое документоведение;</a:t>
            </a:r>
          </a:p>
          <a:p>
            <a:pPr>
              <a:buFontTx/>
              <a:buChar char="-"/>
              <a:defRPr/>
            </a:pPr>
            <a:r>
              <a:rPr lang="ru-RU" sz="2400" dirty="0">
                <a:latin typeface="Montserrat Light" pitchFamily="2" charset="0"/>
              </a:rPr>
              <a:t> криминалистическое исследование запаховых следов (</a:t>
            </a:r>
            <a:r>
              <a:rPr lang="ru-RU" sz="2400" dirty="0" err="1">
                <a:latin typeface="Montserrat Light" pitchFamily="2" charset="0"/>
              </a:rPr>
              <a:t>одорология</a:t>
            </a:r>
            <a:r>
              <a:rPr lang="ru-RU" sz="2400" dirty="0">
                <a:latin typeface="Montserrat Light" pitchFamily="2" charset="0"/>
              </a:rPr>
              <a:t>); </a:t>
            </a:r>
          </a:p>
          <a:p>
            <a:pPr>
              <a:defRPr/>
            </a:pPr>
            <a:r>
              <a:rPr lang="ru-RU" sz="2400" dirty="0">
                <a:latin typeface="Montserrat Light" pitchFamily="2" charset="0"/>
              </a:rPr>
              <a:t>- криминалистическая регистрация.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9B36F53-CB75-3B49-AF9D-F6980285F77D}"/>
              </a:ext>
            </a:extLst>
          </p:cNvPr>
          <p:cNvSpPr txBox="1"/>
          <p:nvPr/>
        </p:nvSpPr>
        <p:spPr>
          <a:xfrm>
            <a:off x="479376" y="776312"/>
            <a:ext cx="94259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>
                <a:latin typeface="Montserrat SemiBold" pitchFamily="2" charset="0"/>
              </a:rPr>
              <a:t>В раздел криминалистической техники входят: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3091" y="1556792"/>
            <a:ext cx="10537126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000" dirty="0">
                <a:latin typeface="Montserrat Light" pitchFamily="2" charset="0"/>
              </a:rPr>
              <a:t>это система научных положений и разрабатываемых на их основе тактических приемов и рекомендаций по организации и планированию расследования преступлений, приемов проведения отдельных следственных действий, направленных на собирание и исследование доказательств, установление обстоятельств, подлежащих доказыванию по делу. </a:t>
            </a:r>
          </a:p>
          <a:p>
            <a:pPr>
              <a:defRPr/>
            </a:pPr>
            <a:r>
              <a:rPr lang="ru-RU" sz="2000" dirty="0">
                <a:latin typeface="Montserrat Light" pitchFamily="2" charset="0"/>
              </a:rPr>
              <a:t>     </a:t>
            </a:r>
          </a:p>
          <a:p>
            <a:pPr>
              <a:defRPr/>
            </a:pPr>
            <a:endParaRPr lang="ru-RU" sz="2000" dirty="0">
              <a:latin typeface="Montserrat Light" pitchFamily="2" charset="0"/>
            </a:endParaRPr>
          </a:p>
          <a:p>
            <a:pPr>
              <a:defRPr/>
            </a:pPr>
            <a:r>
              <a:rPr lang="ru-RU" sz="2000" dirty="0">
                <a:latin typeface="Montserrat Light" pitchFamily="2" charset="0"/>
              </a:rPr>
              <a:t>Криминалистическая тактика также направлена на обеспечение наиболее эффективного применения в процессе расследования и судебного рассмотрения уголовных дел приемов и средств криминалистической техники. При этом использование технических средств существенно влияет на тактику следственных действий. Поэтому криминалистическая тактика и криминалистическая техника неразрывно связаны между собой.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7F5447B-8660-A548-8B70-4AC807C1C83E}"/>
              </a:ext>
            </a:extLst>
          </p:cNvPr>
          <p:cNvSpPr txBox="1"/>
          <p:nvPr/>
        </p:nvSpPr>
        <p:spPr>
          <a:xfrm>
            <a:off x="479376" y="561449"/>
            <a:ext cx="1052682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latin typeface="Montserrat SemiBold" pitchFamily="2" charset="0"/>
              </a:rPr>
              <a:t> КРИМИНАЛИСТИЧЕСКАЯ ТАКТИКА 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767408" y="1365503"/>
            <a:ext cx="986509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endParaRPr lang="ru-RU" sz="2400" dirty="0">
              <a:latin typeface="Montserrat Light" pitchFamily="2" charset="0"/>
            </a:endParaRPr>
          </a:p>
          <a:p>
            <a:pPr>
              <a:defRPr/>
            </a:pPr>
            <a:r>
              <a:rPr lang="ru-RU" sz="2400" dirty="0">
                <a:latin typeface="Montserrat Light" pitchFamily="2" charset="0"/>
              </a:rPr>
              <a:t>это система научных положений и разрабатываемых на их основе рекомендаций по организации и проведению расследования отдельных видов преступлений.</a:t>
            </a:r>
          </a:p>
          <a:p>
            <a:pPr>
              <a:defRPr/>
            </a:pPr>
            <a:r>
              <a:rPr lang="ru-RU" sz="2400" dirty="0">
                <a:latin typeface="Montserrat Light" pitchFamily="2" charset="0"/>
              </a:rPr>
              <a:t> </a:t>
            </a:r>
          </a:p>
          <a:p>
            <a:pPr>
              <a:defRPr/>
            </a:pPr>
            <a:r>
              <a:rPr lang="ru-RU" sz="2400" dirty="0">
                <a:latin typeface="Montserrat Light" pitchFamily="2" charset="0"/>
              </a:rPr>
              <a:t>Криминалистическая методика расследования включает научные положения и основанные на них методические указания и рекомендации по расследованию и предотвращению убийств, разбоев, изнасилований, краж, вымогательств, мошенничества и др. Криминалистическая методика тесно связана с техникой и тактикой через конкретную реализацию их положений, приемов и средств в расследовании определенного вида преступлений.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E6062D-8A21-4547-9577-918095F3F1B4}"/>
              </a:ext>
            </a:extLst>
          </p:cNvPr>
          <p:cNvSpPr txBox="1"/>
          <p:nvPr/>
        </p:nvSpPr>
        <p:spPr>
          <a:xfrm>
            <a:off x="623392" y="617129"/>
            <a:ext cx="1029714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600" b="1" dirty="0">
                <a:latin typeface="Montserrat SemiBold" pitchFamily="2" charset="0"/>
              </a:rPr>
              <a:t> КРИМИНАЛИСТИЧЕСКАЯ МЕТОДИКА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9" name="Rectangle 3"/>
          <p:cNvSpPr>
            <a:spLocks noChangeArrowheads="1"/>
          </p:cNvSpPr>
          <p:nvPr/>
        </p:nvSpPr>
        <p:spPr bwMode="auto">
          <a:xfrm>
            <a:off x="410455" y="1839308"/>
            <a:ext cx="11161240" cy="44012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indent="14288">
              <a:defRPr/>
            </a:pPr>
            <a:r>
              <a:rPr lang="ru-RU" sz="2000" dirty="0">
                <a:latin typeface="Montserrat Light" pitchFamily="2" charset="0"/>
              </a:rPr>
              <a:t>Криминалистика относится к специальным юридическим наукам, таким, которым не соответствует какая-либо определенная отрасль права или группа норм из различных отраслей права. С точки зрения интенсивности связей криминалистика относится к наукам уголовно-правового цикла, изучающим преступность и меры борьбы с ней. В эту группу входят: </a:t>
            </a:r>
            <a:r>
              <a:rPr lang="ru-RU" sz="2000" b="1" dirty="0">
                <a:latin typeface="Montserrat Light" pitchFamily="2" charset="0"/>
              </a:rPr>
              <a:t>уголовное право, криминология, уголовно-процессуальное право, криминалистика, уголовно-исполнительное право, теория оперативно-розыскной деятельности, уголовная статистика.</a:t>
            </a:r>
          </a:p>
          <a:p>
            <a:pPr indent="457200">
              <a:defRPr/>
            </a:pPr>
            <a:endParaRPr lang="ru-RU" sz="2000" dirty="0">
              <a:latin typeface="Montserrat Light" pitchFamily="2" charset="0"/>
            </a:endParaRPr>
          </a:p>
          <a:p>
            <a:pPr indent="14288">
              <a:defRPr/>
            </a:pPr>
            <a:r>
              <a:rPr lang="ru-RU" sz="2000" dirty="0">
                <a:latin typeface="Montserrat Light" pitchFamily="2" charset="0"/>
              </a:rPr>
              <a:t>Криминалистика тесно связана с наукой уголовного права. На основе юридических признаков составов преступлений разрабатываются криминалистические методики их расследования: чтобы расследовать преступление, нужно понимать, в чем оно заключается, какими признаками характеризуется, каковы элементы его состава.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9CFB89-C603-224E-8FDC-E2B6C1AF87C4}"/>
              </a:ext>
            </a:extLst>
          </p:cNvPr>
          <p:cNvSpPr txBox="1"/>
          <p:nvPr/>
        </p:nvSpPr>
        <p:spPr>
          <a:xfrm>
            <a:off x="410455" y="617487"/>
            <a:ext cx="9408368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3200" b="1" dirty="0">
                <a:latin typeface="Montserrat SemiBold" pitchFamily="2" charset="0"/>
              </a:rPr>
              <a:t>КРИМИНАЛИСТИКА В СИСТЕМЕ НАУК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9" name="Rectangle 3"/>
          <p:cNvSpPr>
            <a:spLocks noChangeArrowheads="1"/>
          </p:cNvSpPr>
          <p:nvPr/>
        </p:nvSpPr>
        <p:spPr bwMode="auto">
          <a:xfrm>
            <a:off x="1524000" y="3357563"/>
            <a:ext cx="8686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7200" algn="just">
              <a:defRPr/>
            </a:pPr>
            <a:r>
              <a:rPr lang="ru-RU" sz="16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</a:t>
            </a:r>
            <a:endParaRPr lang="ru-RU" sz="1600" b="1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75780" name="Rectangle 4"/>
          <p:cNvSpPr>
            <a:spLocks noChangeArrowheads="1"/>
          </p:cNvSpPr>
          <p:nvPr/>
        </p:nvSpPr>
        <p:spPr bwMode="auto">
          <a:xfrm>
            <a:off x="479376" y="1649403"/>
            <a:ext cx="11233247" cy="34163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dirty="0">
                <a:latin typeface="Montserrat Light" pitchFamily="2" charset="0"/>
              </a:rPr>
              <a:t>Особенно тесные связи у криминалистики образовались с </a:t>
            </a:r>
            <a:r>
              <a:rPr lang="ru-RU" sz="2400" b="1" dirty="0">
                <a:latin typeface="Montserrat SemiBold" pitchFamily="2" charset="0"/>
              </a:rPr>
              <a:t>уголовно-процессуальным правом</a:t>
            </a:r>
            <a:r>
              <a:rPr lang="ru-RU" sz="2400" dirty="0">
                <a:latin typeface="Montserrat Light" pitchFamily="2" charset="0"/>
              </a:rPr>
              <a:t>. Оно определяет пределы и условия применения криминалистических рекомендаций в раскрытии и расследовании преступлений, компетенцию участников процесса в использовании криминалистических средств и приемов, процессуальный порядок проведения следственных действий. Криминалистика же на этой основе разрабатывает средства, приемы и рекомендации по оптимальному достижению целей уголовного судопроизводства. 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9" name="Rectangle 3"/>
          <p:cNvSpPr>
            <a:spLocks noChangeArrowheads="1"/>
          </p:cNvSpPr>
          <p:nvPr/>
        </p:nvSpPr>
        <p:spPr bwMode="auto">
          <a:xfrm>
            <a:off x="1524000" y="3357563"/>
            <a:ext cx="8686800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>
            <a:spAutoFit/>
          </a:bodyPr>
          <a:lstStyle/>
          <a:p>
            <a:pPr indent="457200" algn="just">
              <a:defRPr/>
            </a:pPr>
            <a:r>
              <a:rPr lang="ru-RU" sz="1600" b="1">
                <a:solidFill>
                  <a:srgbClr val="FFFF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</a:t>
            </a:r>
            <a:endParaRPr lang="ru-RU" sz="1600" b="1">
              <a:solidFill>
                <a:srgbClr val="00B05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</a:endParaRPr>
          </a:p>
        </p:txBody>
      </p:sp>
      <p:sp>
        <p:nvSpPr>
          <p:cNvPr id="76804" name="Rectangle 4"/>
          <p:cNvSpPr>
            <a:spLocks noChangeArrowheads="1"/>
          </p:cNvSpPr>
          <p:nvPr/>
        </p:nvSpPr>
        <p:spPr bwMode="auto">
          <a:xfrm>
            <a:off x="695400" y="1124744"/>
            <a:ext cx="9649072" cy="52629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dirty="0">
                <a:latin typeface="Montserrat Light" pitchFamily="2" charset="0"/>
              </a:rPr>
              <a:t>Связь криминалистики и </a:t>
            </a:r>
            <a:r>
              <a:rPr lang="ru-RU" sz="2400" b="1" dirty="0">
                <a:latin typeface="Montserrat SemiBold" pitchFamily="2" charset="0"/>
              </a:rPr>
              <a:t>теории оперативно-розыскной деятельности</a:t>
            </a:r>
            <a:r>
              <a:rPr lang="ru-RU" sz="2400" dirty="0">
                <a:latin typeface="Montserrat Light" pitchFamily="2" charset="0"/>
              </a:rPr>
              <a:t> является обоюдной. Криминалистика при разработке проблем тактики и методики учитывает оперативно-розыскные возможности, а оперативно-розыскная деятельность положения и рекомендации криминалистики. Практический аспект этой связи заключается в том, что рекомендации криминалистики должны, помимо прочего, преследовать цель создания оптимальных условий для проведения оперативно-розыскных мероприятий, связанных со следственными действиями, и легализации полученных результатов, а рекомендации теории оперативно-розыскной деятельности для производства соответствующих следственных действий.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idx="1"/>
          </p:nvPr>
        </p:nvSpPr>
        <p:spPr>
          <a:xfrm>
            <a:off x="415034" y="1762325"/>
            <a:ext cx="11513613" cy="4941168"/>
          </a:xfrm>
        </p:spPr>
        <p:txBody>
          <a:bodyPr>
            <a:normAutofit fontScale="92500" lnSpcReduction="10000"/>
          </a:bodyPr>
          <a:lstStyle/>
          <a:p>
            <a:pPr marL="365760" indent="-256032">
              <a:buFont typeface="Wingdings 3"/>
              <a:buChar char=""/>
              <a:defRPr/>
            </a:pPr>
            <a:r>
              <a:rPr lang="ru-RU" dirty="0">
                <a:latin typeface="Montserrat Light" pitchFamily="2" charset="0"/>
                <a:ea typeface="Arial Unicode MS" pitchFamily="34" charset="-128"/>
                <a:cs typeface="Arial Unicode MS" pitchFamily="34" charset="-128"/>
              </a:rPr>
              <a:t>Криминалистика является относительно молодой юридической наукой, возникшей во второй половине </a:t>
            </a:r>
            <a:r>
              <a:rPr lang="en-US" dirty="0">
                <a:latin typeface="Montserrat Light" pitchFamily="2" charset="0"/>
                <a:ea typeface="Arial Unicode MS" pitchFamily="34" charset="-128"/>
                <a:cs typeface="Arial Unicode MS" pitchFamily="34" charset="-128"/>
              </a:rPr>
              <a:t>XIX</a:t>
            </a:r>
            <a:r>
              <a:rPr lang="ru-RU" dirty="0">
                <a:latin typeface="Montserrat Light" pitchFamily="2" charset="0"/>
                <a:ea typeface="Arial Unicode MS" pitchFamily="34" charset="-128"/>
                <a:cs typeface="Arial Unicode MS" pitchFamily="34" charset="-128"/>
              </a:rPr>
              <a:t> века в связи с активным применением правоохранительными органами научно-технических средств в целях раскрытия и расследований преступлений.</a:t>
            </a:r>
          </a:p>
          <a:p>
            <a:pPr marL="365760" indent="-256032">
              <a:buFont typeface="Wingdings 3"/>
              <a:buChar char=""/>
              <a:defRPr/>
            </a:pPr>
            <a:r>
              <a:rPr lang="ru-RU" dirty="0">
                <a:latin typeface="Montserrat Light" pitchFamily="2" charset="0"/>
                <a:ea typeface="Arial Unicode MS" pitchFamily="34" charset="-128"/>
                <a:cs typeface="Arial Unicode MS" pitchFamily="34" charset="-128"/>
              </a:rPr>
              <a:t>Наименование науки криминалистики происходит от латинского слова </a:t>
            </a:r>
            <a:r>
              <a:rPr lang="ru-RU" dirty="0">
                <a:solidFill>
                  <a:srgbClr val="193634"/>
                </a:solidFill>
                <a:latin typeface="Montserrat Light" pitchFamily="2" charset="0"/>
                <a:ea typeface="Arial Unicode MS" pitchFamily="34" charset="-128"/>
                <a:cs typeface="Arial Unicode MS" pitchFamily="34" charset="-128"/>
              </a:rPr>
              <a:t>«</a:t>
            </a:r>
            <a:r>
              <a:rPr lang="en-US" dirty="0" err="1">
                <a:solidFill>
                  <a:srgbClr val="193634"/>
                </a:solidFill>
                <a:latin typeface="Montserrat Light" pitchFamily="2" charset="0"/>
                <a:ea typeface="Arial Unicode MS" pitchFamily="34" charset="-128"/>
                <a:cs typeface="Arial Unicode MS" pitchFamily="34" charset="-128"/>
              </a:rPr>
              <a:t>crimen</a:t>
            </a:r>
            <a:r>
              <a:rPr lang="ru-RU" dirty="0">
                <a:solidFill>
                  <a:srgbClr val="193634"/>
                </a:solidFill>
                <a:latin typeface="Montserrat Light" pitchFamily="2" charset="0"/>
                <a:ea typeface="Arial Unicode MS" pitchFamily="34" charset="-128"/>
                <a:cs typeface="Arial Unicode MS" pitchFamily="34" charset="-128"/>
              </a:rPr>
              <a:t>», </a:t>
            </a:r>
            <a:r>
              <a:rPr lang="ru-RU" dirty="0">
                <a:latin typeface="Montserrat Light" pitchFamily="2" charset="0"/>
                <a:ea typeface="Arial Unicode MS" pitchFamily="34" charset="-128"/>
                <a:cs typeface="Arial Unicode MS" pitchFamily="34" charset="-128"/>
              </a:rPr>
              <a:t>буквальный перевод которого означает: «преступление», «вина» или «обвинение». </a:t>
            </a:r>
          </a:p>
          <a:p>
            <a:pPr marL="365760" indent="-256032">
              <a:buFont typeface="Wingdings 3"/>
              <a:buChar char=""/>
              <a:defRPr/>
            </a:pPr>
            <a:r>
              <a:rPr lang="ru-RU" dirty="0">
                <a:latin typeface="Montserrat Light" pitchFamily="2" charset="0"/>
                <a:ea typeface="Arial Unicode MS" pitchFamily="34" charset="-128"/>
                <a:cs typeface="Arial Unicode MS" pitchFamily="34" charset="-128"/>
              </a:rPr>
              <a:t>Таким образом, в самом упрощенном виде криминалистику можно охарактеризовать как науку о раскрытии и расследовании преступлений, а ее целью обозначить технико-тактическое и методологическое обеспечение деятельности правоохранительных органов по борьбе с преступностью.</a:t>
            </a:r>
            <a:endParaRPr lang="ru-RU" dirty="0">
              <a:latin typeface="Montserrat Light" pitchFamily="2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2B39164D-22B6-594B-9BEF-0D54ADA5E7FA}"/>
              </a:ext>
            </a:extLst>
          </p:cNvPr>
          <p:cNvSpPr txBox="1">
            <a:spLocks noChangeArrowheads="1"/>
          </p:cNvSpPr>
          <p:nvPr/>
        </p:nvSpPr>
        <p:spPr>
          <a:xfrm>
            <a:off x="695400" y="530235"/>
            <a:ext cx="8305800" cy="1714500"/>
          </a:xfrm>
          <a:prstGeom prst="rect">
            <a:avLst/>
          </a:prstGeom>
        </p:spPr>
        <p:txBody>
          <a:bodyPr>
            <a:normAutofit/>
          </a:bodyPr>
          <a:lstStyle/>
          <a:p>
            <a:pPr algn="ctr">
              <a:defRPr/>
            </a:pPr>
            <a:endParaRPr lang="ru-RU" sz="3600" b="1" dirty="0">
              <a:solidFill>
                <a:srgbClr val="193634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  <a:reflection blurRad="12700" stA="48000" endA="300" endPos="55000" dir="5400000" sy="-90000" algn="bl" rotWithShape="0"/>
              </a:effectLst>
              <a:latin typeface="Montserrat Light" pitchFamily="2" charset="0"/>
              <a:ea typeface="+mj-ea"/>
              <a:cs typeface="+mj-cs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3BF3B39-FFEA-EE44-8904-507628B9B3D7}"/>
              </a:ext>
            </a:extLst>
          </p:cNvPr>
          <p:cNvSpPr txBox="1"/>
          <p:nvPr/>
        </p:nvSpPr>
        <p:spPr>
          <a:xfrm>
            <a:off x="415035" y="428624"/>
            <a:ext cx="886653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600" b="1" dirty="0">
                <a:latin typeface="Montserrat SemiBold" pitchFamily="2" charset="0"/>
              </a:rPr>
              <a:t>ПОНЯТИЕ КРИМИНАЛИСТИКИ, </a:t>
            </a:r>
          </a:p>
          <a:p>
            <a:r>
              <a:rPr lang="ru-RU" sz="3600" b="1" dirty="0">
                <a:latin typeface="Montserrat SemiBold" pitchFamily="2" charset="0"/>
              </a:rPr>
              <a:t>ЕЕ ПРЕДМЕТ, ОБЪЕКТЫ И ЗАДАЧИ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766764" y="578499"/>
            <a:ext cx="8115300" cy="762000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/>
            </a:pPr>
            <a:r>
              <a:rPr lang="ru-RU" sz="4400" b="1" dirty="0">
                <a:latin typeface="Montserrat SemiBold" pitchFamily="2" charset="0"/>
              </a:rPr>
              <a:t>КРИМИНАЛИСТИКА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766764" y="1844824"/>
            <a:ext cx="9721724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800" dirty="0">
                <a:latin typeface="Montserrat Light" pitchFamily="2" charset="0"/>
              </a:rPr>
              <a:t>наука о закономерностях механизма совершения преступления, возникновения информации </a:t>
            </a:r>
          </a:p>
          <a:p>
            <a:pPr>
              <a:defRPr/>
            </a:pPr>
            <a:r>
              <a:rPr lang="ru-RU" sz="2800" dirty="0">
                <a:latin typeface="Montserrat Light" pitchFamily="2" charset="0"/>
              </a:rPr>
              <a:t>о преступлении и его участниках, а также закономерностях собирания, исследования, оценки и использования доказательств и основанных на познании этих закономерностей </a:t>
            </a:r>
          </a:p>
          <a:p>
            <a:pPr>
              <a:defRPr/>
            </a:pPr>
            <a:r>
              <a:rPr lang="ru-RU" sz="2800" dirty="0">
                <a:latin typeface="Montserrat Light" pitchFamily="2" charset="0"/>
              </a:rPr>
              <a:t>средствах и методах раскрытия, расследования и предотвращения преступлений </a:t>
            </a:r>
          </a:p>
        </p:txBody>
      </p:sp>
    </p:spTree>
  </p:cSld>
  <p:clrMapOvr>
    <a:masterClrMapping/>
  </p:clrMapOvr>
  <p:transition>
    <p:cut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981201" y="457201"/>
            <a:ext cx="8329613" cy="461963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dirty="0">
                <a:solidFill>
                  <a:srgbClr val="FF33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</a:rPr>
              <a:t>     </a:t>
            </a:r>
            <a:endParaRPr lang="ru-RU" sz="2400" dirty="0">
              <a:solidFill>
                <a:srgbClr val="3333CC"/>
              </a:solidFill>
              <a:latin typeface="Calibri" pitchFamily="34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07368" y="688182"/>
            <a:ext cx="10585176" cy="4643438"/>
          </a:xfrm>
        </p:spPr>
        <p:txBody>
          <a:bodyPr>
            <a:normAutofit/>
          </a:bodyPr>
          <a:lstStyle/>
          <a:p>
            <a:pPr marL="365760" indent="0">
              <a:buNone/>
              <a:defRPr/>
            </a:pPr>
            <a:r>
              <a:rPr lang="ru-RU" b="1" dirty="0">
                <a:latin typeface="Montserrat SemiBold" pitchFamily="2" charset="0"/>
              </a:rPr>
              <a:t>ОБЪЕКТ КРИМИНАЛИСТИКИ </a:t>
            </a:r>
            <a:r>
              <a:rPr lang="ru-RU" dirty="0">
                <a:latin typeface="Montserrat Light" pitchFamily="2" charset="0"/>
              </a:rPr>
              <a:t>включает в себя два элемента, к познанию которых стремится эта наука:</a:t>
            </a:r>
          </a:p>
          <a:p>
            <a:pPr marL="365760" indent="0">
              <a:buNone/>
              <a:defRPr/>
            </a:pPr>
            <a:endParaRPr lang="ru-RU" dirty="0">
              <a:latin typeface="Montserrat Light" pitchFamily="2" charset="0"/>
            </a:endParaRPr>
          </a:p>
          <a:p>
            <a:pPr marL="365760" indent="0">
              <a:buNone/>
              <a:defRPr/>
            </a:pPr>
            <a:endParaRPr lang="ru-RU" dirty="0">
              <a:latin typeface="Montserrat Light" pitchFamily="2" charset="0"/>
            </a:endParaRPr>
          </a:p>
          <a:p>
            <a:pPr marL="590550" indent="-187325">
              <a:buFont typeface="Wingdings 3"/>
              <a:buChar char=""/>
              <a:defRPr/>
            </a:pPr>
            <a:r>
              <a:rPr lang="ru-RU" dirty="0">
                <a:latin typeface="Montserrat Light" pitchFamily="2" charset="0"/>
              </a:rPr>
              <a:t> преступное поведение (преступная деятельность);</a:t>
            </a:r>
          </a:p>
          <a:p>
            <a:pPr marL="590550" indent="-187325">
              <a:buFont typeface="Wingdings 3"/>
              <a:buChar char=""/>
              <a:defRPr/>
            </a:pPr>
            <a:r>
              <a:rPr lang="ru-RU" dirty="0">
                <a:latin typeface="Montserrat Light" pitchFamily="2" charset="0"/>
              </a:rPr>
              <a:t> деятельность по раскрытию и расследованию преступлений.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/>
          </p:cNvSpPr>
          <p:nvPr>
            <p:ph type="title"/>
          </p:nvPr>
        </p:nvSpPr>
        <p:spPr>
          <a:xfrm>
            <a:off x="623392" y="357186"/>
            <a:ext cx="9289032" cy="1582726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200" b="1" dirty="0">
                <a:latin typeface="Montserrat SemiBold" pitchFamily="2" charset="0"/>
              </a:rPr>
              <a:t>ПРЕДМЕТ НАУКИ КРИМИНАЛИСТИКИ </a:t>
            </a:r>
            <a:r>
              <a:rPr lang="ru-RU" sz="3200" dirty="0">
                <a:latin typeface="Montserrat Light" pitchFamily="2" charset="0"/>
              </a:rPr>
              <a:t>состоит из четырех основных элементов:</a:t>
            </a:r>
          </a:p>
        </p:txBody>
      </p:sp>
      <p:sp>
        <p:nvSpPr>
          <p:cNvPr id="45059" name="Rectangle 3"/>
          <p:cNvSpPr>
            <a:spLocks noGrp="1"/>
          </p:cNvSpPr>
          <p:nvPr>
            <p:ph idx="1"/>
          </p:nvPr>
        </p:nvSpPr>
        <p:spPr>
          <a:xfrm>
            <a:off x="479377" y="2000251"/>
            <a:ext cx="8617000" cy="4500563"/>
          </a:xfrm>
        </p:spPr>
        <p:txBody>
          <a:bodyPr>
            <a:normAutofit/>
          </a:bodyPr>
          <a:lstStyle/>
          <a:p>
            <a:pPr marL="365760" indent="-256032">
              <a:buFont typeface="Wingdings 3"/>
              <a:buChar char=""/>
              <a:defRPr/>
            </a:pPr>
            <a:r>
              <a:rPr lang="ru-RU" sz="2400" dirty="0">
                <a:latin typeface="Montserrat Light" pitchFamily="2" charset="0"/>
              </a:rPr>
              <a:t>закономерности механизма совершения преступления;</a:t>
            </a:r>
          </a:p>
          <a:p>
            <a:pPr marL="365760" indent="-256032">
              <a:buFont typeface="Wingdings 3"/>
              <a:buChar char=""/>
              <a:defRPr/>
            </a:pPr>
            <a:r>
              <a:rPr lang="ru-RU" sz="2400" dirty="0">
                <a:latin typeface="Montserrat Light" pitchFamily="2" charset="0"/>
              </a:rPr>
              <a:t>закономерности возникновения информации о преступлении и его участниках;</a:t>
            </a:r>
          </a:p>
          <a:p>
            <a:pPr marL="365760" indent="-256032">
              <a:buFont typeface="Wingdings 3"/>
              <a:buChar char=""/>
              <a:defRPr/>
            </a:pPr>
            <a:r>
              <a:rPr lang="ru-RU" sz="2400" dirty="0">
                <a:latin typeface="Montserrat Light" pitchFamily="2" charset="0"/>
              </a:rPr>
              <a:t>закономерности собирания, исследования, оценки и использования доказательств;</a:t>
            </a:r>
          </a:p>
          <a:p>
            <a:pPr marL="365760" indent="-256032">
              <a:buFont typeface="Wingdings 3"/>
              <a:buChar char=""/>
              <a:defRPr/>
            </a:pPr>
            <a:r>
              <a:rPr lang="ru-RU" sz="2400" dirty="0">
                <a:latin typeface="Montserrat Light" pitchFamily="2" charset="0"/>
              </a:rPr>
              <a:t>специальные средства и методы раскрытия, расследования и предотвращения преступлений.</a:t>
            </a:r>
          </a:p>
          <a:p>
            <a:pPr marL="0" indent="0">
              <a:buNone/>
              <a:defRPr/>
            </a:pPr>
            <a:endParaRPr lang="ru-RU" sz="2400" dirty="0">
              <a:latin typeface="Montserrat Light" pitchFamily="2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39416" y="260648"/>
            <a:ext cx="9371384" cy="1643074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3200" b="1" dirty="0">
                <a:latin typeface="Montserrat SemiBold" pitchFamily="2" charset="0"/>
              </a:rPr>
              <a:t>В ТЕОРИИ НАУКИ КРИМИНАЛИСТИКИ </a:t>
            </a:r>
            <a:br>
              <a:rPr lang="ru-RU" sz="3200" b="1" dirty="0">
                <a:latin typeface="Montserrat SemiBold" pitchFamily="2" charset="0"/>
              </a:rPr>
            </a:br>
            <a:r>
              <a:rPr lang="ru-RU" sz="3200" b="1" dirty="0">
                <a:latin typeface="Montserrat SemiBold" pitchFamily="2" charset="0"/>
              </a:rPr>
              <a:t>ЕЕ ЗАДАЧИ ПОДРАЗДЕЛЯЮТ </a:t>
            </a:r>
            <a:br>
              <a:rPr lang="ru-RU" sz="3200" b="1" dirty="0">
                <a:latin typeface="Montserrat SemiBold" pitchFamily="2" charset="0"/>
              </a:rPr>
            </a:br>
            <a:r>
              <a:rPr lang="ru-RU" sz="3200" b="1" dirty="0">
                <a:latin typeface="Montserrat SemiBold" pitchFamily="2" charset="0"/>
              </a:rPr>
              <a:t>НА ТРИ ГРУППЫ:</a:t>
            </a: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4536355"/>
              </p:ext>
            </p:extLst>
          </p:nvPr>
        </p:nvGraphicFramePr>
        <p:xfrm>
          <a:off x="853135" y="2276872"/>
          <a:ext cx="7901014" cy="37925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80806" y="692696"/>
            <a:ext cx="9361040" cy="11430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ru-RU" b="1" dirty="0">
                <a:latin typeface="Montserrat SemiBold" pitchFamily="2" charset="0"/>
              </a:rPr>
              <a:t>ОБЩИЕ ЗАДАЧИ:</a:t>
            </a:r>
          </a:p>
        </p:txBody>
      </p:sp>
      <p:sp>
        <p:nvSpPr>
          <p:cNvPr id="21505" name="Содержимое 1"/>
          <p:cNvSpPr>
            <a:spLocks noGrp="1"/>
          </p:cNvSpPr>
          <p:nvPr>
            <p:ph idx="1"/>
          </p:nvPr>
        </p:nvSpPr>
        <p:spPr>
          <a:xfrm>
            <a:off x="880806" y="2513449"/>
            <a:ext cx="10111738" cy="3935412"/>
          </a:xfrm>
        </p:spPr>
        <p:txBody>
          <a:bodyPr/>
          <a:lstStyle/>
          <a:p>
            <a:pPr eaLnBrk="1" hangingPunct="1"/>
            <a:r>
              <a:rPr lang="ru-RU" dirty="0">
                <a:latin typeface="Montserrat Light" pitchFamily="2" charset="0"/>
              </a:rPr>
              <a:t>предупреждение и пресечение преступлений;</a:t>
            </a:r>
          </a:p>
          <a:p>
            <a:pPr eaLnBrk="1" hangingPunct="1"/>
            <a:r>
              <a:rPr lang="ru-RU" dirty="0">
                <a:latin typeface="Montserrat Light" pitchFamily="2" charset="0"/>
              </a:rPr>
              <a:t>раскрытие и расследование преступлений.</a:t>
            </a:r>
          </a:p>
          <a:p>
            <a:pPr eaLnBrk="1" hangingPunct="1"/>
            <a:endParaRPr lang="ru-RU" dirty="0">
              <a:latin typeface="Montserrat Light" pitchFamily="2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br>
              <a:rPr lang="ru-RU" sz="3600" b="1" dirty="0">
                <a:latin typeface="Montserrat SemiBold" pitchFamily="2" charset="0"/>
              </a:rPr>
            </a:br>
            <a:r>
              <a:rPr lang="ru-RU" sz="3600" b="1" dirty="0">
                <a:latin typeface="Montserrat SemiBold" pitchFamily="2" charset="0"/>
              </a:rPr>
              <a:t>К СПЕЦИАЛЬНЫМ ЗАДАЧАМ ОТНОСЯТСЯ:</a:t>
            </a:r>
            <a:br>
              <a:rPr lang="ru-RU" b="1" dirty="0">
                <a:latin typeface="Montserrat SemiBold" pitchFamily="2" charset="0"/>
              </a:rPr>
            </a:br>
            <a:endParaRPr lang="ru-RU" b="1" dirty="0">
              <a:latin typeface="Montserrat SemiBold" pitchFamily="2" charset="0"/>
            </a:endParaRPr>
          </a:p>
        </p:txBody>
      </p:sp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623392" y="1844824"/>
            <a:ext cx="10515600" cy="4351338"/>
          </a:xfrm>
        </p:spPr>
        <p:txBody>
          <a:bodyPr>
            <a:normAutofit fontScale="92500" lnSpcReduction="10000"/>
          </a:bodyPr>
          <a:lstStyle/>
          <a:p>
            <a:pPr marL="365760" indent="-256032">
              <a:buFont typeface="Wingdings 3"/>
              <a:buChar char=""/>
              <a:defRPr/>
            </a:pPr>
            <a:r>
              <a:rPr lang="ru-RU" dirty="0">
                <a:latin typeface="Montserrat Light" pitchFamily="2" charset="0"/>
                <a:cs typeface="Times New Roman" panose="02020603050405020304" pitchFamily="18" charset="0"/>
              </a:rPr>
              <a:t>изучение объективных закономерностей, составляющих объект криминалистики;</a:t>
            </a:r>
          </a:p>
          <a:p>
            <a:pPr marL="365760" indent="-256032">
              <a:buFont typeface="Wingdings 3"/>
              <a:buChar char=""/>
              <a:defRPr/>
            </a:pPr>
            <a:r>
              <a:rPr lang="ru-RU" dirty="0">
                <a:latin typeface="Montserrat Light" pitchFamily="2" charset="0"/>
                <a:cs typeface="Times New Roman" panose="02020603050405020304" pitchFamily="18" charset="0"/>
              </a:rPr>
              <a:t>разработка методологических основ криминалистики;</a:t>
            </a:r>
          </a:p>
          <a:p>
            <a:pPr marL="365760" indent="-256032">
              <a:buFont typeface="Wingdings 3"/>
              <a:buChar char=""/>
              <a:defRPr/>
            </a:pPr>
            <a:r>
              <a:rPr lang="ru-RU" dirty="0">
                <a:latin typeface="Montserrat Light" pitchFamily="2" charset="0"/>
                <a:cs typeface="Times New Roman" panose="02020603050405020304" pitchFamily="18" charset="0"/>
              </a:rPr>
              <a:t>разработка новых и совершенствование (в т.ч. с использованием зарубежного опыта) существующих средств и методов собирания, исследования, оценки и использования доказательств в целях раскрытия, расследования и предупреждения преступлений;</a:t>
            </a:r>
          </a:p>
          <a:p>
            <a:pPr marL="365760" indent="-256032">
              <a:buFont typeface="Wingdings 3"/>
              <a:buChar char=""/>
              <a:defRPr/>
            </a:pPr>
            <a:r>
              <a:rPr lang="ru-RU" dirty="0">
                <a:latin typeface="Montserrat Light" pitchFamily="2" charset="0"/>
                <a:cs typeface="Times New Roman" panose="02020603050405020304" pitchFamily="18" charset="0"/>
              </a:rPr>
              <a:t>разработка и совершенствование организационных, тактических и методических основ предварительного расследования, судебного следствия и криминалистической экспертизы.</a:t>
            </a:r>
          </a:p>
          <a:p>
            <a:pPr marL="365760" indent="-256032">
              <a:buFont typeface="Wingdings 3"/>
              <a:buChar char=""/>
              <a:defRPr/>
            </a:pPr>
            <a:endParaRPr lang="ru-RU" dirty="0">
              <a:latin typeface="Montserrat Light" pitchFamily="2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 txBox="1">
            <a:spLocks noChangeArrowheads="1"/>
          </p:cNvSpPr>
          <p:nvPr/>
        </p:nvSpPr>
        <p:spPr>
          <a:xfrm>
            <a:off x="551384" y="588961"/>
            <a:ext cx="8229600" cy="1440457"/>
          </a:xfrm>
          <a:prstGeom prst="rect">
            <a:avLst/>
          </a:prstGeom>
        </p:spPr>
        <p:txBody>
          <a:bodyPr>
            <a:normAutofit/>
          </a:bodyPr>
          <a:lstStyle/>
          <a:p>
            <a:pPr>
              <a:defRPr/>
            </a:pPr>
            <a:r>
              <a:rPr lang="ru-RU" sz="3600" b="1" dirty="0">
                <a:latin typeface="Montserrat SemiBold" pitchFamily="2" charset="0"/>
              </a:rPr>
              <a:t>СИСТЕМА КРИМИНАЛИСТИКИ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51384" y="1316865"/>
            <a:ext cx="1087320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ru-RU" sz="2400" dirty="0">
                <a:latin typeface="Montserrat Light" pitchFamily="2" charset="0"/>
              </a:rPr>
              <a:t>это составляющие ее части, выделенные по определенным основаниям и характеризующиеся наличием внутренних связей между структурными элементами. </a:t>
            </a:r>
          </a:p>
          <a:p>
            <a:pPr>
              <a:defRPr/>
            </a:pPr>
            <a:r>
              <a:rPr lang="ru-RU" sz="2400" dirty="0">
                <a:latin typeface="Montserrat Light" pitchFamily="2" charset="0"/>
              </a:rPr>
              <a:t>     </a:t>
            </a:r>
          </a:p>
          <a:p>
            <a:pPr>
              <a:defRPr/>
            </a:pPr>
            <a:r>
              <a:rPr lang="ru-RU" sz="2400" dirty="0">
                <a:latin typeface="Montserrat Light" pitchFamily="2" charset="0"/>
              </a:rPr>
              <a:t>Сложившаяся система криминалистики как науки состоит из четырех частей (разделов):</a:t>
            </a:r>
          </a:p>
          <a:p>
            <a:pPr>
              <a:defRPr/>
            </a:pPr>
            <a:r>
              <a:rPr lang="ru-RU" sz="2400" dirty="0">
                <a:latin typeface="Montserrat Light" pitchFamily="2" charset="0"/>
              </a:rPr>
              <a:t>- Общая теория криминалистики;</a:t>
            </a:r>
          </a:p>
          <a:p>
            <a:pPr>
              <a:defRPr/>
            </a:pPr>
            <a:r>
              <a:rPr lang="ru-RU" sz="2400" dirty="0">
                <a:latin typeface="Montserrat Light" pitchFamily="2" charset="0"/>
              </a:rPr>
              <a:t>- Криминалистическая техника</a:t>
            </a:r>
          </a:p>
          <a:p>
            <a:pPr>
              <a:defRPr/>
            </a:pPr>
            <a:r>
              <a:rPr lang="ru-RU" sz="2400" dirty="0">
                <a:latin typeface="Montserrat Light" pitchFamily="2" charset="0"/>
              </a:rPr>
              <a:t>- Криминалистическая тактика</a:t>
            </a:r>
          </a:p>
          <a:p>
            <a:pPr>
              <a:buFontTx/>
              <a:buChar char="-"/>
              <a:defRPr/>
            </a:pPr>
            <a:r>
              <a:rPr lang="ru-RU" sz="2400" dirty="0">
                <a:latin typeface="Montserrat Light" pitchFamily="2" charset="0"/>
              </a:rPr>
              <a:t> Криминалистическая методика </a:t>
            </a:r>
          </a:p>
          <a:p>
            <a:pPr>
              <a:defRPr/>
            </a:pPr>
            <a:r>
              <a:rPr lang="ru-RU" sz="2400" dirty="0">
                <a:latin typeface="Montserrat Light" pitchFamily="2" charset="0"/>
              </a:rPr>
              <a:t>расследования и предотвращения </a:t>
            </a:r>
          </a:p>
          <a:p>
            <a:pPr>
              <a:defRPr/>
            </a:pPr>
            <a:r>
              <a:rPr lang="ru-RU" sz="2400" dirty="0">
                <a:latin typeface="Montserrat Light" pitchFamily="2" charset="0"/>
              </a:rPr>
              <a:t>отдельных видов преступлений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mageCreateDate xmlns="106FBAB2-D18A-4B13-BEA8-02BF7066D1D2" xsi:nil="true"/>
    <PublishingExpirationDate xmlns="http://schemas.microsoft.com/sharepoint/v3" xsi:nil="true"/>
    <PublishingStartDate xmlns="http://schemas.microsoft.com/sharepoint/v3" xsi:nil="true"/>
    <wic_System_Copyright xmlns="http://schemas.microsoft.com/sharepoint/v3/fields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Изображение" ma:contentTypeID="0x0101009148F5A04DDD49CBA7127AADA5FB792B00AADE34325A8B49CDA8BB4DB53328F2140050E00553678BB54CBE14A445D289CE1F" ma:contentTypeVersion="1" ma:contentTypeDescription="Отправка изображения." ma:contentTypeScope="" ma:versionID="b61456858d64df06fe8e722cfe979e74">
  <xsd:schema xmlns:xsd="http://www.w3.org/2001/XMLSchema" xmlns:xs="http://www.w3.org/2001/XMLSchema" xmlns:p="http://schemas.microsoft.com/office/2006/metadata/properties" xmlns:ns1="http://schemas.microsoft.com/sharepoint/v3" xmlns:ns2="106FBAB2-D18A-4B13-BEA8-02BF7066D1D2" xmlns:ns3="http://schemas.microsoft.com/sharepoint/v3/fields" targetNamespace="http://schemas.microsoft.com/office/2006/metadata/properties" ma:root="true" ma:fieldsID="ce709c71b775d437c95c4494459259a8" ns1:_="" ns2:_="" ns3:_="">
    <xsd:import namespace="http://schemas.microsoft.com/sharepoint/v3"/>
    <xsd:import namespace="106FBAB2-D18A-4B13-BEA8-02BF7066D1D2"/>
    <xsd:import namespace="http://schemas.microsoft.com/sharepoint/v3/fields"/>
    <xsd:element name="properties">
      <xsd:complexType>
        <xsd:sequence>
          <xsd:element name="documentManagement">
            <xsd:complexType>
              <xsd:all>
                <xsd:element ref="ns1:FileRef" minOccurs="0"/>
                <xsd:element ref="ns1:File_x0020_Type" minOccurs="0"/>
                <xsd:element ref="ns1:HTML_x0020_File_x0020_Type" minOccurs="0"/>
                <xsd:element ref="ns1:FSObjType" minOccurs="0"/>
                <xsd:element ref="ns2:ThumbnailExists" minOccurs="0"/>
                <xsd:element ref="ns2:PreviewExists" minOccurs="0"/>
                <xsd:element ref="ns2:ImageWidth" minOccurs="0"/>
                <xsd:element ref="ns2:ImageHeight" minOccurs="0"/>
                <xsd:element ref="ns2:ImageCreateDate" minOccurs="0"/>
                <xsd:element ref="ns3:wic_System_Copyright" minOccurs="0"/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FileRef" ma:index="8" nillable="true" ma:displayName="Путь URL-адреса" ma:hidden="true" ma:list="Docs" ma:internalName="FileRef" ma:readOnly="true" ma:showField="FullUrl">
      <xsd:simpleType>
        <xsd:restriction base="dms:Lookup"/>
      </xsd:simpleType>
    </xsd:element>
    <xsd:element name="File_x0020_Type" ma:index="9" nillable="true" ma:displayName="Тип файла" ma:hidden="true" ma:internalName="File_x0020_Type" ma:readOnly="true">
      <xsd:simpleType>
        <xsd:restriction base="dms:Text"/>
      </xsd:simpleType>
    </xsd:element>
    <xsd:element name="HTML_x0020_File_x0020_Type" ma:index="10" nillable="true" ma:displayName="Тип HTML-файла" ma:hidden="true" ma:internalName="HTML_x0020_File_x0020_Type" ma:readOnly="true">
      <xsd:simpleType>
        <xsd:restriction base="dms:Text"/>
      </xsd:simpleType>
    </xsd:element>
    <xsd:element name="FSObjType" ma:index="11" nillable="true" ma:displayName="Тип элемента" ma:hidden="true" ma:list="Docs" ma:internalName="FSObjType" ma:readOnly="true" ma:showField="FSType">
      <xsd:simpleType>
        <xsd:restriction base="dms:Lookup"/>
      </xsd:simpleType>
    </xsd:element>
    <xsd:element name="PublishingStartDate" ma:index="27" nillable="true" ma:displayName="Дата начала расписания" ma:description="" ma:hidden="true" ma:internalName="PublishingStartDate">
      <xsd:simpleType>
        <xsd:restriction base="dms:Unknown"/>
      </xsd:simpleType>
    </xsd:element>
    <xsd:element name="PublishingExpirationDate" ma:index="28" nillable="true" ma:displayName="Дата окончания расписания" ma:description="" ma:hidden="true" ma:internalName="PublishingExpirationDat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6FBAB2-D18A-4B13-BEA8-02BF7066D1D2" elementFormDefault="qualified">
    <xsd:import namespace="http://schemas.microsoft.com/office/2006/documentManagement/types"/>
    <xsd:import namespace="http://schemas.microsoft.com/office/infopath/2007/PartnerControls"/>
    <xsd:element name="ThumbnailExists" ma:index="18" nillable="true" ma:displayName="Эскиз существует" ma:default="FALSE" ma:hidden="true" ma:internalName="ThumbnailExists" ma:readOnly="true">
      <xsd:simpleType>
        <xsd:restriction base="dms:Boolean"/>
      </xsd:simpleType>
    </xsd:element>
    <xsd:element name="PreviewExists" ma:index="19" nillable="true" ma:displayName="Изображение для просмотра существует" ma:default="FALSE" ma:hidden="true" ma:internalName="PreviewExists" ma:readOnly="true">
      <xsd:simpleType>
        <xsd:restriction base="dms:Boolean"/>
      </xsd:simpleType>
    </xsd:element>
    <xsd:element name="ImageWidth" ma:index="20" nillable="true" ma:displayName="Ширина" ma:internalName="ImageWidth" ma:readOnly="true">
      <xsd:simpleType>
        <xsd:restriction base="dms:Unknown"/>
      </xsd:simpleType>
    </xsd:element>
    <xsd:element name="ImageHeight" ma:index="22" nillable="true" ma:displayName="Высота" ma:internalName="ImageHeight" ma:readOnly="true">
      <xsd:simpleType>
        <xsd:restriction base="dms:Unknown"/>
      </xsd:simpleType>
    </xsd:element>
    <xsd:element name="ImageCreateDate" ma:index="25" nillable="true" ma:displayName="Дата создания рисунка" ma:format="DateTime" ma:hidden="true" ma:internalName="ImageCreateDate">
      <xsd:simpleType>
        <xsd:restriction base="dms:DateTim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/fields" elementFormDefault="qualified">
    <xsd:import namespace="http://schemas.microsoft.com/office/2006/documentManagement/types"/>
    <xsd:import namespace="http://schemas.microsoft.com/office/infopath/2007/PartnerControls"/>
    <xsd:element name="wic_System_Copyright" ma:index="26" nillable="true" ma:displayName="Авторские права" ma:internalName="wic_System_Copyright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 ma:index="24" ma:displayName="Автор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 ma:index="23" ma:displayName="Заметки"/>
        <xsd:element name="keywords" minOccurs="0" maxOccurs="1" type="xsd:string" ma:index="14" ma:displayName="Ключевые слова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BC82B3F1-7768-495D-B09A-37419473A94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7CCFF0D8-9FE9-48F9-AA52-B6ECE152D0AC}">
  <ds:schemaRefs>
    <ds:schemaRef ds:uri="http://schemas.microsoft.com/office/2006/metadata/properties"/>
    <ds:schemaRef ds:uri="http://schemas.microsoft.com/office/infopath/2007/PartnerControls"/>
    <ds:schemaRef ds:uri="106FBAB2-D18A-4B13-BEA8-02BF7066D1D2"/>
    <ds:schemaRef ds:uri="http://schemas.microsoft.com/sharepoint/v3"/>
    <ds:schemaRef ds:uri="http://schemas.microsoft.com/sharepoint/v3/fields"/>
  </ds:schemaRefs>
</ds:datastoreItem>
</file>

<file path=customXml/itemProps3.xml><?xml version="1.0" encoding="utf-8"?>
<ds:datastoreItem xmlns:ds="http://schemas.openxmlformats.org/officeDocument/2006/customXml" ds:itemID="{6C66DA8B-C825-4D72-B911-66C551D60161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106FBAB2-D18A-4B13-BEA8-02BF7066D1D2"/>
    <ds:schemaRef ds:uri="http://schemas.microsoft.com/sharepoint/v3/fields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{C8117814-86A3-4044-9900-9DE03E6C1DE4}tf10001060</Template>
  <TotalTime>861</TotalTime>
  <Words>1076</Words>
  <Application>Microsoft Macintosh PowerPoint</Application>
  <PresentationFormat>Широкоэкранный</PresentationFormat>
  <Paragraphs>89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6" baseType="lpstr">
      <vt:lpstr>Arial</vt:lpstr>
      <vt:lpstr>Calibri</vt:lpstr>
      <vt:lpstr>Calibri Light</vt:lpstr>
      <vt:lpstr>Montserrat Light</vt:lpstr>
      <vt:lpstr>Montserrat SemiBold</vt:lpstr>
      <vt:lpstr>Times New Roman</vt:lpstr>
      <vt:lpstr>Wingdings 3</vt:lpstr>
      <vt:lpstr>Тема Office</vt:lpstr>
      <vt:lpstr>МДК.01.03 НАЧАЛЬНАЯ ПРОФЕССИОНАЛЬНАЯ ПОДГОТОВКА И ВВЕДЕНИЕ В СПЕЦИАЛЬНОСТЬ</vt:lpstr>
      <vt:lpstr>Презентация PowerPoint</vt:lpstr>
      <vt:lpstr>Презентация PowerPoint</vt:lpstr>
      <vt:lpstr>Презентация PowerPoint</vt:lpstr>
      <vt:lpstr>ПРЕДМЕТ НАУКИ КРИМИНАЛИСТИКИ состоит из четырех основных элементов:</vt:lpstr>
      <vt:lpstr>В ТЕОРИИ НАУКИ КРИМИНАЛИСТИКИ  ЕЕ ЗАДАЧИ ПОДРАЗДЕЛЯЮТ  НА ТРИ ГРУППЫ:</vt:lpstr>
      <vt:lpstr>ОБЩИЕ ЗАДАЧИ:</vt:lpstr>
      <vt:lpstr> К СПЕЦИАЛЬНЫМ ЗАДАЧАМ ОТНОСЯТСЯ: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 1. Криминалистика как юридическая дисциплина</dc:title>
  <dc:creator>Марина</dc:creator>
  <cp:keywords/>
  <dc:description/>
  <cp:lastModifiedBy>Федор Мартынов</cp:lastModifiedBy>
  <cp:revision>59</cp:revision>
  <dcterms:created xsi:type="dcterms:W3CDTF">2010-06-02T08:53:22Z</dcterms:created>
  <dcterms:modified xsi:type="dcterms:W3CDTF">2022-10-09T13:52:19Z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0x0101009148F5A04DDD49CBA7127AADA5FB792B00AADE34325A8B49CDA8BB4DB53328F2140050E00553678BB54CBE14A445D289CE1F</vt:lpwstr>
  </property>
  <property fmtid="{D5CDD505-2E9C-101B-9397-08002B2CF9AE}" pid="3" name="_dlc_DocIdItemGuid">
    <vt:lpwstr>2c1ef3bc-b992-4c9b-a1b8-52fc9031b696</vt:lpwstr>
  </property>
  <property fmtid="{D5CDD505-2E9C-101B-9397-08002B2CF9AE}" pid="4" name="_dlc_DocId">
    <vt:lpwstr>M3U43QF4D5AS-5-7</vt:lpwstr>
  </property>
  <property fmtid="{D5CDD505-2E9C-101B-9397-08002B2CF9AE}" pid="5" name="_dlc_DocIdUrl">
    <vt:lpwstr>http://study.mesi.ru/sites/WorkPlaces_15/281397/_layouts/DocIdRedir.aspx?ID=M3U43QF4D5AS-5-7, M3U43QF4D5AS-5-7</vt:lpwstr>
  </property>
</Properties>
</file>