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6" r:id="rId4"/>
    <p:sldId id="267" r:id="rId5"/>
    <p:sldId id="269" r:id="rId6"/>
    <p:sldId id="270" r:id="rId7"/>
    <p:sldId id="271" r:id="rId8"/>
    <p:sldId id="272" r:id="rId9"/>
    <p:sldId id="274" r:id="rId10"/>
    <p:sldId id="276" r:id="rId11"/>
    <p:sldId id="275" r:id="rId12"/>
    <p:sldId id="264" r:id="rId13"/>
    <p:sldId id="268" r:id="rId14"/>
    <p:sldId id="257" r:id="rId15"/>
    <p:sldId id="277" r:id="rId16"/>
    <p:sldId id="265" r:id="rId17"/>
    <p:sldId id="27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F1D29-7424-4BC2-8E96-5DB5062D499B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76EFF-6C14-4251-940A-AE598F11E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9D91D-9519-4471-B853-81ABEE37B2C9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3C13D-3677-4ECC-91A5-6CD9664F6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B9062-C9EF-49B6-B445-EA312AF20495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27E20-0835-4FA5-8C86-EE75FDEDE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FF0AE-E7A0-488F-948D-61AAB483F491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E71D3-B968-4787-BF61-36FDC4EDA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C2F5C-86B0-4D89-B1D4-A19C1FEA5238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7D5E2-A904-42FC-B764-20B46FD81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44B98-857B-4C18-8AC1-3FD16832C64B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81386-D7F7-4F9E-8224-38308D27A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4A363-763A-427B-B266-E8668BF428B3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0450A-84D9-4810-8A4A-2A1AFB9B8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AD830-19B7-46DC-9633-86348EA377D3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631F8-7C0A-41DC-A846-337799FAA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A50FE-7ED5-45B8-A4A4-3FB5582454A6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415F1-102C-49FD-9851-7E195BD2D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8EBE1-3B9D-48BE-B0BF-48BE08F80AAB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DE8D9-C543-4A50-82E4-BC16E6D99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39D66-4088-405A-9808-638D5162E9BA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C3E42-1955-4260-814B-0420FF059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868322D-A6C9-47B2-B438-6834CD64777E}" type="datetimeFigureOut">
              <a:rPr lang="ru-RU"/>
              <a:pPr>
                <a:defRPr/>
              </a:pPr>
              <a:t>18.11.2021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6973BEF2-AAE9-474E-B414-94DDFEE1E1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66" r:id="rId2"/>
    <p:sldLayoutId id="2147483673" r:id="rId3"/>
    <p:sldLayoutId id="2147483667" r:id="rId4"/>
    <p:sldLayoutId id="2147483674" r:id="rId5"/>
    <p:sldLayoutId id="2147483668" r:id="rId6"/>
    <p:sldLayoutId id="2147483669" r:id="rId7"/>
    <p:sldLayoutId id="2147483675" r:id="rId8"/>
    <p:sldLayoutId id="2147483676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8538" y="908050"/>
            <a:ext cx="6411912" cy="337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/>
              <a:t>Сопровождающая документация практических занятий</a:t>
            </a:r>
            <a:endParaRPr lang="ru-RU" sz="5400" b="1" dirty="0"/>
          </a:p>
        </p:txBody>
      </p:sp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5724525" y="5586413"/>
            <a:ext cx="3168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Palatino Linotype" pitchFamily="18" charset="0"/>
              </a:rPr>
              <a:t>Подготовила: Розова О.О.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3059113" y="6402388"/>
            <a:ext cx="3168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Palatino Linotype" pitchFamily="18" charset="0"/>
              </a:rPr>
              <a:t>Архангельск, 2021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395288" y="147638"/>
            <a:ext cx="8353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Palatino Linotype" pitchFamily="18" charset="0"/>
              </a:rPr>
              <a:t>ГБПОУ АО «Архангельский государственный многопрофильный колледж»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107950" y="115888"/>
            <a:ext cx="878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latin typeface="Palatino Linotype" pitchFamily="18" charset="0"/>
              </a:rPr>
              <a:t>Рабочий лист </a:t>
            </a:r>
            <a:r>
              <a:rPr lang="ru-RU">
                <a:latin typeface="Palatino Linotype" pitchFamily="18" charset="0"/>
              </a:rPr>
              <a:t>– это специально разработанный преподавателем лист с заданиями, которые необходимо выполнить по ходу объяснения материала или после изучения темы. </a:t>
            </a:r>
          </a:p>
        </p:txBody>
      </p:sp>
      <p:pic>
        <p:nvPicPr>
          <p:cNvPr id="22530" name="Picture 2" descr="https://sun9-68.userapi.com/impg/wx28RYxpZ38d9gYLVhBGgAWcj0Fhw0tT2GnFvw/rq3I_LgTCis.jpg?size=747x867&amp;quality=96&amp;sign=80662e5a4187d4894cd35e93adac2b2a&amp;type=album"/>
          <p:cNvPicPr>
            <a:picLocks noChangeAspect="1" noChangeArrowheads="1"/>
          </p:cNvPicPr>
          <p:nvPr/>
        </p:nvPicPr>
        <p:blipFill>
          <a:blip r:embed="rId2"/>
          <a:srcRect t="4456"/>
          <a:stretch>
            <a:fillRect/>
          </a:stretch>
        </p:blipFill>
        <p:spPr bwMode="auto">
          <a:xfrm>
            <a:off x="3276601" y="908721"/>
            <a:ext cx="4535760" cy="503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36289" y="6025071"/>
            <a:ext cx="89285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Palatino Linotype" pitchFamily="18" charset="0"/>
              </a:rPr>
              <a:t>Фрагмент рабочих листов для практического занятия </a:t>
            </a:r>
            <a:r>
              <a:rPr lang="ru-RU" sz="1600" b="1" dirty="0" err="1" smtClean="0">
                <a:latin typeface="Palatino Linotype" pitchFamily="18" charset="0"/>
              </a:rPr>
              <a:t>Авериной</a:t>
            </a:r>
            <a:r>
              <a:rPr lang="ru-RU" sz="1600" b="1" dirty="0" smtClean="0">
                <a:latin typeface="Palatino Linotype" pitchFamily="18" charset="0"/>
              </a:rPr>
              <a:t> С.Н., преподавателя ГБПОУ АО «Архангельский государственный многопрофильный колледж»</a:t>
            </a:r>
            <a:endParaRPr lang="ru-RU" sz="16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107950" y="115888"/>
            <a:ext cx="87852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latin typeface="Palatino Linotype" pitchFamily="18" charset="0"/>
              </a:rPr>
              <a:t>Интерактивный рабочий лист </a:t>
            </a:r>
            <a:r>
              <a:rPr lang="ru-RU">
                <a:latin typeface="Palatino Linotype" pitchFamily="18" charset="0"/>
              </a:rPr>
              <a:t>– это специально разработанный преподавателем лист с заданиями, рисунками, фигурами, в котором мы можем перемещать объекты, печатать, подчеркивать, рисовать стрелки, размещать гиперссылки, аудио, видео и т.д.</a:t>
            </a:r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1986" y="4540716"/>
            <a:ext cx="3479179" cy="115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https://sun9-71.userapi.com/impg/Yrmn2sM9xB-5agm-uPzmFlZENVT3_jSzT4uf7w/ybTuCJxMj_s.jpg?size=807x1080&amp;quality=96&amp;sign=bcc32ceca7124cc6b6905325cc1a2b07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661" y="1484313"/>
            <a:ext cx="3146905" cy="421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s://sun9-60.userapi.com/impg/w4Ftdqu2yo0_k2dTPqg8VE259F8Q-p7xjxXU2g/6U0LSg5Ssoo.jpg?size=589x1080&amp;quality=96&amp;sign=720b862ac45e3d3b287d6c6c0d330761&amp;type=album"/>
          <p:cNvPicPr>
            <a:picLocks noChangeAspect="1" noChangeArrowheads="1"/>
          </p:cNvPicPr>
          <p:nvPr/>
        </p:nvPicPr>
        <p:blipFill>
          <a:blip r:embed="rId4"/>
          <a:srcRect t="33458" b="23642"/>
          <a:stretch>
            <a:fillRect/>
          </a:stretch>
        </p:blipFill>
        <p:spPr bwMode="auto">
          <a:xfrm>
            <a:off x="4741986" y="1484313"/>
            <a:ext cx="3554168" cy="279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107950" y="6025071"/>
            <a:ext cx="89285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Palatino Linotype" pitchFamily="18" charset="0"/>
              </a:rPr>
              <a:t>Фрагмент интерактивных рабочих листов для практического занятия Розовой О.О., преподавателя ГБПОУ АО «Архангельский государственный многопрофильный колледж»</a:t>
            </a:r>
            <a:endParaRPr lang="ru-RU" sz="16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8563" y="333375"/>
            <a:ext cx="70564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atin typeface="+mj-lt"/>
                <a:cs typeface="+mn-cs"/>
              </a:rPr>
              <a:t>Листы </a:t>
            </a:r>
            <a:r>
              <a:rPr lang="ru-RU" sz="2600" i="1" dirty="0">
                <a:latin typeface="+mj-lt"/>
                <a:cs typeface="+mn-cs"/>
              </a:rPr>
              <a:t>самооценки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196975"/>
            <a:ext cx="446722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6856" y="1700808"/>
            <a:ext cx="4483100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179511" y="5805264"/>
            <a:ext cx="87853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Palatino Linotype" pitchFamily="18" charset="0"/>
              </a:rPr>
              <a:t>Фрагменты листов самооценки для практического занятия Розовой О.О., преподавателя ГБПОУ АО «Архангельский государственный многопрофильный колледж»</a:t>
            </a:r>
            <a:endParaRPr lang="ru-RU" sz="16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284538"/>
            <a:ext cx="8423275" cy="319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98450" y="1916113"/>
            <a:ext cx="8497888" cy="1231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latin typeface="+mn-lt"/>
                <a:cs typeface="+mn-cs"/>
              </a:rPr>
              <a:t>Рабочая тетрадь </a:t>
            </a:r>
            <a:r>
              <a:rPr lang="ru-RU" b="1" i="1" dirty="0">
                <a:latin typeface="+mn-lt"/>
                <a:cs typeface="+mn-cs"/>
              </a:rPr>
              <a:t>может быть использована студентом:</a:t>
            </a:r>
            <a:endParaRPr lang="ru-RU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в процессе обучения под руководством преподавателя;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при самостоятельном изучении теоретического материала, а также при закреплении, обобщении и систематизации изученных знаний.</a:t>
            </a:r>
          </a:p>
        </p:txBody>
      </p:sp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298450" y="549275"/>
            <a:ext cx="85788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latin typeface="Palatino Linotype" pitchFamily="18" charset="0"/>
              </a:rPr>
              <a:t>Рабочая тетрадь </a:t>
            </a:r>
            <a:r>
              <a:rPr lang="ru-RU">
                <a:latin typeface="Palatino Linotype" pitchFamily="18" charset="0"/>
              </a:rPr>
              <a:t>- это наглядное представление основного учебного материала в логике познавательной деятельности, которая специально конструируется и представляется в предметно-знаковой форме, с целью повышения эффективности взаимодействия преподавателя и студентов.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750" y="1268413"/>
            <a:ext cx="8064500" cy="4032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В рабочей тетради могут быть представлены </a:t>
            </a:r>
            <a:r>
              <a:rPr lang="ru-RU" sz="2000" b="1" i="1" dirty="0">
                <a:latin typeface="+mn-lt"/>
                <a:cs typeface="+mn-cs"/>
              </a:rPr>
              <a:t>различные варианты заданий </a:t>
            </a:r>
            <a:r>
              <a:rPr lang="ru-RU" dirty="0">
                <a:latin typeface="+mn-lt"/>
                <a:cs typeface="+mn-cs"/>
              </a:rPr>
              <a:t>(на воспроизведение изученного материала, для практического применения полученных теоретических знаний, для развития мыслительных операций):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контрольные вопросы;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вопросы для самоконтроля;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задания в тестовой форме;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схемы, таблицы, графики, рисунки, логико-дидактические структуры;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ситуационные задачи разного уровня сложности;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типовые, развивающие и творческие задания;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алгоритмы решения заданий, ситуационных задач;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алгоритмы манипуляций;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+mn-lt"/>
                <a:cs typeface="+mn-cs"/>
              </a:rPr>
              <a:t>инструкции для проведения самостоятельных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323850" y="260350"/>
            <a:ext cx="2427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Palatino Linotype" pitchFamily="18" charset="0"/>
              </a:rPr>
              <a:t>Рабочая тетрадь </a:t>
            </a:r>
            <a:endParaRPr lang="ru-RU" sz="2000">
              <a:latin typeface="Palatino Linotype" pitchFamily="18" charset="0"/>
            </a:endParaRPr>
          </a:p>
        </p:txBody>
      </p:sp>
      <p:pic>
        <p:nvPicPr>
          <p:cNvPr id="27650" name="Picture 2" descr="https://sun9-26.userapi.com/impg/I4lYHU7L4BbaEAzwe2tx5WmSwQW_akvw5aqGvw/Ojo-Q34S0b0.jpg?size=707x1080&amp;quality=96&amp;sign=710d254671a2270119ee6546272a6d7e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208" y="683618"/>
            <a:ext cx="3492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https://sun9-45.userapi.com/impg/-VDveRKLMTwrxVG81-CeFbJNFt-xZd9w-sa9SA/gN2g4i59QLQ.jpg?size=739x1080&amp;quality=96&amp;sign=0974a7d6e8037ab2338f1869bb80fb43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460375"/>
            <a:ext cx="3176587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https://sun9-38.userapi.com/impg/uSbx1MevTpEVGIe2GgAdcdi6hom4fWSPnMXgUg/NMlpXDFwmw8.jpg?size=806x1080&amp;quality=96&amp;sign=df84adefcc084846d070e3a6fdb8642e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1554956"/>
            <a:ext cx="3124200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36289" y="6025071"/>
            <a:ext cx="89285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Palatino Linotype" pitchFamily="18" charset="0"/>
              </a:rPr>
              <a:t>Фрагмент рабочей тетради Кошелевой Т.Н., преподавателя ГБПОУ АО «Архангельский государственный многопрофильный колледж»</a:t>
            </a:r>
            <a:endParaRPr lang="ru-RU" sz="16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Прямоугольник 1"/>
          <p:cNvSpPr>
            <a:spLocks noChangeArrowheads="1"/>
          </p:cNvSpPr>
          <p:nvPr/>
        </p:nvSpPr>
        <p:spPr bwMode="auto">
          <a:xfrm>
            <a:off x="179388" y="715963"/>
            <a:ext cx="8964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Palatino Linotype" pitchFamily="18" charset="0"/>
              </a:rPr>
              <a:t>Методические указания к практическим занятиям</a:t>
            </a:r>
          </a:p>
        </p:txBody>
      </p:sp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492125" y="1773238"/>
            <a:ext cx="813752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Palatino Linotype" pitchFamily="18" charset="0"/>
              </a:rPr>
              <a:t>Методические рекомендации для студентов по проведению практических занятий выполняются в виде сборника для конкретной учебной дисциплины,  междисциплинарного курса и имеют следующую структуру: </a:t>
            </a:r>
          </a:p>
          <a:p>
            <a:endParaRPr lang="ru-RU">
              <a:latin typeface="Palatino Linotype" pitchFamily="18" charset="0"/>
            </a:endParaRPr>
          </a:p>
          <a:p>
            <a:r>
              <a:rPr lang="ru-RU" i="1">
                <a:latin typeface="Palatino Linotype" pitchFamily="18" charset="0"/>
              </a:rPr>
              <a:t>- титульный лист; </a:t>
            </a:r>
            <a:br>
              <a:rPr lang="ru-RU" i="1">
                <a:latin typeface="Palatino Linotype" pitchFamily="18" charset="0"/>
              </a:rPr>
            </a:br>
            <a:r>
              <a:rPr lang="ru-RU" i="1">
                <a:latin typeface="Palatino Linotype" pitchFamily="18" charset="0"/>
              </a:rPr>
              <a:t>- содержание; </a:t>
            </a:r>
            <a:br>
              <a:rPr lang="ru-RU" i="1">
                <a:latin typeface="Palatino Linotype" pitchFamily="18" charset="0"/>
              </a:rPr>
            </a:br>
            <a:r>
              <a:rPr lang="ru-RU" i="1">
                <a:latin typeface="Palatino Linotype" pitchFamily="18" charset="0"/>
              </a:rPr>
              <a:t>- пояснительная записка; </a:t>
            </a:r>
            <a:br>
              <a:rPr lang="ru-RU" i="1">
                <a:latin typeface="Palatino Linotype" pitchFamily="18" charset="0"/>
              </a:rPr>
            </a:br>
            <a:r>
              <a:rPr lang="ru-RU" i="1">
                <a:latin typeface="Palatino Linotype" pitchFamily="18" charset="0"/>
              </a:rPr>
              <a:t>- перечень практических занятий работ; </a:t>
            </a:r>
            <a:br>
              <a:rPr lang="ru-RU" i="1">
                <a:latin typeface="Palatino Linotype" pitchFamily="18" charset="0"/>
              </a:rPr>
            </a:br>
            <a:r>
              <a:rPr lang="ru-RU" i="1">
                <a:latin typeface="Palatino Linotype" pitchFamily="18" charset="0"/>
              </a:rPr>
              <a:t>- структура текста методических указаний; </a:t>
            </a:r>
            <a:br>
              <a:rPr lang="ru-RU" i="1">
                <a:latin typeface="Palatino Linotype" pitchFamily="18" charset="0"/>
              </a:rPr>
            </a:br>
            <a:r>
              <a:rPr lang="ru-RU" i="1">
                <a:latin typeface="Palatino Linotype" pitchFamily="18" charset="0"/>
              </a:rPr>
              <a:t>- библиографический список; </a:t>
            </a:r>
            <a:br>
              <a:rPr lang="ru-RU" i="1">
                <a:latin typeface="Palatino Linotype" pitchFamily="18" charset="0"/>
              </a:rPr>
            </a:br>
            <a:r>
              <a:rPr lang="ru-RU" i="1">
                <a:latin typeface="Palatino Linotype" pitchFamily="18" charset="0"/>
              </a:rPr>
              <a:t>- приложения; </a:t>
            </a:r>
            <a:br>
              <a:rPr lang="ru-RU" i="1">
                <a:latin typeface="Palatino Linotype" pitchFamily="18" charset="0"/>
              </a:rPr>
            </a:br>
            <a:r>
              <a:rPr lang="ru-RU" i="1">
                <a:latin typeface="Palatino Linotype" pitchFamily="18" charset="0"/>
              </a:rPr>
              <a:t>- выходные данные.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395288" y="188913"/>
            <a:ext cx="856932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latin typeface="Palatino Linotype" pitchFamily="18" charset="0"/>
              </a:rPr>
              <a:t>Учебное пособие </a:t>
            </a:r>
            <a:r>
              <a:rPr lang="ru-RU" sz="2000">
                <a:latin typeface="Palatino Linotype" pitchFamily="18" charset="0"/>
              </a:rPr>
              <a:t>— пособие, средства обучения, предназначенные для расширения, углубления и лучшего усвоения знаний, предусмотренных учебными программами и изложенных в учебниках. </a:t>
            </a:r>
          </a:p>
          <a:p>
            <a:pPr algn="ctr"/>
            <a:r>
              <a:rPr lang="ru-RU" sz="2000" b="1" i="1">
                <a:latin typeface="Palatino Linotype" pitchFamily="18" charset="0"/>
              </a:rPr>
              <a:t> </a:t>
            </a:r>
          </a:p>
        </p:txBody>
      </p:sp>
      <p:pic>
        <p:nvPicPr>
          <p:cNvPr id="29698" name="Picture 2" descr="https://sun9-51.userapi.com/impg/brpGQn9hgaatQDrPFKCcDhI-3qKieXxbfxf_fw/AOZFQX9ea4A.jpg?size=654x1080&amp;quality=96&amp;sign=903cb5a35aadcfeec30480b8e14fa5cd&amp;type=album"/>
          <p:cNvPicPr>
            <a:picLocks noChangeAspect="1" noChangeArrowheads="1"/>
          </p:cNvPicPr>
          <p:nvPr/>
        </p:nvPicPr>
        <p:blipFill>
          <a:blip r:embed="rId2"/>
          <a:srcRect b="28560"/>
          <a:stretch>
            <a:fillRect/>
          </a:stretch>
        </p:blipFill>
        <p:spPr bwMode="auto">
          <a:xfrm>
            <a:off x="388737" y="1686358"/>
            <a:ext cx="3321820" cy="391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https://sun9-24.userapi.com/impg/GhIk1x_2ZwBrqX9vwvi8DwagzULzdX4t8z0VqQ/odRw4FCfZRo.jpg?size=828x992&amp;quality=96&amp;sign=f7d0195ae6951c1ba2124df8961c82c5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196975"/>
            <a:ext cx="3854450" cy="4618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6" descr="https://sun9-65.userapi.com/impg/0w_XR_n4HeS-ZXDCXFIfhkshsmSGY848qFc9IQ/P8CwRHxfhbU.jpg?size=671x1080&amp;quality=96&amp;sign=44c4ed53d1c968f6a1d5b580a2ab42ce&amp;type=alb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8814" y="1434306"/>
            <a:ext cx="2574925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179511" y="6025071"/>
            <a:ext cx="878532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Palatino Linotype" pitchFamily="18" charset="0"/>
              </a:rPr>
              <a:t>Фрагмент учебного пособия Комлевой И.В., преподавателя ГБПОУ АО «Архангельский государственный многопрофильный колледж»</a:t>
            </a:r>
            <a:endParaRPr lang="ru-RU" sz="16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рямоугольник 4"/>
          <p:cNvSpPr>
            <a:spLocks noChangeArrowheads="1"/>
          </p:cNvSpPr>
          <p:nvPr/>
        </p:nvSpPr>
        <p:spPr bwMode="auto">
          <a:xfrm>
            <a:off x="1476375" y="115888"/>
            <a:ext cx="62992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Palatino Linotype" pitchFamily="18" charset="0"/>
              </a:rPr>
              <a:t>Сопровождающая документация практических занятий</a:t>
            </a:r>
            <a:endParaRPr lang="ru-RU" sz="2800">
              <a:latin typeface="Palatino Linotyp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3050" y="1266825"/>
            <a:ext cx="3673475" cy="230832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Этап </a:t>
            </a:r>
            <a:r>
              <a:rPr lang="ru-RU" sz="2400" b="1" dirty="0" err="1">
                <a:latin typeface="+mn-lt"/>
                <a:cs typeface="+mn-cs"/>
              </a:rPr>
              <a:t>предподготовки</a:t>
            </a:r>
            <a:endParaRPr lang="ru-RU" sz="24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ФГОС  СПО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+mn-lt"/>
                <a:cs typeface="+mn-cs"/>
              </a:rPr>
              <a:t>РП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latin typeface="+mn-lt"/>
                <a:cs typeface="+mn-cs"/>
              </a:rPr>
              <a:t>ФОС</a:t>
            </a:r>
            <a:endParaRPr lang="ru-RU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КТП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3050" y="4148138"/>
            <a:ext cx="3673475" cy="230822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+mn-lt"/>
                <a:cs typeface="+mn-cs"/>
              </a:rPr>
              <a:t>Этап подготовки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План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План-конспект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+mn-lt"/>
                <a:cs typeface="+mn-cs"/>
              </a:rPr>
              <a:t>Технологическая карта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25975" y="1908175"/>
            <a:ext cx="4248150" cy="4117975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Palatino Linotype" pitchFamily="18" charset="0"/>
              </a:rPr>
              <a:t>Этап проведения</a:t>
            </a:r>
          </a:p>
          <a:p>
            <a:pPr algn="just"/>
            <a:endParaRPr lang="ru-RU" sz="2400" dirty="0">
              <a:latin typeface="Palatino Linotype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2400" dirty="0">
                <a:latin typeface="Palatino Linotype" pitchFamily="18" charset="0"/>
              </a:rPr>
              <a:t>Рабочие лист</a:t>
            </a:r>
          </a:p>
          <a:p>
            <a:pPr algn="just">
              <a:buFont typeface="Arial" charset="0"/>
              <a:buChar char="•"/>
            </a:pPr>
            <a:r>
              <a:rPr lang="ru-RU" sz="2400" dirty="0">
                <a:latin typeface="Palatino Linotype" pitchFamily="18" charset="0"/>
              </a:rPr>
              <a:t>Инструкционный лист</a:t>
            </a:r>
          </a:p>
          <a:p>
            <a:pPr algn="just">
              <a:buFont typeface="Arial" charset="0"/>
              <a:buChar char="•"/>
            </a:pPr>
            <a:r>
              <a:rPr lang="ru-RU" sz="2400" dirty="0">
                <a:latin typeface="Palatino Linotype" pitchFamily="18" charset="0"/>
              </a:rPr>
              <a:t>Интерактивный рабочий лист</a:t>
            </a:r>
          </a:p>
          <a:p>
            <a:pPr algn="just">
              <a:buFont typeface="Arial" charset="0"/>
              <a:buChar char="•"/>
            </a:pPr>
            <a:r>
              <a:rPr lang="ru-RU" sz="2400" dirty="0">
                <a:latin typeface="Palatino Linotype" pitchFamily="18" charset="0"/>
              </a:rPr>
              <a:t>Лист самооценки</a:t>
            </a:r>
          </a:p>
          <a:p>
            <a:pPr algn="just">
              <a:buFont typeface="Arial" charset="0"/>
              <a:buChar char="•"/>
            </a:pPr>
            <a:r>
              <a:rPr lang="ru-RU" sz="2400" dirty="0">
                <a:latin typeface="Palatino Linotype" pitchFamily="18" charset="0"/>
              </a:rPr>
              <a:t>Рабочая тетрадь</a:t>
            </a:r>
          </a:p>
          <a:p>
            <a:pPr algn="just">
              <a:buFont typeface="Arial" charset="0"/>
              <a:buChar char="•"/>
            </a:pPr>
            <a:r>
              <a:rPr lang="ru-RU" sz="2400" dirty="0">
                <a:latin typeface="Palatino Linotype" pitchFamily="18" charset="0"/>
              </a:rPr>
              <a:t>Методические рекомендации</a:t>
            </a:r>
          </a:p>
          <a:p>
            <a:pPr algn="just">
              <a:buFont typeface="Arial" charset="0"/>
              <a:buChar char="•"/>
            </a:pPr>
            <a:r>
              <a:rPr lang="ru-RU" sz="2400" dirty="0">
                <a:latin typeface="Palatino Linotype" pitchFamily="18" charset="0"/>
              </a:rPr>
              <a:t>Учебное пособие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1824103" y="3699436"/>
            <a:ext cx="445989" cy="41106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6200000">
            <a:off x="4107657" y="4982368"/>
            <a:ext cx="431800" cy="46831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2"/>
          <p:cNvSpPr>
            <a:spLocks noChangeArrowheads="1"/>
          </p:cNvSpPr>
          <p:nvPr/>
        </p:nvSpPr>
        <p:spPr bwMode="auto">
          <a:xfrm>
            <a:off x="179388" y="188913"/>
            <a:ext cx="8713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 dirty="0">
                <a:latin typeface="Palatino Linotype" pitchFamily="18" charset="0"/>
              </a:rPr>
              <a:t>План</a:t>
            </a:r>
            <a:r>
              <a:rPr lang="ru-RU" sz="2000" b="1" dirty="0">
                <a:latin typeface="Palatino Linotype" pitchFamily="18" charset="0"/>
              </a:rPr>
              <a:t> </a:t>
            </a:r>
            <a:r>
              <a:rPr lang="ru-RU" sz="2000" dirty="0">
                <a:latin typeface="Palatino Linotype" pitchFamily="18" charset="0"/>
              </a:rPr>
              <a:t>– заранее намеченный порядок, последовательность проведения занятия. План занятия пишется в краткой форме по основным этапам. </a:t>
            </a:r>
          </a:p>
        </p:txBody>
      </p:sp>
      <p:pic>
        <p:nvPicPr>
          <p:cNvPr id="15362" name="Picture 2" descr="https://sun9-23.userapi.com/impg/UT7oGoHR8GeEcWPUPRyi3qyD4M7vlGP_HZa26A/c764oiiQkNg.jpg?size=828x965&amp;quality=96&amp;sign=4e39c5d6881ad8b5ef7c99e3ca1c0180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892176"/>
            <a:ext cx="4464719" cy="520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827584" y="6064017"/>
            <a:ext cx="76328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Palatino Linotype" pitchFamily="18" charset="0"/>
              </a:rPr>
              <a:t>Разработчик данного плана урока - </a:t>
            </a:r>
            <a:r>
              <a:rPr lang="ru-RU" sz="1600" b="1" dirty="0" err="1" smtClean="0">
                <a:latin typeface="Palatino Linotype" pitchFamily="18" charset="0"/>
              </a:rPr>
              <a:t>Леухина</a:t>
            </a:r>
            <a:r>
              <a:rPr lang="ru-RU" sz="1600" b="1" dirty="0" smtClean="0">
                <a:latin typeface="Palatino Linotype" pitchFamily="18" charset="0"/>
              </a:rPr>
              <a:t> Е.С., преподаватель ГБПОУ АО «Архангельский государственный многопрофильный колледж»</a:t>
            </a:r>
            <a:endParaRPr lang="ru-RU" sz="16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179388" y="188913"/>
            <a:ext cx="8713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latin typeface="Palatino Linotype" pitchFamily="18" charset="0"/>
              </a:rPr>
              <a:t>Конспект – </a:t>
            </a:r>
            <a:r>
              <a:rPr lang="ru-RU" sz="2000">
                <a:latin typeface="Palatino Linotype" pitchFamily="18" charset="0"/>
              </a:rPr>
              <a:t>запись содержания урока, ход занятия.</a:t>
            </a:r>
          </a:p>
        </p:txBody>
      </p:sp>
      <p:pic>
        <p:nvPicPr>
          <p:cNvPr id="16386" name="Picture 2" descr="https://sun9-34.userapi.com/impg/CDk5fPTArNn3hDhIpt110AgUZg0sDUhQ9f4-YQ/GWQhvD4McHk.jpg?size=676x1080&amp;quality=96&amp;sign=79a21a9d6a09733a3221ed3ac7dc322f&amp;type=album"/>
          <p:cNvPicPr>
            <a:picLocks noChangeAspect="1" noChangeArrowheads="1"/>
          </p:cNvPicPr>
          <p:nvPr/>
        </p:nvPicPr>
        <p:blipFill>
          <a:blip r:embed="rId2"/>
          <a:srcRect b="51765"/>
          <a:stretch>
            <a:fillRect/>
          </a:stretch>
        </p:blipFill>
        <p:spPr bwMode="auto">
          <a:xfrm>
            <a:off x="1079649" y="692696"/>
            <a:ext cx="6913264" cy="532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827584" y="6064017"/>
            <a:ext cx="76328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Palatino Linotype" pitchFamily="18" charset="0"/>
              </a:rPr>
              <a:t>Фрагмент конспекта занятия </a:t>
            </a:r>
            <a:r>
              <a:rPr lang="ru-RU" sz="1600" b="1" dirty="0" err="1" smtClean="0">
                <a:latin typeface="Palatino Linotype" pitchFamily="18" charset="0"/>
              </a:rPr>
              <a:t>Авериной</a:t>
            </a:r>
            <a:r>
              <a:rPr lang="ru-RU" sz="1600" b="1" dirty="0" smtClean="0">
                <a:latin typeface="Palatino Linotype" pitchFamily="18" charset="0"/>
              </a:rPr>
              <a:t> С.Н., преподавателя ГБПОУ АО «Архангельский государственный многопрофильный колледж»</a:t>
            </a:r>
            <a:endParaRPr lang="ru-RU" sz="16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179388" y="188913"/>
            <a:ext cx="8713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latin typeface="Palatino Linotype" pitchFamily="18" charset="0"/>
              </a:rPr>
              <a:t>Конспект</a:t>
            </a:r>
            <a:r>
              <a:rPr lang="ru-RU" sz="2000" b="1" dirty="0">
                <a:latin typeface="Palatino Linotype" pitchFamily="18" charset="0"/>
              </a:rPr>
              <a:t> – </a:t>
            </a:r>
            <a:r>
              <a:rPr lang="ru-RU" sz="2000" dirty="0">
                <a:latin typeface="Palatino Linotype" pitchFamily="18" charset="0"/>
              </a:rPr>
              <a:t>запись содержания урока, ход занятия.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b="27757"/>
          <a:stretch>
            <a:fillRect/>
          </a:stretch>
        </p:blipFill>
        <p:spPr bwMode="auto">
          <a:xfrm>
            <a:off x="2159744" y="588964"/>
            <a:ext cx="4753074" cy="542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827584" y="6064017"/>
            <a:ext cx="76328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Palatino Linotype" pitchFamily="18" charset="0"/>
              </a:rPr>
              <a:t>Фрагмент конспекта занятия Аксеновой В.П., преподавателя ГБПОУ АО «Архангельский государственный многопрофильный колледж»</a:t>
            </a:r>
            <a:endParaRPr lang="ru-RU" sz="16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179388" y="188913"/>
            <a:ext cx="8713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latin typeface="Palatino Linotype" pitchFamily="18" charset="0"/>
              </a:rPr>
              <a:t>План-конспект</a:t>
            </a:r>
            <a:endParaRPr lang="ru-RU" sz="2000" i="1" dirty="0">
              <a:latin typeface="Palatino Linotype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b="16518"/>
          <a:stretch>
            <a:fillRect/>
          </a:stretch>
        </p:blipFill>
        <p:spPr bwMode="auto">
          <a:xfrm>
            <a:off x="611188" y="736600"/>
            <a:ext cx="3358839" cy="521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https://sun9-80.userapi.com/impg/o-lcnjNXRhqF8C9jnvvdiIUb6VZyg1W2LO-L_g/rvmW3pDIeWw.jpg?size=597x1080&amp;quality=96&amp;sign=928efc5b270e21b16a65fdbf7c5bfd1e&amp;type=album"/>
          <p:cNvPicPr>
            <a:picLocks noChangeAspect="1" noChangeArrowheads="1"/>
          </p:cNvPicPr>
          <p:nvPr/>
        </p:nvPicPr>
        <p:blipFill>
          <a:blip r:embed="rId3"/>
          <a:srcRect t="12811" b="12363"/>
          <a:stretch>
            <a:fillRect/>
          </a:stretch>
        </p:blipFill>
        <p:spPr bwMode="auto">
          <a:xfrm>
            <a:off x="4535489" y="760413"/>
            <a:ext cx="3833794" cy="518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467544" y="6064017"/>
            <a:ext cx="7992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Palatino Linotype" pitchFamily="18" charset="0"/>
              </a:rPr>
              <a:t>Фрагмент плана-конспекта занятия Аксеновой В.П., преподавателя ГБПОУ АО «Архангельский государственный многопрофильный колледж»</a:t>
            </a:r>
            <a:endParaRPr lang="ru-RU" sz="16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179388" y="188913"/>
            <a:ext cx="8713787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latin typeface="Palatino Linotype" pitchFamily="18" charset="0"/>
              </a:rPr>
              <a:t>Технологическая карта учебного занятия </a:t>
            </a:r>
            <a:r>
              <a:rPr lang="ru-RU" sz="2000">
                <a:latin typeface="Palatino Linotype" pitchFamily="18" charset="0"/>
              </a:rPr>
              <a:t>– это способ графического проектирования учебного занятия, таблица, позволяющая структурировать учебное занятие по выбранным преподавателем параметрам. </a:t>
            </a:r>
          </a:p>
        </p:txBody>
      </p:sp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691" y="1511300"/>
            <a:ext cx="7273180" cy="4593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467544" y="6064017"/>
            <a:ext cx="7992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Palatino Linotype" pitchFamily="18" charset="0"/>
              </a:rPr>
              <a:t>Фрагмент технологической карты занятия Розовой О.О., преподавателя ГБПОУ АО «Архангельский государственный многопрофильный колледж»</a:t>
            </a:r>
            <a:endParaRPr lang="ru-RU" sz="16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s://sun9-80.userapi.com/impg/aqTSeP4goXBVT49SaSzAKZkO5aVQ8tywF-Xi8Q/LBqmrzUI99M.jpg?size=731x1059&amp;quality=96&amp;sign=04e0734b613669e70ec0bc8c81a3e072&amp;type=album"/>
          <p:cNvPicPr>
            <a:picLocks noChangeAspect="1" noChangeArrowheads="1"/>
          </p:cNvPicPr>
          <p:nvPr/>
        </p:nvPicPr>
        <p:blipFill>
          <a:blip r:embed="rId2"/>
          <a:srcRect b="15642"/>
          <a:stretch>
            <a:fillRect/>
          </a:stretch>
        </p:blipFill>
        <p:spPr bwMode="auto">
          <a:xfrm>
            <a:off x="1172664" y="1613697"/>
            <a:ext cx="3604558" cy="440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250825" y="217488"/>
            <a:ext cx="8713788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latin typeface="Palatino Linotype" pitchFamily="18" charset="0"/>
              </a:rPr>
              <a:t>Инструкционно-технологическая карта– </a:t>
            </a:r>
            <a:r>
              <a:rPr lang="ru-RU">
                <a:latin typeface="Palatino Linotype" pitchFamily="18" charset="0"/>
              </a:rPr>
              <a:t>это средство организации самостоятельной работы учащихся, включающее, помимо содержания, свойственного технологической карте, указания и положения о правилах выполнения работ.</a:t>
            </a:r>
          </a:p>
        </p:txBody>
      </p:sp>
      <p:pic>
        <p:nvPicPr>
          <p:cNvPr id="20483" name="Picture 6" descr="https://sun9-33.userapi.com/impg/Y9i45JAP6Uk0fKQLQD-cMJaFRe1Il2MuLy4YEg/iCuzXWd1ZOs.jpg?size=714x1080&amp;quality=96&amp;sign=0f5b73e05f903f2618e2809916963b9e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040" y="1639493"/>
            <a:ext cx="2877886" cy="43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107505" y="5997060"/>
            <a:ext cx="88571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Palatino Linotype" pitchFamily="18" charset="0"/>
              </a:rPr>
              <a:t>Фрагмент </a:t>
            </a:r>
            <a:r>
              <a:rPr lang="ru-RU" sz="1600" b="1" dirty="0" err="1" smtClean="0">
                <a:latin typeface="Palatino Linotype" pitchFamily="18" charset="0"/>
              </a:rPr>
              <a:t>инструкционно</a:t>
            </a:r>
            <a:r>
              <a:rPr lang="ru-RU" sz="1600" b="1" dirty="0" smtClean="0">
                <a:latin typeface="Palatino Linotype" pitchFamily="18" charset="0"/>
              </a:rPr>
              <a:t>-технологической карты занятия Мартынова Ф.С., преподавателя ГБПОУ АО «Архангельский государственный многопрофильный колледж»</a:t>
            </a:r>
            <a:endParaRPr lang="ru-RU" sz="16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рямоугольник 1"/>
          <p:cNvSpPr>
            <a:spLocks noChangeArrowheads="1"/>
          </p:cNvSpPr>
          <p:nvPr/>
        </p:nvSpPr>
        <p:spPr bwMode="auto">
          <a:xfrm>
            <a:off x="107950" y="115888"/>
            <a:ext cx="87852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 i="1">
                <a:latin typeface="Palatino Linotype" pitchFamily="18" charset="0"/>
              </a:rPr>
              <a:t>Рабочий лист </a:t>
            </a:r>
            <a:r>
              <a:rPr lang="ru-RU">
                <a:latin typeface="Palatino Linotype" pitchFamily="18" charset="0"/>
              </a:rPr>
              <a:t>– это специально разработанный преподавателем лист с заданиями, которые необходимо выполнить по ходу объяснения материала или после изучения темы. </a:t>
            </a:r>
          </a:p>
        </p:txBody>
      </p:sp>
      <p:pic>
        <p:nvPicPr>
          <p:cNvPr id="21506" name="Picture 2" descr="https://sun9-53.userapi.com/impg/GWDCLHkmmhEjIEhBAzapktSU9r5f9e7lgh20UQ/dz-r37TR5Sw.jpg?size=1528x2160&amp;quality=96&amp;sign=af883670fe323700bbe12bdba19079f4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903" y="1069975"/>
            <a:ext cx="3432137" cy="48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https://sun9-34.userapi.com/impg/fau-fyhmJx_QuIqbY81skkS2bUk-dWced_pNHQ/91DQaLkw-zg.jpg?size=810x1080&amp;quality=96&amp;sign=819b9884645933a1ba30a96f802c2ffb&amp;type=album"/>
          <p:cNvPicPr>
            <a:picLocks noChangeAspect="1" noChangeArrowheads="1"/>
          </p:cNvPicPr>
          <p:nvPr/>
        </p:nvPicPr>
        <p:blipFill>
          <a:blip r:embed="rId3"/>
          <a:srcRect l="5580" r="4494"/>
          <a:stretch>
            <a:fillRect/>
          </a:stretch>
        </p:blipFill>
        <p:spPr bwMode="auto">
          <a:xfrm>
            <a:off x="4716463" y="1049338"/>
            <a:ext cx="3311921" cy="491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36289" y="6025071"/>
            <a:ext cx="89285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Palatino Linotype" pitchFamily="18" charset="0"/>
              </a:rPr>
              <a:t>Фрагмент рабочих листов для практического занятия Тарасовой В.И., преподавателя ГБПОУ АО «Архангельский государственный многопрофильный колледж»</a:t>
            </a:r>
            <a:endParaRPr lang="ru-RU" sz="16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404</TotalTime>
  <Words>629</Words>
  <Application>Microsoft Office PowerPoint</Application>
  <PresentationFormat>Экран (4:3)</PresentationFormat>
  <Paragraphs>69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Palatino Linotype</vt:lpstr>
      <vt:lpstr>Wingdings</vt:lpstr>
      <vt:lpstr>Базовая</vt:lpstr>
      <vt:lpstr>Сопровождающая документация практических занятий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NEEDS ASSESSMENT PLAN</dc:title>
  <dc:creator>Директор</dc:creator>
  <cp:lastModifiedBy>Иринка</cp:lastModifiedBy>
  <cp:revision>121</cp:revision>
  <dcterms:created xsi:type="dcterms:W3CDTF">2021-09-21T19:45:57Z</dcterms:created>
  <dcterms:modified xsi:type="dcterms:W3CDTF">2021-11-18T18:51:01Z</dcterms:modified>
</cp:coreProperties>
</file>