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66"/>
  </p:notesMasterIdLst>
  <p:sldIdLst>
    <p:sldId id="260" r:id="rId2"/>
    <p:sldId id="292" r:id="rId3"/>
    <p:sldId id="291" r:id="rId4"/>
    <p:sldId id="261" r:id="rId5"/>
    <p:sldId id="420" r:id="rId6"/>
    <p:sldId id="264" r:id="rId7"/>
    <p:sldId id="263" r:id="rId8"/>
    <p:sldId id="301" r:id="rId9"/>
    <p:sldId id="424" r:id="rId10"/>
    <p:sldId id="267" r:id="rId11"/>
    <p:sldId id="266" r:id="rId12"/>
    <p:sldId id="302" r:id="rId13"/>
    <p:sldId id="268" r:id="rId14"/>
    <p:sldId id="269" r:id="rId15"/>
    <p:sldId id="422" r:id="rId16"/>
    <p:sldId id="293" r:id="rId17"/>
    <p:sldId id="423" r:id="rId18"/>
    <p:sldId id="305" r:id="rId19"/>
    <p:sldId id="425" r:id="rId20"/>
    <p:sldId id="304" r:id="rId21"/>
    <p:sldId id="273" r:id="rId22"/>
    <p:sldId id="294" r:id="rId23"/>
    <p:sldId id="274" r:id="rId24"/>
    <p:sldId id="303" r:id="rId25"/>
    <p:sldId id="275" r:id="rId26"/>
    <p:sldId id="276" r:id="rId27"/>
    <p:sldId id="295" r:id="rId28"/>
    <p:sldId id="277" r:id="rId29"/>
    <p:sldId id="278" r:id="rId30"/>
    <p:sldId id="296" r:id="rId31"/>
    <p:sldId id="279" r:id="rId32"/>
    <p:sldId id="297" r:id="rId33"/>
    <p:sldId id="280" r:id="rId34"/>
    <p:sldId id="298" r:id="rId35"/>
    <p:sldId id="281" r:id="rId36"/>
    <p:sldId id="299" r:id="rId37"/>
    <p:sldId id="282" r:id="rId38"/>
    <p:sldId id="306" r:id="rId39"/>
    <p:sldId id="311" r:id="rId40"/>
    <p:sldId id="287" r:id="rId41"/>
    <p:sldId id="288" r:id="rId42"/>
    <p:sldId id="349" r:id="rId43"/>
    <p:sldId id="318" r:id="rId44"/>
    <p:sldId id="353" r:id="rId45"/>
    <p:sldId id="322" r:id="rId46"/>
    <p:sldId id="357" r:id="rId47"/>
    <p:sldId id="326" r:id="rId48"/>
    <p:sldId id="361" r:id="rId49"/>
    <p:sldId id="330" r:id="rId50"/>
    <p:sldId id="362" r:id="rId51"/>
    <p:sldId id="331" r:id="rId52"/>
    <p:sldId id="366" r:id="rId53"/>
    <p:sldId id="335" r:id="rId54"/>
    <p:sldId id="371" r:id="rId55"/>
    <p:sldId id="405" r:id="rId56"/>
    <p:sldId id="401" r:id="rId57"/>
    <p:sldId id="378" r:id="rId58"/>
    <p:sldId id="413" r:id="rId59"/>
    <p:sldId id="386" r:id="rId60"/>
    <p:sldId id="387" r:id="rId61"/>
    <p:sldId id="388" r:id="rId62"/>
    <p:sldId id="415" r:id="rId63"/>
    <p:sldId id="419" r:id="rId64"/>
    <p:sldId id="389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E850A-0C55-4ADD-8B10-36E0D9755121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6504D-8A23-4E9E-B917-BB1594E89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6504D-8A23-4E9E-B917-BB1594E8969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8FCFBEF-44A3-4539-8BF1-8B2FB412E4A3}" type="datetimeFigureOut">
              <a:rPr lang="ru-RU" smtClean="0"/>
              <a:pPr/>
              <a:t>27.10.2022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CA6AD4C-85BD-40EE-88E8-980BECBC9B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2143116"/>
            <a:ext cx="6529390" cy="1894362"/>
          </a:xfrm>
        </p:spPr>
        <p:txBody>
          <a:bodyPr anchor="ctr">
            <a:noAutofit/>
          </a:bodyPr>
          <a:lstStyle/>
          <a:p>
            <a:pPr algn="ctr"/>
            <a:r>
              <a:rPr lang="ru-RU" sz="9000" dirty="0" smtClean="0"/>
              <a:t>Позвонки </a:t>
            </a:r>
            <a:r>
              <a:rPr lang="ru-RU" sz="9000" cap="none" dirty="0" smtClean="0"/>
              <a:t>(</a:t>
            </a:r>
            <a:r>
              <a:rPr lang="en-US" sz="9600" b="0" cap="none" dirty="0" smtClean="0"/>
              <a:t>vertebrae</a:t>
            </a:r>
            <a:r>
              <a:rPr lang="ru-RU" sz="9600" b="0" cap="none" dirty="0" smtClean="0"/>
              <a:t>)</a:t>
            </a:r>
            <a:endParaRPr lang="ru-RU" sz="9000" b="1" cap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Autofit/>
          </a:bodyPr>
          <a:lstStyle/>
          <a:p>
            <a:pPr algn="ctr"/>
            <a:r>
              <a:rPr lang="ru-RU" sz="5000" b="1" dirty="0" err="1" smtClean="0"/>
              <a:t>Атипичный</a:t>
            </a:r>
            <a:r>
              <a:rPr lang="ru-RU" sz="5000" b="1" dirty="0" smtClean="0"/>
              <a:t> (нетипичный) шейный позвонок (2)</a:t>
            </a:r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5000" b="1" dirty="0" err="1" smtClean="0"/>
              <a:t>Эпистрофей</a:t>
            </a:r>
            <a:r>
              <a:rPr lang="ru-RU" sz="5000" b="1" dirty="0" smtClean="0"/>
              <a:t> - </a:t>
            </a:r>
            <a:r>
              <a:rPr lang="en-US" sz="5000" b="1" cap="none" dirty="0" err="1" smtClean="0"/>
              <a:t>epistropheus</a:t>
            </a:r>
            <a:r>
              <a:rPr lang="ru-RU" sz="5000" b="1" cap="none" dirty="0" smtClean="0"/>
              <a:t> </a:t>
            </a:r>
            <a:r>
              <a:rPr lang="ru-RU" sz="5000" b="1" dirty="0" smtClean="0"/>
              <a:t>(</a:t>
            </a:r>
            <a:r>
              <a:rPr lang="ru-RU" sz="5000" b="1" dirty="0" err="1" smtClean="0"/>
              <a:t>краниодорсально</a:t>
            </a:r>
            <a:r>
              <a:rPr lang="ru-RU" sz="5000" b="1" dirty="0" smtClean="0"/>
              <a:t>)</a:t>
            </a:r>
            <a:r>
              <a:rPr lang="ru-RU" sz="5000" dirty="0" smtClean="0"/>
              <a:t/>
            </a:r>
            <a:br>
              <a:rPr lang="ru-RU" sz="5000" dirty="0" smtClean="0"/>
            </a:br>
            <a:endParaRPr lang="ru-RU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295275"/>
            <a:ext cx="912495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Autofit/>
          </a:bodyPr>
          <a:lstStyle/>
          <a:p>
            <a:pPr algn="ctr"/>
            <a:r>
              <a:rPr lang="ru-RU" sz="5000" b="1" dirty="0" err="1" smtClean="0"/>
              <a:t>Атипичный</a:t>
            </a:r>
            <a:r>
              <a:rPr lang="ru-RU" sz="5000" b="1" dirty="0" smtClean="0"/>
              <a:t> (нетипичный) шейный позвонок (2)</a:t>
            </a:r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5000" b="1" dirty="0" err="1" smtClean="0"/>
              <a:t>Эпистрофей</a:t>
            </a:r>
            <a:r>
              <a:rPr lang="ru-RU" sz="5000" b="1" dirty="0" smtClean="0"/>
              <a:t> </a:t>
            </a:r>
            <a:r>
              <a:rPr lang="en-US" sz="5000" b="1" dirty="0" smtClean="0"/>
              <a:t>- </a:t>
            </a:r>
            <a:r>
              <a:rPr lang="en-US" sz="5000" b="1" cap="none" dirty="0" err="1" smtClean="0"/>
              <a:t>epistropheus</a:t>
            </a:r>
            <a:r>
              <a:rPr lang="ru-RU" sz="5000" b="1" cap="none" dirty="0" smtClean="0"/>
              <a:t> </a:t>
            </a:r>
            <a:r>
              <a:rPr lang="ru-RU" sz="5000" b="1" dirty="0" smtClean="0"/>
              <a:t>(</a:t>
            </a:r>
            <a:r>
              <a:rPr lang="ru-RU" sz="5000" b="1" dirty="0" err="1" smtClean="0"/>
              <a:t>каудолатерально</a:t>
            </a:r>
            <a:r>
              <a:rPr lang="ru-RU" sz="5000" b="1" dirty="0" smtClean="0"/>
              <a:t>)</a:t>
            </a:r>
            <a:endParaRPr lang="ru-RU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725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err="1" smtClean="0"/>
              <a:t>Атипичный</a:t>
            </a:r>
            <a:r>
              <a:rPr lang="ru-RU" sz="8000" b="1" dirty="0" smtClean="0"/>
              <a:t> (нетипичный) шейный позвонок (7)</a:t>
            </a: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2413"/>
            <a:ext cx="917257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smtClean="0"/>
              <a:t>Грудной позвонок</a:t>
            </a:r>
            <a:r>
              <a:rPr lang="en-US" sz="8000" b="1" dirty="0" smtClean="0"/>
              <a:t> – </a:t>
            </a:r>
            <a:r>
              <a:rPr lang="en-US" sz="8000" b="1" cap="none" dirty="0" smtClean="0"/>
              <a:t>vertebrae </a:t>
            </a:r>
            <a:r>
              <a:rPr lang="en-US" sz="8000" b="1" cap="none" dirty="0" err="1" smtClean="0"/>
              <a:t>thoracales</a:t>
            </a:r>
            <a:endParaRPr lang="ru-RU" sz="8000" cap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85775"/>
            <a:ext cx="913447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smtClean="0"/>
              <a:t>Ребро </a:t>
            </a:r>
            <a:r>
              <a:rPr lang="en-US" sz="8000" b="1" dirty="0" smtClean="0"/>
              <a:t>– </a:t>
            </a:r>
            <a:r>
              <a:rPr lang="en-US" sz="8000" b="1" cap="none" dirty="0" err="1" smtClean="0"/>
              <a:t>costa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ru-RU" sz="8000" b="1" dirty="0" smtClean="0"/>
              <a:t>(</a:t>
            </a:r>
            <a:r>
              <a:rPr lang="ru-RU" sz="8000" b="1" dirty="0" err="1" smtClean="0"/>
              <a:t>медиально</a:t>
            </a:r>
            <a:r>
              <a:rPr lang="ru-RU" sz="8000" b="1" dirty="0" smtClean="0"/>
              <a:t>)</a:t>
            </a:r>
            <a:br>
              <a:rPr lang="ru-RU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309563"/>
            <a:ext cx="912495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083320"/>
          </a:xfrm>
        </p:spPr>
        <p:txBody>
          <a:bodyPr anchor="ctr">
            <a:noAutofit/>
          </a:bodyPr>
          <a:lstStyle/>
          <a:p>
            <a:pPr algn="ctr"/>
            <a:r>
              <a:rPr lang="ru-RU" sz="6000" b="1" dirty="0" smtClean="0"/>
              <a:t>Позвонок какого отдела представлен далее?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smtClean="0"/>
              <a:t>Ребро</a:t>
            </a:r>
            <a:r>
              <a:rPr lang="en-US" sz="8000" b="1" dirty="0" smtClean="0"/>
              <a:t> – </a:t>
            </a:r>
            <a:r>
              <a:rPr lang="en-US" sz="8000" b="1" cap="none" dirty="0" err="1" smtClean="0"/>
              <a:t>costa</a:t>
            </a:r>
            <a:r>
              <a:rPr lang="ru-RU" sz="8000" b="1" dirty="0" smtClean="0"/>
              <a:t> (</a:t>
            </a:r>
            <a:r>
              <a:rPr lang="ru-RU" sz="8000" b="1" dirty="0" err="1" smtClean="0"/>
              <a:t>медиально</a:t>
            </a:r>
            <a:r>
              <a:rPr lang="ru-RU" sz="8000" b="1" dirty="0" smtClean="0"/>
              <a:t>)</a:t>
            </a:r>
            <a:br>
              <a:rPr lang="ru-RU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314325"/>
            <a:ext cx="912495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smtClean="0"/>
              <a:t>Ребро</a:t>
            </a:r>
            <a:r>
              <a:rPr lang="en-US" sz="8000" b="1" dirty="0" smtClean="0"/>
              <a:t> – </a:t>
            </a:r>
            <a:r>
              <a:rPr lang="en-US" sz="8000" b="1" cap="none" dirty="0" err="1" smtClean="0"/>
              <a:t>costa</a:t>
            </a:r>
            <a:r>
              <a:rPr lang="ru-RU" sz="8000" b="1" dirty="0" smtClean="0"/>
              <a:t> (</a:t>
            </a:r>
            <a:r>
              <a:rPr lang="ru-RU" sz="8000" b="1" dirty="0" err="1" smtClean="0"/>
              <a:t>медиально</a:t>
            </a:r>
            <a:r>
              <a:rPr lang="ru-RU" sz="8000" b="1" dirty="0" smtClean="0"/>
              <a:t>)</a:t>
            </a:r>
            <a:br>
              <a:rPr lang="ru-RU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238"/>
            <a:ext cx="920115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smtClean="0"/>
              <a:t>Ребро</a:t>
            </a:r>
            <a:r>
              <a:rPr lang="en-US" sz="8000" b="1" dirty="0" smtClean="0"/>
              <a:t> – </a:t>
            </a:r>
            <a:r>
              <a:rPr lang="en-US" sz="8000" b="1" cap="none" dirty="0" err="1" smtClean="0"/>
              <a:t>costa</a:t>
            </a:r>
            <a:r>
              <a:rPr lang="ru-RU" sz="8000" b="1" dirty="0" smtClean="0"/>
              <a:t> (</a:t>
            </a:r>
            <a:r>
              <a:rPr lang="ru-RU" sz="8000" b="1" dirty="0" err="1" smtClean="0"/>
              <a:t>латерально</a:t>
            </a:r>
            <a:r>
              <a:rPr lang="ru-RU" sz="80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700"/>
            <a:ext cx="91725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888"/>
            <a:ext cx="9172575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smtClean="0"/>
              <a:t>Грудина - </a:t>
            </a:r>
            <a:r>
              <a:rPr lang="en-US" sz="8000" b="1" cap="none" dirty="0" smtClean="0"/>
              <a:t>sternum</a:t>
            </a:r>
            <a:r>
              <a:rPr lang="ru-RU" sz="8000" b="1" dirty="0" smtClean="0"/>
              <a:t/>
            </a:r>
            <a:br>
              <a:rPr lang="ru-RU" sz="8000" b="1" dirty="0" smtClean="0"/>
            </a:br>
            <a:r>
              <a:rPr lang="ru-RU" sz="8000" b="1" dirty="0" smtClean="0"/>
              <a:t>(</a:t>
            </a:r>
            <a:r>
              <a:rPr lang="ru-RU" sz="8000" b="1" dirty="0" err="1" smtClean="0"/>
              <a:t>дорсально</a:t>
            </a:r>
            <a:r>
              <a:rPr lang="ru-RU" sz="8000" b="1" dirty="0" smtClean="0"/>
              <a:t>)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9563"/>
            <a:ext cx="925830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8"/>
            <a:ext cx="915352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5"/>
            <a:ext cx="916305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smtClean="0"/>
              <a:t>Поясничный позвонок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361950"/>
            <a:ext cx="913447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smtClean="0"/>
              <a:t>Крестец – </a:t>
            </a:r>
            <a:r>
              <a:rPr lang="en-US" sz="8000" b="1" cap="none" dirty="0" smtClean="0"/>
              <a:t>sacrum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ru-RU" sz="8000" b="1" dirty="0" smtClean="0"/>
              <a:t>(</a:t>
            </a:r>
            <a:r>
              <a:rPr lang="ru-RU" sz="8000" b="1" dirty="0" err="1" smtClean="0"/>
              <a:t>краниально</a:t>
            </a:r>
            <a:r>
              <a:rPr lang="ru-RU" sz="8000" b="1" dirty="0" smtClean="0"/>
              <a:t>)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528638"/>
            <a:ext cx="911542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smtClean="0"/>
              <a:t>Крестец – </a:t>
            </a:r>
            <a:r>
              <a:rPr lang="en-US" sz="8000" b="1" cap="none" dirty="0" smtClean="0"/>
              <a:t>sacrum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ru-RU" sz="8000" b="1" dirty="0" smtClean="0"/>
              <a:t>(</a:t>
            </a:r>
            <a:r>
              <a:rPr lang="ru-RU" sz="8000" b="1" dirty="0" err="1" smtClean="0"/>
              <a:t>дорсально</a:t>
            </a:r>
            <a:r>
              <a:rPr lang="ru-RU" sz="8000" b="1" dirty="0" smtClean="0"/>
              <a:t>)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338138"/>
            <a:ext cx="9134475" cy="618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smtClean="0"/>
              <a:t>Крестец – </a:t>
            </a:r>
            <a:r>
              <a:rPr lang="en-US" sz="8000" b="1" cap="none" dirty="0" smtClean="0"/>
              <a:t>sacrum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ru-RU" sz="8000" b="1" dirty="0" smtClean="0"/>
              <a:t>(</a:t>
            </a:r>
            <a:r>
              <a:rPr lang="ru-RU" sz="8000" b="1" dirty="0" err="1" smtClean="0"/>
              <a:t>вентрально</a:t>
            </a:r>
            <a:r>
              <a:rPr lang="ru-RU" sz="8000" b="1" dirty="0" smtClean="0"/>
              <a:t>)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888"/>
            <a:ext cx="919162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8000" b="1" dirty="0" smtClean="0"/>
              <a:t>Хвостовые позвонки </a:t>
            </a:r>
            <a:r>
              <a:rPr lang="ru-RU" sz="8000" b="1" cap="none" dirty="0" smtClean="0"/>
              <a:t>(</a:t>
            </a:r>
            <a:r>
              <a:rPr lang="en-US" sz="8000" b="1" cap="none" dirty="0" smtClean="0"/>
              <a:t>vertebrae </a:t>
            </a:r>
            <a:r>
              <a:rPr lang="en-US" sz="8000" b="1" cap="none" dirty="0" err="1" smtClean="0"/>
              <a:t>caudales</a:t>
            </a:r>
            <a:r>
              <a:rPr lang="en-US" sz="8000" b="1" cap="none" dirty="0" smtClean="0"/>
              <a:t>)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Типичный шейный позвонок 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 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54692"/>
          </a:xfrm>
        </p:spPr>
        <p:txBody>
          <a:bodyPr anchor="ctr">
            <a:noAutofit/>
          </a:bodyPr>
          <a:lstStyle/>
          <a:p>
            <a:pPr algn="ctr"/>
            <a:r>
              <a:rPr lang="ru-RU" sz="8000" b="1" dirty="0" smtClean="0"/>
              <a:t>Типичный шейный позвонок (3,4,5)</a:t>
            </a: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888"/>
            <a:ext cx="916305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252413"/>
            <a:ext cx="911542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Атлант 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247650"/>
            <a:ext cx="9115425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err="1" smtClean="0"/>
              <a:t>Эпистрофей</a:t>
            </a: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2413"/>
            <a:ext cx="9163050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7-ой шейный позвонок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6225"/>
            <a:ext cx="916305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Грудной позвонок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257175"/>
            <a:ext cx="912495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54692"/>
          </a:xfrm>
        </p:spPr>
        <p:txBody>
          <a:bodyPr anchor="ctr">
            <a:noAutofit/>
          </a:bodyPr>
          <a:lstStyle/>
          <a:p>
            <a:pPr algn="ctr"/>
            <a:endParaRPr lang="ru-RU" sz="80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7675"/>
            <a:ext cx="916305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Грудной позвонок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261938"/>
            <a:ext cx="9134475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Ребра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5"/>
            <a:ext cx="9191625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Грудина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247650"/>
            <a:ext cx="9115425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Поясничный позвонок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0988"/>
            <a:ext cx="9191625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/>
              <a:t>Крестец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</a:t>
            </a: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276225"/>
            <a:ext cx="913447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6011882"/>
          </a:xfrm>
        </p:spPr>
        <p:txBody>
          <a:bodyPr anchor="ctr">
            <a:noAutofit/>
          </a:bodyPr>
          <a:lstStyle/>
          <a:p>
            <a:pPr algn="ctr"/>
            <a:r>
              <a:rPr lang="ru-RU" sz="5000" b="1" dirty="0" err="1" smtClean="0"/>
              <a:t>Атипичный</a:t>
            </a:r>
            <a:r>
              <a:rPr lang="ru-RU" sz="5000" b="1" dirty="0" smtClean="0"/>
              <a:t> (нетипичный) шейный позвонок (1)</a:t>
            </a:r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5000" b="1" dirty="0" smtClean="0"/>
              <a:t> </a:t>
            </a:r>
            <a:br>
              <a:rPr lang="ru-RU" sz="5000" b="1" dirty="0" smtClean="0"/>
            </a:br>
            <a:r>
              <a:rPr lang="ru-RU" sz="5000" b="1" dirty="0" smtClean="0"/>
              <a:t>Атлант (</a:t>
            </a:r>
            <a:r>
              <a:rPr lang="ru-RU" sz="5000" b="1" dirty="0" err="1" smtClean="0"/>
              <a:t>каудодорсально</a:t>
            </a:r>
            <a:r>
              <a:rPr lang="ru-RU" sz="5000" b="1" dirty="0" smtClean="0"/>
              <a:t>)</a:t>
            </a:r>
            <a:r>
              <a:rPr lang="ru-RU" sz="5000" dirty="0" smtClean="0"/>
              <a:t/>
            </a:r>
            <a:br>
              <a:rPr lang="ru-RU" sz="5000" dirty="0" smtClean="0"/>
            </a:br>
            <a:endParaRPr lang="ru-RU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333375"/>
            <a:ext cx="91059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361950"/>
            <a:ext cx="907732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/>
              <a:t>Крестец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</a:t>
            </a: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226196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 dirty="0" smtClean="0"/>
              <a:t>Хвостовые позвонки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r>
              <a:rPr lang="ru-RU" sz="7200" b="1" dirty="0" smtClean="0"/>
              <a:t>собаки</a:t>
            </a:r>
            <a:endParaRPr lang="ru-RU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5"/>
            <a:ext cx="91440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6011882"/>
          </a:xfrm>
        </p:spPr>
        <p:txBody>
          <a:bodyPr anchor="ctr">
            <a:noAutofit/>
          </a:bodyPr>
          <a:lstStyle/>
          <a:p>
            <a:pPr algn="ctr"/>
            <a:r>
              <a:rPr lang="ru-RU" sz="5000" b="1" dirty="0" err="1" smtClean="0"/>
              <a:t>Атипичный</a:t>
            </a:r>
            <a:r>
              <a:rPr lang="ru-RU" sz="5000" b="1" dirty="0" smtClean="0"/>
              <a:t> (нетипичный) шейный позвонок (1)</a:t>
            </a:r>
            <a:r>
              <a:rPr lang="ru-RU" sz="5000" dirty="0" smtClean="0"/>
              <a:t/>
            </a:r>
            <a:br>
              <a:rPr lang="ru-RU" sz="5000" dirty="0" smtClean="0"/>
            </a:br>
            <a:r>
              <a:rPr lang="ru-RU" sz="5000" b="1" dirty="0" smtClean="0"/>
              <a:t> </a:t>
            </a:r>
            <a:br>
              <a:rPr lang="ru-RU" sz="5000" b="1" dirty="0" smtClean="0"/>
            </a:br>
            <a:r>
              <a:rPr lang="ru-RU" sz="5000" b="1" dirty="0" smtClean="0"/>
              <a:t>Атлант (</a:t>
            </a:r>
            <a:r>
              <a:rPr lang="ru-RU" sz="5000" b="1" dirty="0" err="1" smtClean="0"/>
              <a:t>краниовентрально</a:t>
            </a:r>
            <a:r>
              <a:rPr lang="ru-RU" sz="5000" b="1" dirty="0" smtClean="0"/>
              <a:t>)</a:t>
            </a:r>
            <a:r>
              <a:rPr lang="ru-RU" sz="5000" dirty="0" smtClean="0"/>
              <a:t/>
            </a:r>
            <a:br>
              <a:rPr lang="ru-RU" sz="5000" dirty="0" smtClean="0"/>
            </a:br>
            <a:endParaRPr lang="ru-RU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42888"/>
            <a:ext cx="90678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241</TotalTime>
  <Words>112</Words>
  <Application>Microsoft Office PowerPoint</Application>
  <PresentationFormat>Экран (4:3)</PresentationFormat>
  <Paragraphs>32</Paragraphs>
  <Slides>64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Эркер</vt:lpstr>
      <vt:lpstr>Позвонки (vertebrae)</vt:lpstr>
      <vt:lpstr>Позвонок какого отдела представлен далее?</vt:lpstr>
      <vt:lpstr>Слайд 3</vt:lpstr>
      <vt:lpstr>Типичный шейный позвонок (3,4,5)</vt:lpstr>
      <vt:lpstr>Слайд 5</vt:lpstr>
      <vt:lpstr>Атипичный (нетипичный) шейный позвонок (1)   Атлант (каудодорсально) </vt:lpstr>
      <vt:lpstr>Слайд 7</vt:lpstr>
      <vt:lpstr>Атипичный (нетипичный) шейный позвонок (1)   Атлант (краниовентрально) </vt:lpstr>
      <vt:lpstr>Слайд 9</vt:lpstr>
      <vt:lpstr>Атипичный (нетипичный) шейный позвонок (2)  Эпистрофей - epistropheus (краниодорсально) </vt:lpstr>
      <vt:lpstr>Слайд 11</vt:lpstr>
      <vt:lpstr>Атипичный (нетипичный) шейный позвонок (2)  Эпистрофей - epistropheus (каудолатерально)</vt:lpstr>
      <vt:lpstr>Слайд 13</vt:lpstr>
      <vt:lpstr>Атипичный (нетипичный) шейный позвонок (7)</vt:lpstr>
      <vt:lpstr>Слайд 15</vt:lpstr>
      <vt:lpstr>Грудной позвонок – vertebrae thoracales</vt:lpstr>
      <vt:lpstr>Слайд 17</vt:lpstr>
      <vt:lpstr>Ребро – costa (медиально) </vt:lpstr>
      <vt:lpstr>Слайд 19</vt:lpstr>
      <vt:lpstr>Ребро – costa (медиально) </vt:lpstr>
      <vt:lpstr>Слайд 21</vt:lpstr>
      <vt:lpstr>Ребро – costa (медиально) </vt:lpstr>
      <vt:lpstr>Слайд 23</vt:lpstr>
      <vt:lpstr>Ребро – costa (латерально)</vt:lpstr>
      <vt:lpstr>Слайд 25</vt:lpstr>
      <vt:lpstr>Слайд 26</vt:lpstr>
      <vt:lpstr>Грудина - sternum (дорсально) </vt:lpstr>
      <vt:lpstr>Слайд 28</vt:lpstr>
      <vt:lpstr>Слайд 29</vt:lpstr>
      <vt:lpstr>Поясничный позвонок </vt:lpstr>
      <vt:lpstr>Слайд 31</vt:lpstr>
      <vt:lpstr>Крестец – sacrum (краниально) </vt:lpstr>
      <vt:lpstr>Слайд 33</vt:lpstr>
      <vt:lpstr>Крестец – sacrum (дорсально) </vt:lpstr>
      <vt:lpstr>Слайд 35</vt:lpstr>
      <vt:lpstr>Крестец – sacrum (вентрально) </vt:lpstr>
      <vt:lpstr>Слайд 37</vt:lpstr>
      <vt:lpstr>Хвостовые позвонки (vertebrae caudales) </vt:lpstr>
      <vt:lpstr> Типичный шейный позвонок   собаки  </vt:lpstr>
      <vt:lpstr>Слайд 40</vt:lpstr>
      <vt:lpstr>Слайд 41</vt:lpstr>
      <vt:lpstr> Атлант   собаки </vt:lpstr>
      <vt:lpstr>Слайд 43</vt:lpstr>
      <vt:lpstr> Эпистрофей  собаки </vt:lpstr>
      <vt:lpstr>Слайд 45</vt:lpstr>
      <vt:lpstr> 7-ой шейный позвонок  собаки </vt:lpstr>
      <vt:lpstr>Слайд 47</vt:lpstr>
      <vt:lpstr> Грудной позвонок  собаки </vt:lpstr>
      <vt:lpstr>Слайд 49</vt:lpstr>
      <vt:lpstr> Грудной позвонок  собаки </vt:lpstr>
      <vt:lpstr>Слайд 51</vt:lpstr>
      <vt:lpstr> Ребра  собаки </vt:lpstr>
      <vt:lpstr>Слайд 53</vt:lpstr>
      <vt:lpstr> Грудина  собаки </vt:lpstr>
      <vt:lpstr>Слайд 55</vt:lpstr>
      <vt:lpstr> Поясничный позвонок  собаки </vt:lpstr>
      <vt:lpstr>Слайд 57</vt:lpstr>
      <vt:lpstr>Крестец  собаки</vt:lpstr>
      <vt:lpstr>Слайд 59</vt:lpstr>
      <vt:lpstr>Слайд 60</vt:lpstr>
      <vt:lpstr>Слайд 61</vt:lpstr>
      <vt:lpstr>Крестец  собаки</vt:lpstr>
      <vt:lpstr>Хвостовые позвонки  собаки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Позвоночный   столб</dc:title>
  <dc:creator>arefieva</dc:creator>
  <cp:lastModifiedBy>user</cp:lastModifiedBy>
  <cp:revision>83</cp:revision>
  <dcterms:created xsi:type="dcterms:W3CDTF">2015-11-24T06:02:16Z</dcterms:created>
  <dcterms:modified xsi:type="dcterms:W3CDTF">2022-10-27T16:43:42Z</dcterms:modified>
</cp:coreProperties>
</file>