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306" r:id="rId3"/>
    <p:sldId id="261" r:id="rId4"/>
    <p:sldId id="264" r:id="rId5"/>
    <p:sldId id="278" r:id="rId6"/>
    <p:sldId id="298" r:id="rId7"/>
    <p:sldId id="304" r:id="rId8"/>
    <p:sldId id="305" r:id="rId9"/>
    <p:sldId id="299" r:id="rId10"/>
    <p:sldId id="303" r:id="rId11"/>
    <p:sldId id="307" r:id="rId12"/>
    <p:sldId id="308" r:id="rId13"/>
    <p:sldId id="309" r:id="rId14"/>
    <p:sldId id="310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4" autoAdjust="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A091EE3-3B62-4DF0-BFF6-8504BED07D30}" type="datetimeFigureOut">
              <a:rPr lang="ru-RU"/>
              <a:pPr>
                <a:defRPr/>
              </a:pPr>
              <a:t>21.03.2024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EF92B8B2-92B1-45C7-9EA3-BB6DE3F2A7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70929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686DE4-7977-4D33-9148-5D3F398B2EDE}" type="datetimeFigureOut">
              <a:rPr lang="ru-RU"/>
              <a:pPr>
                <a:defRPr/>
              </a:pPr>
              <a:t>21.03.2024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8855C-FE54-4EE6-A1AC-642866CF45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D22145-EC92-45AF-A966-2013A21B729F}" type="datetimeFigureOut">
              <a:rPr lang="ru-RU"/>
              <a:pPr>
                <a:defRPr/>
              </a:pPr>
              <a:t>21.03.2024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BDDB1-8F09-4E87-88B5-567723356E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7711D0-CCC5-493C-8E6B-BE97FED68688}" type="datetimeFigureOut">
              <a:rPr lang="ru-RU"/>
              <a:pPr>
                <a:defRPr/>
              </a:pPr>
              <a:t>21.03.2024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7AC885-820E-42B6-A1E1-4010B97A0A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E6B6E4-4F0C-45D5-9007-EA7CBC156E64}" type="datetimeFigureOut">
              <a:rPr lang="ru-RU"/>
              <a:pPr>
                <a:defRPr/>
              </a:pPr>
              <a:t>21.03.2024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87595B-C40E-49BE-9CC7-5052114F89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26B42-09C5-4532-B356-F71B01295D83}" type="datetimeFigureOut">
              <a:rPr lang="ru-RU"/>
              <a:pPr>
                <a:defRPr/>
              </a:pPr>
              <a:t>21.03.2024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58570-FC91-427D-8869-E75BAB72D1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1AF8F1-F46C-4282-AA0F-0467971DBE8C}" type="datetimeFigureOut">
              <a:rPr lang="ru-RU"/>
              <a:pPr>
                <a:defRPr/>
              </a:pPr>
              <a:t>21.03.2024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A97123-A302-4BA0-ACFD-F0FB1B434E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33E0B7-DAA0-4875-9707-ED4E023A8D46}" type="datetimeFigureOut">
              <a:rPr lang="ru-RU"/>
              <a:pPr>
                <a:defRPr/>
              </a:pPr>
              <a:t>21.03.2024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D2543E-5876-4083-BA5C-31DBA6B4AC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B85AAC-455B-4545-AD48-03C4FE615C8C}" type="datetimeFigureOut">
              <a:rPr lang="ru-RU"/>
              <a:pPr>
                <a:defRPr/>
              </a:pPr>
              <a:t>21.03.2024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622D96-2C66-4F23-8E36-9C79547A7F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62EC70-7419-4AD3-ABC1-511006906C05}" type="datetimeFigureOut">
              <a:rPr lang="ru-RU"/>
              <a:pPr>
                <a:defRPr/>
              </a:pPr>
              <a:t>21.03.2024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EB5E3-7D32-4C4B-8D15-8C5785FDD5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B65950-BAD0-423A-9341-668AF371F559}" type="datetimeFigureOut">
              <a:rPr lang="ru-RU"/>
              <a:pPr>
                <a:defRPr/>
              </a:pPr>
              <a:t>21.03.2024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C27322-DD38-4620-9A32-DC6CFEF167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D14CCD-64FF-4453-87AF-74CC345EDFD0}" type="datetimeFigureOut">
              <a:rPr lang="ru-RU"/>
              <a:pPr>
                <a:defRPr/>
              </a:pPr>
              <a:t>21.03.2024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9B9568-20F6-4C78-8E0D-925963CEE4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2A0E11A-1B2F-4E42-852A-E62465A31E23}" type="datetimeFigureOut">
              <a:rPr lang="ru-RU"/>
              <a:pPr>
                <a:defRPr/>
              </a:pPr>
              <a:t>21.03.2024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9848A99-8659-4039-A185-517D2B428F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396875" y="115888"/>
            <a:ext cx="9793288" cy="1752600"/>
          </a:xfrm>
        </p:spPr>
        <p:txBody>
          <a:bodyPr/>
          <a:lstStyle/>
          <a:p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МИНИСТЕРСТВО ОБРАЗОВАНИЯ АРХАНГЕЛЬСКОЙ ОБЛАСТИ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Государственное бюджетное профессиональное 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образовательное учреждение Архангельской области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«Архангельский государственный многопрофильный колледж»</a:t>
            </a:r>
          </a:p>
        </p:txBody>
      </p:sp>
      <p:sp>
        <p:nvSpPr>
          <p:cNvPr id="14339" name="Заголовок 1"/>
          <p:cNvSpPr txBox="1">
            <a:spLocks/>
          </p:cNvSpPr>
          <p:nvPr/>
        </p:nvSpPr>
        <p:spPr bwMode="auto">
          <a:xfrm>
            <a:off x="467544" y="2060848"/>
            <a:ext cx="8280920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МДК 03.02 Методы подготовки и применения собак по породам и видам служб</a:t>
            </a:r>
          </a:p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Тема учебного занятия: 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Понятие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общего курса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дрессировки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1" name="Заголовок 1"/>
          <p:cNvSpPr txBox="1">
            <a:spLocks/>
          </p:cNvSpPr>
          <p:nvPr/>
        </p:nvSpPr>
        <p:spPr bwMode="auto">
          <a:xfrm>
            <a:off x="3125788" y="5949950"/>
            <a:ext cx="295275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Архангельск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2024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Объект 2"/>
          <p:cNvSpPr>
            <a:spLocks noGrp="1"/>
          </p:cNvSpPr>
          <p:nvPr>
            <p:ph idx="1"/>
          </p:nvPr>
        </p:nvSpPr>
        <p:spPr>
          <a:xfrm>
            <a:off x="30163" y="115888"/>
            <a:ext cx="9006333" cy="576262"/>
          </a:xfrm>
        </p:spPr>
        <p:txBody>
          <a:bodyPr/>
          <a:lstStyle/>
          <a:p>
            <a:pPr marL="0" indent="358775" algn="ctr">
              <a:buFont typeface="Arial" charset="0"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Место проведения испытаний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52411" y="716525"/>
            <a:ext cx="843917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Оборудование:</a:t>
            </a:r>
          </a:p>
          <a:p>
            <a:pPr indent="45720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стартовый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пистолет с патронами к нему в необходимом количестве;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ростомер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indent="45720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комплект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снарядов (минимум 3 шт. – по одному из каждой группы):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группа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1: горка высотой 160см (140см для собак высотой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входке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ниже 42 см), глухой забор высотой 150 см;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группа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2: жестко закрепленный легкоатлетический барьер высотой 75 см (40 см для собак высотой в холке ниже 42 см), окоп;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группа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3: бум или лестница</a:t>
            </a:r>
          </a:p>
        </p:txBody>
      </p:sp>
    </p:spTree>
    <p:extLst>
      <p:ext uri="{BB962C8B-B14F-4D97-AF65-F5344CB8AC3E}">
        <p14:creationId xmlns:p14="http://schemas.microsoft.com/office/powerpoint/2010/main" val="2625246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052736"/>
            <a:ext cx="7601876" cy="542656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56121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Объект 2"/>
          <p:cNvSpPr>
            <a:spLocks noGrp="1"/>
          </p:cNvSpPr>
          <p:nvPr>
            <p:ph idx="1"/>
          </p:nvPr>
        </p:nvSpPr>
        <p:spPr>
          <a:xfrm>
            <a:off x="30163" y="115888"/>
            <a:ext cx="9006333" cy="576262"/>
          </a:xfrm>
        </p:spPr>
        <p:txBody>
          <a:bodyPr/>
          <a:lstStyle/>
          <a:p>
            <a:pPr marL="0" indent="358775" algn="ctr">
              <a:buFont typeface="Arial" charset="0"/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620688"/>
            <a:ext cx="843917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01 июня 2023 года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вступили в силу новые правила состязаний по ОКД в системе РКФ.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Кратко об основных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изменениях:</a:t>
            </a:r>
          </a:p>
          <a:p>
            <a:pPr indent="457200"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 собак к участию в соревнованиях ОКД-старт необходимо наличие записи в квалификационной книжке собаки об успешном прохождении испытаний по ОКД и копии сертификата по рабочим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качествам.</a:t>
            </a:r>
          </a:p>
          <a:p>
            <a:pPr indent="457200"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соревнованиях имеют право участвовать проводники, достигшие возраста 14 лет. Ранее допускалось участие с 12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лет.</a:t>
            </a:r>
          </a:p>
          <a:p>
            <a:pPr indent="457200"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Дополнены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заявке. Помимо основных данных, необходимо указать, какой рукой подаются жесты и на каком языке и какие команды подаются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голосом.</a:t>
            </a:r>
          </a:p>
          <a:p>
            <a:pPr indent="457200"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правил и система штрафов.</a:t>
            </a:r>
          </a:p>
        </p:txBody>
      </p:sp>
    </p:spTree>
    <p:extLst>
      <p:ext uri="{BB962C8B-B14F-4D97-AF65-F5344CB8AC3E}">
        <p14:creationId xmlns:p14="http://schemas.microsoft.com/office/powerpoint/2010/main" val="3895276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Объект 2"/>
          <p:cNvSpPr>
            <a:spLocks noGrp="1"/>
          </p:cNvSpPr>
          <p:nvPr>
            <p:ph idx="1"/>
          </p:nvPr>
        </p:nvSpPr>
        <p:spPr>
          <a:xfrm>
            <a:off x="30163" y="115888"/>
            <a:ext cx="9006333" cy="576262"/>
          </a:xfrm>
        </p:spPr>
        <p:txBody>
          <a:bodyPr/>
          <a:lstStyle/>
          <a:p>
            <a:pPr marL="0" indent="358775" algn="ctr">
              <a:buFont typeface="Arial" charset="0"/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620688"/>
            <a:ext cx="856895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Теперь упражнение "движение рядом" выполняется всегда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первым.</a:t>
            </a:r>
          </a:p>
          <a:p>
            <a:pPr indent="457200"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движении рядом некорректные посадки теперь штрафуются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однократно.</a:t>
            </a:r>
          </a:p>
          <a:p>
            <a:pPr indent="457200"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Возвращена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 реакции собаки на выстрел. Отношение к выстрелу проверяется во время выполнения движения рядом. Выстрел является сигналом для проводника для изменения темпа движения с шага на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бег.</a:t>
            </a:r>
          </a:p>
          <a:p>
            <a:pPr indent="457200"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Стало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невозможно оставлять собаку командой "сидеть" внутри ринга. Теперь в ситуациях, когда проводнику нужно взять/вернуть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апортировочную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гантель и сумку для обозначения места, собака должна следовать рядом с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ним.</a:t>
            </a:r>
          </a:p>
          <a:p>
            <a:pPr indent="457200"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собака после двух дополнительных команд не выполнила упражнение, баллы за него обнуляются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7945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Объект 2"/>
          <p:cNvSpPr>
            <a:spLocks noGrp="1"/>
          </p:cNvSpPr>
          <p:nvPr>
            <p:ph idx="1"/>
          </p:nvPr>
        </p:nvSpPr>
        <p:spPr>
          <a:xfrm>
            <a:off x="30163" y="115888"/>
            <a:ext cx="9006333" cy="576262"/>
          </a:xfrm>
        </p:spPr>
        <p:txBody>
          <a:bodyPr/>
          <a:lstStyle/>
          <a:p>
            <a:pPr marL="0" indent="358775" algn="ctr">
              <a:buFont typeface="Arial" charset="0"/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412776"/>
            <a:ext cx="843917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Уточнено значение "неспокойное поведение" (скуление заменено на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вокализацию)</a:t>
            </a:r>
          </a:p>
          <a:p>
            <a:pPr indent="457200"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упражнении "Место" добавлен штраф за укладку собаки у вещи с другой стороны и возвращено обнуление баллов за укладку собаки за пределами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разметки.</a:t>
            </a:r>
          </a:p>
          <a:p>
            <a:pPr indent="457200"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полностью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исключена возможность использования лакомства. Ранее отношение к еде проверялось при выполнении упражнения "Место" в ОКД-мастер.</a:t>
            </a:r>
          </a:p>
          <a:p>
            <a:pPr indent="457200"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2288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Объект 2"/>
          <p:cNvSpPr>
            <a:spLocks noGrp="1"/>
          </p:cNvSpPr>
          <p:nvPr>
            <p:ph idx="1"/>
          </p:nvPr>
        </p:nvSpPr>
        <p:spPr>
          <a:xfrm>
            <a:off x="30163" y="115888"/>
            <a:ext cx="8934450" cy="576262"/>
          </a:xfrm>
        </p:spPr>
        <p:txBody>
          <a:bodyPr/>
          <a:lstStyle/>
          <a:p>
            <a:pPr marL="0" indent="358775" algn="ctr">
              <a:buFont typeface="Arial" charset="0"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Понятие ОКД</a:t>
            </a:r>
          </a:p>
        </p:txBody>
      </p:sp>
      <p:sp>
        <p:nvSpPr>
          <p:cNvPr id="17410" name="Прямоугольник 3"/>
          <p:cNvSpPr>
            <a:spLocks noChangeArrowheads="1"/>
          </p:cNvSpPr>
          <p:nvPr/>
        </p:nvSpPr>
        <p:spPr bwMode="auto">
          <a:xfrm>
            <a:off x="35496" y="660400"/>
            <a:ext cx="9001126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Общий курс дрессировки (ОКД) – это отечественный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норматив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 дрессировке собак,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включает в себя упражнения на послушание и ловкость.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предварительным, основным курсом перед специальными спортивными и служебными видами дрессировки собак (в России).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s://volonter61.ru/800/600/https/www.thesprucepets.com/thmb/e39hJp_DuSldPoQFx2UQ-OKcKkU=/3865x2576/filters:no_upscale():max_bytes(150000):strip_icc()/dog-training-626623867-57ed6a1e5f9b586c35ef3f6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3073" y="2996952"/>
            <a:ext cx="5401999" cy="3600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0283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Объект 2"/>
          <p:cNvSpPr>
            <a:spLocks noGrp="1"/>
          </p:cNvSpPr>
          <p:nvPr>
            <p:ph idx="1"/>
          </p:nvPr>
        </p:nvSpPr>
        <p:spPr>
          <a:xfrm>
            <a:off x="30163" y="115888"/>
            <a:ext cx="8934450" cy="576262"/>
          </a:xfrm>
        </p:spPr>
        <p:txBody>
          <a:bodyPr/>
          <a:lstStyle/>
          <a:p>
            <a:pPr marL="0" indent="358775" algn="ctr">
              <a:buFont typeface="Arial" charset="0"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Понятие ОКД</a:t>
            </a:r>
          </a:p>
        </p:txBody>
      </p:sp>
      <p:sp>
        <p:nvSpPr>
          <p:cNvPr id="17410" name="Прямоугольник 3"/>
          <p:cNvSpPr>
            <a:spLocks noChangeArrowheads="1"/>
          </p:cNvSpPr>
          <p:nvPr/>
        </p:nvSpPr>
        <p:spPr bwMode="auto">
          <a:xfrm>
            <a:off x="142874" y="836712"/>
            <a:ext cx="9001126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иностранных программ дрессировки собак, ОКД отличается: </a:t>
            </a:r>
          </a:p>
          <a:p>
            <a:pPr marL="285750" indent="-285750">
              <a:buFontTx/>
              <a:buChar char="-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большим разнообразием упражнений</a:t>
            </a:r>
          </a:p>
          <a:p>
            <a:pPr marL="285750" indent="-285750">
              <a:buFontTx/>
              <a:buChar char="-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сложностью упражнений</a:t>
            </a:r>
          </a:p>
          <a:p>
            <a:pPr marL="285750" indent="-285750">
              <a:buFontTx/>
              <a:buChar char="-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высокими требованиями к собаке и дрессировщику с оценкой работы обоих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2981796"/>
            <a:ext cx="4277951" cy="36095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ъект 2"/>
          <p:cNvSpPr>
            <a:spLocks noGrp="1"/>
          </p:cNvSpPr>
          <p:nvPr>
            <p:ph idx="1"/>
          </p:nvPr>
        </p:nvSpPr>
        <p:spPr>
          <a:xfrm>
            <a:off x="30163" y="44450"/>
            <a:ext cx="9005887" cy="546100"/>
          </a:xfrm>
        </p:spPr>
        <p:txBody>
          <a:bodyPr/>
          <a:lstStyle/>
          <a:p>
            <a:pPr marL="0" indent="358775" algn="ctr">
              <a:buFont typeface="Arial" charset="0"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Условия допуска собак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4" name="Прямоугольник 1"/>
          <p:cNvSpPr>
            <a:spLocks noChangeArrowheads="1"/>
          </p:cNvSpPr>
          <p:nvPr/>
        </p:nvSpPr>
        <p:spPr bwMode="auto">
          <a:xfrm>
            <a:off x="32008" y="548680"/>
            <a:ext cx="896112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457200"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 участию в испытаниях допускаются все собаки независимо от их породы, размера и наличия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родословной.</a:t>
            </a:r>
          </a:p>
          <a:p>
            <a:pPr indent="45720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Минимальный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возраст собак – 12 месяцев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(на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день проведения испытаний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indent="45720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Все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собаки должны иметь клеймо или микрочип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45720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Не допускаются к участию 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испытаниях:</a:t>
            </a:r>
          </a:p>
          <a:p>
            <a:pPr indent="45720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животные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 признаками заразных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заболеваний;</a:t>
            </a:r>
          </a:p>
          <a:p>
            <a:pPr indent="45720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травмированные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животные; </a:t>
            </a:r>
          </a:p>
          <a:p>
            <a:pPr indent="45720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суки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за 4 недели до рождения щенков и ранее 8 недель после их рождения.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Одна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собака может принимать участие в испытаниях только с одним проводником</a:t>
            </a:r>
          </a:p>
        </p:txBody>
      </p:sp>
      <p:sp>
        <p:nvSpPr>
          <p:cNvPr id="2" name="AutoShape 2" descr="https://everipedia-storage.s3.amazonaws.com/ProfilePicture/en/Miacidae__0bf5b1/Miacis.jpg__81377_original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4" descr="https://everipedia-storage.s3.amazonaws.com/ProfilePicture/en/Miacidae__0bf5b1/Miacis.jpg__81377_original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6" descr="https://everipedia-storage.s3.amazonaws.com/ProfilePicture/en/Miacidae__0bf5b1/Miacis.jpg__81377_original.webp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8" descr="https://everipedia-storage.s3.amazonaws.com/ProfilePicture/en/Miacidae__0bf5b1/Miacis.jpg__81377_original.webp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10" descr="https://everipedia-storage.s3.amazonaws.com/ProfilePicture/en/Miacidae__0bf5b1/Miacis.jpg__81377_original.webp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12" descr="https://everipedia-storage.s3.amazonaws.com/ProfilePicture/en/Miacidae__0bf5b1/Miacis.jpg__81377_original.webp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AutoShape 14" descr="https://everipedia-storage.s3.amazonaws.com/ProfilePicture/en/Miacidae__0bf5b1/Miacis.jpg__81377_original.webp"/>
          <p:cNvSpPr>
            <a:spLocks noChangeAspect="1" noChangeArrowheads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AutoShape 16" descr="https://everipedia-storage.s3.amazonaws.com/ProfilePicture/en/Miacidae__0bf5b1/Miacis.jpg__81377_original.webp"/>
          <p:cNvSpPr>
            <a:spLocks noChangeAspect="1" noChangeArrowheads="1"/>
          </p:cNvSpPr>
          <p:nvPr/>
        </p:nvSpPr>
        <p:spPr bwMode="auto">
          <a:xfrm>
            <a:off x="1222375" y="922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AutoShape 18" descr="https://everipedia-storage.s3.amazonaws.com/ProfilePicture/en/Miacidae__0bf5b1/Miacis.jpg__81377_original.webp"/>
          <p:cNvSpPr>
            <a:spLocks noChangeAspect="1" noChangeArrowheads="1"/>
          </p:cNvSpPr>
          <p:nvPr/>
        </p:nvSpPr>
        <p:spPr bwMode="auto">
          <a:xfrm>
            <a:off x="1374775" y="1074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Объект 2"/>
          <p:cNvSpPr>
            <a:spLocks noGrp="1"/>
          </p:cNvSpPr>
          <p:nvPr>
            <p:ph idx="1"/>
          </p:nvPr>
        </p:nvSpPr>
        <p:spPr>
          <a:xfrm>
            <a:off x="30163" y="115888"/>
            <a:ext cx="8934450" cy="576262"/>
          </a:xfrm>
        </p:spPr>
        <p:txBody>
          <a:bodyPr/>
          <a:lstStyle/>
          <a:p>
            <a:pPr marL="0" indent="358775" algn="ctr">
              <a:buFont typeface="Arial" charset="0"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Экипировка собаки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820479"/>
            <a:ext cx="871296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Во время работы на площадке собака должна находиться в мягком ошейнике. Собаки высотой в холке ниже 42 см могут работать в шлейке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45720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Все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навыки выполняются без поводка (кроме навыка «отношение собаки к выстрелу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»).</a:t>
            </a:r>
          </a:p>
          <a:p>
            <a:pPr indent="45720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Строгие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или электрические ошейники, любые другие электронные устройства, а также прочие устройства, корректирующие поведение собаки (например, недоуздки) –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запрещены.</a:t>
            </a:r>
          </a:p>
        </p:txBody>
      </p:sp>
    </p:spTree>
    <p:extLst>
      <p:ext uri="{BB962C8B-B14F-4D97-AF65-F5344CB8AC3E}">
        <p14:creationId xmlns:p14="http://schemas.microsoft.com/office/powerpoint/2010/main" val="2326890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ъект 2"/>
          <p:cNvSpPr>
            <a:spLocks noGrp="1"/>
          </p:cNvSpPr>
          <p:nvPr>
            <p:ph idx="1"/>
          </p:nvPr>
        </p:nvSpPr>
        <p:spPr>
          <a:xfrm>
            <a:off x="30163" y="44450"/>
            <a:ext cx="9005887" cy="546100"/>
          </a:xfrm>
        </p:spPr>
        <p:txBody>
          <a:bodyPr/>
          <a:lstStyle/>
          <a:p>
            <a:pPr marL="0" indent="358775" algn="ctr">
              <a:buFont typeface="Arial" charset="0"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Экипировка проводника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4" name="Прямоугольник 1"/>
          <p:cNvSpPr>
            <a:spLocks noChangeArrowheads="1"/>
          </p:cNvSpPr>
          <p:nvPr/>
        </p:nvSpPr>
        <p:spPr bwMode="auto">
          <a:xfrm>
            <a:off x="32008" y="548680"/>
            <a:ext cx="896112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457200"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Проводники не имеют права брать с собой на площадку ничего, что может оказать помощь при управлении собакой (поясную сумку, корм или игрушку в кармане,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кликер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и т.п.) за исключением рюкзака (наплечной сумки), в который проводник помещает: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апортировочный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предмет, </a:t>
            </a:r>
          </a:p>
          <a:p>
            <a:pPr indent="45720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намордник,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трехметровый поводок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для навыка «выстрел»,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предмет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для обозначения места,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набор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корма для выполнения навыка «запрещающая команда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 indent="45720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Проводник может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оставить этот рюкзак при входе на площадку в легкодоступном месте или носить с собой во время выполнения других навыков. </a:t>
            </a:r>
          </a:p>
        </p:txBody>
      </p:sp>
      <p:sp>
        <p:nvSpPr>
          <p:cNvPr id="2" name="AutoShape 2" descr="https://everipedia-storage.s3.amazonaws.com/ProfilePicture/en/Miacidae__0bf5b1/Miacis.jpg__81377_original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4" descr="https://everipedia-storage.s3.amazonaws.com/ProfilePicture/en/Miacidae__0bf5b1/Miacis.jpg__81377_original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6" descr="https://everipedia-storage.s3.amazonaws.com/ProfilePicture/en/Miacidae__0bf5b1/Miacis.jpg__81377_original.webp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8" descr="https://everipedia-storage.s3.amazonaws.com/ProfilePicture/en/Miacidae__0bf5b1/Miacis.jpg__81377_original.webp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10" descr="https://everipedia-storage.s3.amazonaws.com/ProfilePicture/en/Miacidae__0bf5b1/Miacis.jpg__81377_original.webp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12" descr="https://everipedia-storage.s3.amazonaws.com/ProfilePicture/en/Miacidae__0bf5b1/Miacis.jpg__81377_original.webp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AutoShape 14" descr="https://everipedia-storage.s3.amazonaws.com/ProfilePicture/en/Miacidae__0bf5b1/Miacis.jpg__81377_original.webp"/>
          <p:cNvSpPr>
            <a:spLocks noChangeAspect="1" noChangeArrowheads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AutoShape 16" descr="https://everipedia-storage.s3.amazonaws.com/ProfilePicture/en/Miacidae__0bf5b1/Miacis.jpg__81377_original.webp"/>
          <p:cNvSpPr>
            <a:spLocks noChangeAspect="1" noChangeArrowheads="1"/>
          </p:cNvSpPr>
          <p:nvPr/>
        </p:nvSpPr>
        <p:spPr bwMode="auto">
          <a:xfrm>
            <a:off x="1222375" y="922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AutoShape 18" descr="https://everipedia-storage.s3.amazonaws.com/ProfilePicture/en/Miacidae__0bf5b1/Miacis.jpg__81377_original.webp"/>
          <p:cNvSpPr>
            <a:spLocks noChangeAspect="1" noChangeArrowheads="1"/>
          </p:cNvSpPr>
          <p:nvPr/>
        </p:nvSpPr>
        <p:spPr bwMode="auto">
          <a:xfrm>
            <a:off x="1374775" y="1074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2718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Объект 2"/>
          <p:cNvSpPr>
            <a:spLocks noGrp="1"/>
          </p:cNvSpPr>
          <p:nvPr>
            <p:ph idx="1"/>
          </p:nvPr>
        </p:nvSpPr>
        <p:spPr>
          <a:xfrm>
            <a:off x="30163" y="115888"/>
            <a:ext cx="8934450" cy="576262"/>
          </a:xfrm>
        </p:spPr>
        <p:txBody>
          <a:bodyPr/>
          <a:lstStyle/>
          <a:p>
            <a:pPr marL="0" indent="358775" algn="ctr">
              <a:buFont typeface="Arial" charset="0"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Порядок выполнения навыков</a:t>
            </a:r>
          </a:p>
        </p:txBody>
      </p:sp>
      <p:sp>
        <p:nvSpPr>
          <p:cNvPr id="17410" name="Прямоугольник 3"/>
          <p:cNvSpPr>
            <a:spLocks noChangeArrowheads="1"/>
          </p:cNvSpPr>
          <p:nvPr/>
        </p:nvSpPr>
        <p:spPr bwMode="auto">
          <a:xfrm>
            <a:off x="124039" y="980728"/>
            <a:ext cx="9001126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45720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Демонстрируются следующие навыки: </a:t>
            </a:r>
          </a:p>
          <a:p>
            <a:pPr indent="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показ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прикуса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indent="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отношение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наморднику;</a:t>
            </a:r>
          </a:p>
          <a:p>
            <a:pPr indent="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отношение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 разбросанному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корму;</a:t>
            </a:r>
          </a:p>
          <a:p>
            <a:pPr indent="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прекращение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действия по команде проводника с последующим его возобновлением; </a:t>
            </a:r>
          </a:p>
          <a:p>
            <a:pPr indent="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апортировка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(поднос предмета); </a:t>
            </a:r>
          </a:p>
          <a:p>
            <a:pPr indent="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возвращение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 место по команде; </a:t>
            </a:r>
          </a:p>
          <a:p>
            <a:pPr indent="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комплекс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(управление на расстоянии, 6 смен положения); </a:t>
            </a:r>
          </a:p>
          <a:p>
            <a:pPr indent="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движение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собаки рядом с проводником; </a:t>
            </a:r>
          </a:p>
          <a:p>
            <a:pPr indent="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преодоление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препятствий; </a:t>
            </a:r>
          </a:p>
          <a:p>
            <a:pPr indent="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отношение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собаки к резким звукам.</a:t>
            </a:r>
          </a:p>
        </p:txBody>
      </p:sp>
    </p:spTree>
    <p:extLst>
      <p:ext uri="{BB962C8B-B14F-4D97-AF65-F5344CB8AC3E}">
        <p14:creationId xmlns:p14="http://schemas.microsoft.com/office/powerpoint/2010/main" val="1939638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Объект 2"/>
          <p:cNvSpPr>
            <a:spLocks noGrp="1"/>
          </p:cNvSpPr>
          <p:nvPr>
            <p:ph idx="1"/>
          </p:nvPr>
        </p:nvSpPr>
        <p:spPr>
          <a:xfrm>
            <a:off x="30163" y="115888"/>
            <a:ext cx="8934450" cy="576262"/>
          </a:xfrm>
        </p:spPr>
        <p:txBody>
          <a:bodyPr/>
          <a:lstStyle/>
          <a:p>
            <a:pPr marL="0" indent="358775" algn="ctr">
              <a:buFont typeface="Arial" charset="0"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Общие правила выполнения навыков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467544" y="764704"/>
            <a:ext cx="828092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Доклад (представление и сообщение о готовности к испытаниям)</a:t>
            </a:r>
          </a:p>
          <a:p>
            <a:pPr marL="342900" indent="-342900" algn="just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Всеми действиями проводника руководит судья</a:t>
            </a:r>
          </a:p>
          <a:p>
            <a:pPr marL="342900" indent="-342900" algn="just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Каждый навык начинается и заканчивается ОП – основным положением*</a:t>
            </a:r>
          </a:p>
          <a:p>
            <a:pPr marL="342900" indent="-342900" algn="just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Подача команд как голосом, так и жестом</a:t>
            </a:r>
          </a:p>
          <a:p>
            <a:pPr marL="342900" indent="-342900" algn="just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 отвлечении собаки проводник имеет право привлечь внимание собаки кличкой, при этом начисляются дополнительные баллы за повторную команду.</a:t>
            </a:r>
          </a:p>
          <a:p>
            <a:pPr marL="342900" indent="-342900" algn="just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Разрешается поощрение собаки: голосом или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оглаживанием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43000" y="4949381"/>
            <a:ext cx="90010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*ОП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основное положение или основная позиция – нахождение собаки в положении «сидеть» у левой ноги так, чтобы плечевой пояс собаки находился на уровне колена проводника. В ОП проводник не должен стоять, расставив ноги, 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переступать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ноги на ногу, обе руки должны быть опущены вдоль туловища.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023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Объект 2"/>
          <p:cNvSpPr>
            <a:spLocks noGrp="1"/>
          </p:cNvSpPr>
          <p:nvPr>
            <p:ph idx="1"/>
          </p:nvPr>
        </p:nvSpPr>
        <p:spPr>
          <a:xfrm>
            <a:off x="30163" y="115888"/>
            <a:ext cx="9006333" cy="576262"/>
          </a:xfrm>
        </p:spPr>
        <p:txBody>
          <a:bodyPr/>
          <a:lstStyle/>
          <a:p>
            <a:pPr marL="0" indent="358775" algn="ctr">
              <a:buFont typeface="Arial" charset="0"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Место проведения испытаний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52411" y="716525"/>
            <a:ext cx="843917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Площадка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для проверки навыков должна быть четко обозначена (любым способом).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Минимальный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размер площадки – 20х30 м.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Площадка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должна быть оборудована стандартными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снарядами.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8163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1066</TotalTime>
  <Words>797</Words>
  <Application>Microsoft Office PowerPoint</Application>
  <PresentationFormat>Экран (4:3)</PresentationFormat>
  <Paragraphs>83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Исследовательская работа</dc:title>
  <dc:creator>Олеся</dc:creator>
  <cp:lastModifiedBy>HP</cp:lastModifiedBy>
  <cp:revision>88</cp:revision>
  <dcterms:created xsi:type="dcterms:W3CDTF">2019-12-12T16:55:48Z</dcterms:created>
  <dcterms:modified xsi:type="dcterms:W3CDTF">2024-03-21T14:58:06Z</dcterms:modified>
</cp:coreProperties>
</file>