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sldIdLst>
    <p:sldId id="262" r:id="rId4"/>
    <p:sldId id="271" r:id="rId5"/>
    <p:sldId id="264" r:id="rId6"/>
    <p:sldId id="269" r:id="rId7"/>
    <p:sldId id="265" r:id="rId8"/>
    <p:sldId id="273" r:id="rId9"/>
    <p:sldId id="263" r:id="rId10"/>
    <p:sldId id="276" r:id="rId11"/>
    <p:sldId id="274" r:id="rId12"/>
    <p:sldId id="275" r:id="rId13"/>
    <p:sldId id="277" r:id="rId14"/>
    <p:sldId id="270" r:id="rId15"/>
    <p:sldId id="257" r:id="rId16"/>
    <p:sldId id="278" r:id="rId17"/>
    <p:sldId id="258" r:id="rId18"/>
    <p:sldId id="279" r:id="rId19"/>
    <p:sldId id="268" r:id="rId20"/>
    <p:sldId id="280" r:id="rId21"/>
    <p:sldId id="260" r:id="rId22"/>
    <p:sldId id="282" r:id="rId23"/>
    <p:sldId id="283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AA719-3F6C-424E-8F5E-56D0035F90C1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6380-BCA0-44C5-A8B8-C86220FCF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55081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0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крови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Функции крови</a:t>
            </a:r>
          </a:p>
          <a:p>
            <a:pPr>
              <a:buFontTx/>
              <a:buChar char="-"/>
            </a:pPr>
            <a:r>
              <a:rPr lang="ru-RU" sz="2800" dirty="0" smtClean="0"/>
              <a:t> Количество крови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Физико</a:t>
            </a:r>
            <a:r>
              <a:rPr lang="ru-RU" sz="2800" dirty="0" smtClean="0"/>
              <a:t> – химические свойства</a:t>
            </a:r>
          </a:p>
          <a:p>
            <a:pPr>
              <a:buFontTx/>
              <a:buChar char="-"/>
            </a:pPr>
            <a:r>
              <a:rPr lang="ru-RU" sz="2800" dirty="0" smtClean="0"/>
              <a:t> Плазма крови</a:t>
            </a:r>
          </a:p>
          <a:p>
            <a:pPr>
              <a:buFontTx/>
              <a:buChar char="-"/>
            </a:pPr>
            <a:r>
              <a:rPr lang="ru-RU" sz="2800" dirty="0" smtClean="0"/>
              <a:t>Форменные элементы</a:t>
            </a:r>
          </a:p>
          <a:p>
            <a:pPr>
              <a:buFontTx/>
              <a:buChar char="-"/>
            </a:pPr>
            <a:r>
              <a:rPr lang="ru-RU" sz="2800" dirty="0" smtClean="0"/>
              <a:t> Группы крови</a:t>
            </a:r>
          </a:p>
          <a:p>
            <a:pPr>
              <a:buFontTx/>
              <a:buChar char="-"/>
            </a:pPr>
            <a:r>
              <a:rPr lang="ru-RU" sz="2800" dirty="0" smtClean="0"/>
              <a:t> Лимфа и тканевая жидкость</a:t>
            </a:r>
            <a:endParaRPr lang="ru-RU" sz="2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Карбонатная, которую составляет угольная кислота и ее соли</a:t>
            </a:r>
          </a:p>
          <a:p>
            <a:pPr algn="ctr"/>
            <a:r>
              <a:rPr lang="ru-RU" sz="2400" dirty="0" smtClean="0"/>
              <a:t>Н</a:t>
            </a:r>
            <a:r>
              <a:rPr lang="ru-RU" sz="1600" dirty="0" smtClean="0"/>
              <a:t>2</a:t>
            </a:r>
            <a:r>
              <a:rPr lang="ru-RU" sz="2400" dirty="0" smtClean="0"/>
              <a:t>СО</a:t>
            </a:r>
            <a:r>
              <a:rPr lang="ru-RU" dirty="0" smtClean="0"/>
              <a:t>3</a:t>
            </a:r>
            <a:r>
              <a:rPr lang="ru-RU" sz="2400" dirty="0" smtClean="0"/>
              <a:t> —кислота</a:t>
            </a:r>
          </a:p>
          <a:p>
            <a:pPr algn="ctr"/>
            <a:r>
              <a:rPr lang="ru-RU" sz="2400" dirty="0" err="1" smtClean="0"/>
              <a:t>Na</a:t>
            </a:r>
            <a:r>
              <a:rPr lang="ru-RU" sz="2400" dirty="0" smtClean="0"/>
              <a:t>(к) НСО</a:t>
            </a:r>
            <a:r>
              <a:rPr lang="ru-RU" dirty="0" smtClean="0"/>
              <a:t>3</a:t>
            </a:r>
            <a:r>
              <a:rPr lang="ru-RU" sz="2400" dirty="0" smtClean="0"/>
              <a:t>  —щелочная соль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2. Фосфатная (одно–и </a:t>
            </a:r>
            <a:r>
              <a:rPr lang="ru-RU" sz="2400" dirty="0" err="1" smtClean="0">
                <a:solidFill>
                  <a:srgbClr val="FF0000"/>
                </a:solidFill>
              </a:rPr>
              <a:t>двуосновной</a:t>
            </a:r>
            <a:r>
              <a:rPr lang="ru-RU" sz="2400" dirty="0" smtClean="0">
                <a:solidFill>
                  <a:srgbClr val="FF0000"/>
                </a:solidFill>
              </a:rPr>
              <a:t> фосфорнокислый натрий)</a:t>
            </a:r>
          </a:p>
          <a:p>
            <a:pPr algn="ctr"/>
            <a:r>
              <a:rPr lang="ru-RU" sz="2400" dirty="0" smtClean="0"/>
              <a:t>NaH</a:t>
            </a:r>
            <a:r>
              <a:rPr lang="ru-RU" dirty="0" smtClean="0"/>
              <a:t>2</a:t>
            </a:r>
            <a:r>
              <a:rPr lang="ru-RU" sz="2400" dirty="0" smtClean="0"/>
              <a:t>PO</a:t>
            </a:r>
            <a:r>
              <a:rPr lang="ru-RU" dirty="0" smtClean="0"/>
              <a:t>4</a:t>
            </a:r>
            <a:r>
              <a:rPr lang="ru-RU" sz="2400" dirty="0" smtClean="0"/>
              <a:t> —кислый фосфат</a:t>
            </a:r>
          </a:p>
          <a:p>
            <a:pPr algn="ctr"/>
            <a:r>
              <a:rPr lang="ru-RU" sz="2400" dirty="0" smtClean="0"/>
              <a:t>Na</a:t>
            </a:r>
            <a:r>
              <a:rPr lang="ru-RU" dirty="0" smtClean="0"/>
              <a:t>2</a:t>
            </a:r>
            <a:r>
              <a:rPr lang="ru-RU" sz="2400" dirty="0" smtClean="0"/>
              <a:t>HPO</a:t>
            </a:r>
            <a:r>
              <a:rPr lang="ru-RU" dirty="0" smtClean="0"/>
              <a:t>4</a:t>
            </a:r>
            <a:r>
              <a:rPr lang="ru-RU" sz="2400" dirty="0" smtClean="0"/>
              <a:t>  —основной фосфат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3.Буферная система белков плазмы крови</a:t>
            </a:r>
          </a:p>
          <a:p>
            <a:pPr algn="ctr"/>
            <a:r>
              <a:rPr lang="ru-RU" sz="2400" dirty="0" smtClean="0"/>
              <a:t>белки— слабые кислоты</a:t>
            </a:r>
          </a:p>
          <a:p>
            <a:pPr algn="ctr"/>
            <a:r>
              <a:rPr lang="ru-RU" sz="2400" dirty="0" err="1" smtClean="0"/>
              <a:t>протеинат</a:t>
            </a:r>
            <a:r>
              <a:rPr lang="ru-RU" sz="2400" dirty="0" smtClean="0"/>
              <a:t> </a:t>
            </a:r>
            <a:r>
              <a:rPr lang="ru-RU" sz="2400" dirty="0" err="1" smtClean="0"/>
              <a:t>Na</a:t>
            </a:r>
            <a:r>
              <a:rPr lang="ru-RU" sz="2400" dirty="0" smtClean="0"/>
              <a:t>(К) — соль основная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4. Гемоглобиновая</a:t>
            </a:r>
          </a:p>
          <a:p>
            <a:pPr algn="ctr"/>
            <a:r>
              <a:rPr lang="ru-RU" sz="2400" dirty="0" smtClean="0"/>
              <a:t>К+НвО</a:t>
            </a:r>
            <a:r>
              <a:rPr lang="ru-RU" dirty="0" smtClean="0"/>
              <a:t>2</a:t>
            </a:r>
            <a:r>
              <a:rPr lang="ru-RU" sz="2400" dirty="0" smtClean="0"/>
              <a:t> соль щелочная</a:t>
            </a:r>
          </a:p>
          <a:p>
            <a:pPr algn="ctr"/>
            <a:r>
              <a:rPr lang="ru-RU" sz="2400" dirty="0" smtClean="0"/>
              <a:t>Н+НвО</a:t>
            </a:r>
            <a:r>
              <a:rPr lang="ru-RU" dirty="0" smtClean="0"/>
              <a:t>2</a:t>
            </a:r>
            <a:r>
              <a:rPr lang="ru-RU" sz="2400" dirty="0" smtClean="0"/>
              <a:t> кислота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Плазма крови </a:t>
            </a:r>
            <a:r>
              <a:rPr lang="ru-RU" sz="2600" dirty="0" smtClean="0"/>
              <a:t>содержит воду и растворённые в ней вещества — белки и другие органические и минеральные соединения. Основными </a:t>
            </a:r>
            <a:r>
              <a:rPr lang="ru-RU" sz="2600" dirty="0" smtClean="0">
                <a:solidFill>
                  <a:srgbClr val="FF0000"/>
                </a:solidFill>
              </a:rPr>
              <a:t>белками </a:t>
            </a:r>
            <a:r>
              <a:rPr lang="ru-RU" sz="2600" dirty="0" smtClean="0"/>
              <a:t>плазмы являются </a:t>
            </a:r>
            <a:r>
              <a:rPr lang="ru-RU" sz="2600" dirty="0" smtClean="0">
                <a:solidFill>
                  <a:srgbClr val="FF0000"/>
                </a:solidFill>
              </a:rPr>
              <a:t>альбумины, глобулины и фибриноген</a:t>
            </a:r>
            <a:r>
              <a:rPr lang="ru-RU" sz="2600" dirty="0" smtClean="0"/>
              <a:t>. Около 85 % плазмы — вода. </a:t>
            </a:r>
            <a:r>
              <a:rPr lang="ru-RU" sz="2600" dirty="0" smtClean="0">
                <a:solidFill>
                  <a:srgbClr val="FF0000"/>
                </a:solidFill>
              </a:rPr>
              <a:t>Неорганические вещества </a:t>
            </a:r>
            <a:r>
              <a:rPr lang="ru-RU" sz="2600" dirty="0" smtClean="0"/>
              <a:t>составляют около 2-3 %, это катионы (</a:t>
            </a:r>
            <a:r>
              <a:rPr lang="ru-RU" sz="2600" dirty="0" err="1" smtClean="0"/>
              <a:t>Na+</a:t>
            </a:r>
            <a:r>
              <a:rPr lang="ru-RU" sz="2600" dirty="0" smtClean="0"/>
              <a:t>, K+, Mg2+, Ca2+) и анионы (HCO3-, </a:t>
            </a:r>
            <a:r>
              <a:rPr lang="ru-RU" sz="2600" dirty="0" err="1" smtClean="0"/>
              <a:t>Cl</a:t>
            </a:r>
            <a:r>
              <a:rPr lang="ru-RU" sz="2600" dirty="0" smtClean="0"/>
              <a:t>-, фосфаты, сульфаты). </a:t>
            </a:r>
            <a:r>
              <a:rPr lang="ru-RU" sz="2600" dirty="0" smtClean="0">
                <a:solidFill>
                  <a:srgbClr val="FF0000"/>
                </a:solidFill>
              </a:rPr>
              <a:t>Органические вещества </a:t>
            </a:r>
            <a:r>
              <a:rPr lang="ru-RU" sz="2600" dirty="0" smtClean="0"/>
              <a:t>(около 9 %) подразделяются </a:t>
            </a:r>
            <a:r>
              <a:rPr lang="ru-RU" sz="2600" dirty="0" smtClean="0">
                <a:solidFill>
                  <a:srgbClr val="FFFF00"/>
                </a:solidFill>
              </a:rPr>
              <a:t>на </a:t>
            </a:r>
            <a:r>
              <a:rPr lang="ru-RU" sz="2600" dirty="0" smtClean="0">
                <a:solidFill>
                  <a:srgbClr val="FF0000"/>
                </a:solidFill>
              </a:rPr>
              <a:t>азотсодержащие (белки, аминокислоты, мочевина, </a:t>
            </a:r>
            <a:r>
              <a:rPr lang="ru-RU" sz="2600" dirty="0" err="1" smtClean="0">
                <a:solidFill>
                  <a:srgbClr val="FF0000"/>
                </a:solidFill>
              </a:rPr>
              <a:t>креатинин</a:t>
            </a:r>
            <a:r>
              <a:rPr lang="ru-RU" sz="2600" dirty="0" smtClean="0">
                <a:solidFill>
                  <a:srgbClr val="FF0000"/>
                </a:solidFill>
              </a:rPr>
              <a:t>, аммиак) и </a:t>
            </a:r>
            <a:r>
              <a:rPr lang="ru-RU" sz="2600" dirty="0" err="1" smtClean="0">
                <a:solidFill>
                  <a:srgbClr val="FF0000"/>
                </a:solidFill>
              </a:rPr>
              <a:t>безазотистые</a:t>
            </a:r>
            <a:r>
              <a:rPr lang="ru-RU" sz="2600" dirty="0" smtClean="0">
                <a:solidFill>
                  <a:srgbClr val="FF0000"/>
                </a:solidFill>
              </a:rPr>
              <a:t> (глюкоза, жирные кислоты, </a:t>
            </a:r>
            <a:r>
              <a:rPr lang="ru-RU" sz="2600" dirty="0" err="1" smtClean="0">
                <a:solidFill>
                  <a:srgbClr val="FF0000"/>
                </a:solidFill>
              </a:rPr>
              <a:t>фосфолипиды</a:t>
            </a:r>
            <a:r>
              <a:rPr lang="ru-RU" sz="2600" dirty="0" smtClean="0">
                <a:solidFill>
                  <a:srgbClr val="FF0000"/>
                </a:solidFill>
              </a:rPr>
              <a:t>, холестерин). </a:t>
            </a:r>
            <a:r>
              <a:rPr lang="ru-RU" sz="2600" dirty="0" smtClean="0"/>
              <a:t>Содержатся в плазме и газы, в частности кислород и углекислый газ. В плазме крови растворены также биологически активные вещества </a:t>
            </a:r>
            <a:r>
              <a:rPr lang="ru-RU" sz="2600" dirty="0" smtClean="0">
                <a:solidFill>
                  <a:srgbClr val="FF0000"/>
                </a:solidFill>
              </a:rPr>
              <a:t>гормоны, витамины, ферменты и медиаторы.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799" y="188640"/>
            <a:ext cx="432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ПЛАЗМА КРОВИ</a:t>
            </a:r>
            <a:endParaRPr lang="ru-RU" sz="28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61" y="1"/>
            <a:ext cx="7941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8984"/>
            <a:ext cx="9144000" cy="585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Форменные элементы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42957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5072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эритроциты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14422"/>
            <a:ext cx="5857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СОЭ</a:t>
            </a:r>
          </a:p>
          <a:p>
            <a:r>
              <a:rPr lang="ru-RU" sz="3600" b="1" dirty="0" smtClean="0"/>
              <a:t>Гемоглобин </a:t>
            </a:r>
            <a:r>
              <a:rPr lang="ru-RU" sz="3600" dirty="0" smtClean="0"/>
              <a:t>состоит из </a:t>
            </a:r>
          </a:p>
          <a:p>
            <a:r>
              <a:rPr lang="ru-RU" sz="3600" dirty="0" smtClean="0"/>
              <a:t>белка глобина и 4 молекул </a:t>
            </a:r>
            <a:r>
              <a:rPr lang="ru-RU" sz="3600" dirty="0" err="1" smtClean="0"/>
              <a:t>гема</a:t>
            </a:r>
            <a:r>
              <a:rPr lang="ru-RU" sz="3600" dirty="0" smtClean="0"/>
              <a:t>. Молекула </a:t>
            </a:r>
            <a:r>
              <a:rPr lang="ru-RU" sz="3600" dirty="0" err="1" smtClean="0"/>
              <a:t>гема</a:t>
            </a:r>
            <a:r>
              <a:rPr lang="ru-RU" sz="3600" dirty="0" smtClean="0"/>
              <a:t> содержит </a:t>
            </a:r>
          </a:p>
          <a:p>
            <a:r>
              <a:rPr lang="ru-RU" sz="3600" dirty="0" smtClean="0"/>
              <a:t>двухвалентное железо.</a:t>
            </a:r>
          </a:p>
          <a:p>
            <a:r>
              <a:rPr lang="ru-RU" sz="3600" b="1" dirty="0" smtClean="0"/>
              <a:t>Карбоксигемоглобин</a:t>
            </a:r>
          </a:p>
          <a:p>
            <a:r>
              <a:rPr lang="ru-RU" sz="3600" b="1" dirty="0" smtClean="0"/>
              <a:t>Метгемоглобин</a:t>
            </a:r>
          </a:p>
          <a:p>
            <a:r>
              <a:rPr lang="ru-RU" sz="3600" b="1" dirty="0" smtClean="0"/>
              <a:t>Оксигемоглобин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ЛЕЙКОЦИТЫ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3264"/>
            <a:ext cx="8568952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ТРОМБОЦИТЫ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СХЕМА СВЕРТЫВАНИЯ КРОВИ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Фаза – образования </a:t>
            </a:r>
            <a:r>
              <a:rPr lang="ru-RU" sz="2800" dirty="0" err="1" smtClean="0"/>
              <a:t>тромбопластина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Тромбоциты</a:t>
            </a:r>
            <a:r>
              <a:rPr lang="ru-RU" sz="2800" dirty="0" smtClean="0"/>
              <a:t>             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тромбопластин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  факторы</a:t>
            </a:r>
          </a:p>
          <a:p>
            <a:r>
              <a:rPr lang="ru-RU" sz="2800" dirty="0" smtClean="0"/>
              <a:t>2 Фаза  </a:t>
            </a:r>
            <a:r>
              <a:rPr lang="ru-RU" sz="2800" dirty="0" smtClean="0">
                <a:solidFill>
                  <a:srgbClr val="FF0000"/>
                </a:solidFill>
              </a:rPr>
              <a:t>протромбин</a:t>
            </a:r>
            <a:r>
              <a:rPr lang="ru-RU" sz="2800" dirty="0" smtClean="0"/>
              <a:t>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тромбин</a:t>
            </a:r>
          </a:p>
          <a:p>
            <a:r>
              <a:rPr lang="ru-RU" sz="2800" dirty="0" smtClean="0"/>
              <a:t> факторы: </a:t>
            </a:r>
            <a:r>
              <a:rPr lang="ru-RU" sz="2800" dirty="0" err="1" smtClean="0"/>
              <a:t>Са</a:t>
            </a:r>
            <a:r>
              <a:rPr lang="ru-RU" sz="2800" dirty="0" smtClean="0"/>
              <a:t>, белки, витамин К</a:t>
            </a:r>
          </a:p>
          <a:p>
            <a:r>
              <a:rPr lang="ru-RU" sz="2800" dirty="0" smtClean="0"/>
              <a:t>3 Фаза  </a:t>
            </a:r>
            <a:r>
              <a:rPr lang="ru-RU" sz="2800" dirty="0" smtClean="0">
                <a:solidFill>
                  <a:srgbClr val="FF0000"/>
                </a:solidFill>
              </a:rPr>
              <a:t>фибриноген </a:t>
            </a:r>
            <a:r>
              <a:rPr lang="ru-RU" sz="2800" dirty="0" smtClean="0"/>
              <a:t>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фибрин</a:t>
            </a:r>
          </a:p>
          <a:p>
            <a:r>
              <a:rPr lang="ru-RU" sz="2800" dirty="0" smtClean="0"/>
              <a:t>   факторы</a:t>
            </a:r>
          </a:p>
          <a:p>
            <a:r>
              <a:rPr lang="ru-RU" sz="2800" dirty="0" smtClean="0"/>
              <a:t>                    выпадает в виде осадка нитей фибрина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15816" y="1988840"/>
            <a:ext cx="252028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99792" y="2132856"/>
            <a:ext cx="3672408" cy="50405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23928" y="2852936"/>
            <a:ext cx="201622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67944" y="3717032"/>
            <a:ext cx="1944216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88224" y="3933056"/>
            <a:ext cx="0" cy="36004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851920" y="2996952"/>
            <a:ext cx="2520280" cy="57606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4575250" cy="52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30" y="1484784"/>
            <a:ext cx="433143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ГРУППЫ КРОВИ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73424"/>
            <a:ext cx="49320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Кровь</a:t>
            </a:r>
            <a:r>
              <a:rPr lang="ru-RU" sz="3200" dirty="0" smtClean="0"/>
              <a:t> – красная  жидкая  непрозрачная </a:t>
            </a:r>
            <a:r>
              <a:rPr lang="ru-RU" sz="3200" dirty="0" err="1" smtClean="0"/>
              <a:t>опорно</a:t>
            </a:r>
            <a:r>
              <a:rPr lang="ru-RU" sz="3200" dirty="0" smtClean="0"/>
              <a:t>–трофическая ткань.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00808"/>
            <a:ext cx="36004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Гомеостаз</a:t>
            </a:r>
            <a:r>
              <a:rPr lang="ru-RU" sz="3200" dirty="0" smtClean="0"/>
              <a:t> – внутренняя среда организма,  которая состоит из крови, лимфы и тканевой жидкости.</a:t>
            </a:r>
            <a:endParaRPr lang="ru-RU" sz="3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0.userapi.com/impf/zGAcLJpu1N8NSCN87k2INzqQCPzGrKapqEQXBw/nxYfMuwWPbk.jpg?size=808x768&amp;quality=96&amp;sign=01668bca870a08d6a9446645081c85c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7215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www.eko-blog.ru/uploads/1483105592.39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20" y="975622"/>
            <a:ext cx="9111980" cy="331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01597"/>
            <a:ext cx="8247290" cy="569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Лимфа и тканевая жидкость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крови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- Питательная </a:t>
            </a:r>
          </a:p>
          <a:p>
            <a:pPr>
              <a:buNone/>
            </a:pPr>
            <a:r>
              <a:rPr lang="ru-RU" dirty="0" smtClean="0"/>
              <a:t> - Выделительная</a:t>
            </a:r>
          </a:p>
          <a:p>
            <a:pPr>
              <a:buNone/>
            </a:pPr>
            <a:r>
              <a:rPr lang="ru-RU" dirty="0" smtClean="0"/>
              <a:t> - Дыхательная </a:t>
            </a:r>
          </a:p>
          <a:p>
            <a:pPr>
              <a:buNone/>
            </a:pPr>
            <a:r>
              <a:rPr lang="ru-RU" dirty="0" smtClean="0"/>
              <a:t> - Регуляторная</a:t>
            </a:r>
          </a:p>
          <a:p>
            <a:pPr>
              <a:buNone/>
            </a:pPr>
            <a:r>
              <a:rPr lang="ru-RU" dirty="0" smtClean="0"/>
              <a:t> - Защитная</a:t>
            </a:r>
          </a:p>
          <a:p>
            <a:pPr>
              <a:buNone/>
            </a:pPr>
            <a:r>
              <a:rPr lang="ru-RU" dirty="0" smtClean="0"/>
              <a:t> - Терморегуляция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50040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Общий объём крови в организме является видовым признаком и обычно выражается в процентах от массы тела. Величина среднего объёма крови: у лошади 9,8%, у крупного рогатого скота 8%, мелкого рогатого скота 8%, свиньи сального типа 4,6% свиньи мясного типа 7, куры 8,5%, кролики 5,5%, собаки –7%, кошки 5%. У человека объём крови около 7% массы тела.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Депо крови</a:t>
            </a:r>
          </a:p>
          <a:p>
            <a:r>
              <a:rPr lang="ru-RU" sz="2800" dirty="0" smtClean="0"/>
              <a:t> - селезенка 16%</a:t>
            </a:r>
          </a:p>
          <a:p>
            <a:r>
              <a:rPr lang="ru-RU" sz="2800" dirty="0" smtClean="0"/>
              <a:t> -печень 20%</a:t>
            </a:r>
          </a:p>
          <a:p>
            <a:r>
              <a:rPr lang="ru-RU" sz="2800" dirty="0" smtClean="0"/>
              <a:t> - кожа 10%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Количество крови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Физико</a:t>
            </a:r>
            <a:r>
              <a:rPr lang="ru-RU" sz="3200" dirty="0" smtClean="0">
                <a:solidFill>
                  <a:srgbClr val="FF0000"/>
                </a:solidFill>
              </a:rPr>
              <a:t> – химические свойство крови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solidFill>
                  <a:srgbClr val="FF0000"/>
                </a:solidFill>
              </a:rPr>
              <a:t>Вязкость и плотность крови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11200" dirty="0" smtClean="0"/>
              <a:t>Если вязкость воды принять за единицу, то вязкость цельной крови в 3—6 раз больше.  Относительная плотность цельной крови 1,040—1,060, плазмы – 1,025—1,034; эритроцитов–1,080—1,040.</a:t>
            </a:r>
          </a:p>
          <a:p>
            <a:endParaRPr lang="ru-RU" sz="11200" dirty="0" smtClean="0"/>
          </a:p>
          <a:p>
            <a:pPr>
              <a:buNone/>
            </a:pPr>
            <a:r>
              <a:rPr lang="ru-RU" sz="11200" dirty="0" smtClean="0"/>
              <a:t>    Вязкость и плотность крови создают белки и эритроциты. Показатели вязкости и плотности цельной крови могут повышаться при больших потерях воды в случаях длительных поносов, рвоте, обильном потоотделении.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Осмотическое давление крови</a:t>
            </a:r>
          </a:p>
          <a:p>
            <a:endParaRPr lang="ru-RU" sz="2800" dirty="0" smtClean="0"/>
          </a:p>
          <a:p>
            <a:r>
              <a:rPr lang="ru-RU" sz="2800" dirty="0" smtClean="0"/>
              <a:t>Осмотическое давление – это сила, обеспечивающая переход растворителя через полупроницаемую мембрану из менее концентрированных растворов в более концентрированные. Осмотическое давление крови создается солями, глюкозой и – составляет 7—8 атм., что соответствует осмотическому давлению </a:t>
            </a:r>
            <a:r>
              <a:rPr lang="ru-RU" sz="2800" dirty="0" smtClean="0">
                <a:solidFill>
                  <a:srgbClr val="FF0000"/>
                </a:solidFill>
              </a:rPr>
              <a:t>0,85—0,9% раствора </a:t>
            </a:r>
            <a:r>
              <a:rPr lang="ru-RU" sz="2800" dirty="0" err="1" smtClean="0">
                <a:solidFill>
                  <a:srgbClr val="FF0000"/>
                </a:solidFill>
              </a:rPr>
              <a:t>NaCI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/>
              <a:t>Растворы, имеющие одинаковое осмотическое давление, называют </a:t>
            </a:r>
            <a:r>
              <a:rPr lang="ru-RU" sz="2800" dirty="0" smtClean="0">
                <a:solidFill>
                  <a:srgbClr val="FF0000"/>
                </a:solidFill>
              </a:rPr>
              <a:t>изотоническими</a:t>
            </a:r>
            <a:r>
              <a:rPr lang="ru-RU" sz="2800" dirty="0" smtClean="0"/>
              <a:t>, с меньшим осмотическим давлением — </a:t>
            </a:r>
            <a:r>
              <a:rPr lang="ru-RU" sz="2800" dirty="0" smtClean="0">
                <a:solidFill>
                  <a:srgbClr val="FF0000"/>
                </a:solidFill>
              </a:rPr>
              <a:t>гипотоническими</a:t>
            </a:r>
            <a:r>
              <a:rPr lang="ru-RU" sz="2800" dirty="0" smtClean="0"/>
              <a:t>, а с большим—</a:t>
            </a:r>
            <a:r>
              <a:rPr lang="ru-RU" sz="2800" dirty="0" smtClean="0">
                <a:solidFill>
                  <a:srgbClr val="FF0000"/>
                </a:solidFill>
              </a:rPr>
              <a:t>гипертоническими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</a:p>
          <a:p>
            <a:endParaRPr lang="ru-RU" sz="2800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67" y="1340768"/>
            <a:ext cx="86506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Онкотическое</a:t>
            </a:r>
            <a:r>
              <a:rPr lang="ru-RU" sz="3200" dirty="0" smtClean="0">
                <a:solidFill>
                  <a:srgbClr val="FF0000"/>
                </a:solidFill>
              </a:rPr>
              <a:t> давление. </a:t>
            </a:r>
          </a:p>
          <a:p>
            <a:r>
              <a:rPr lang="ru-RU" sz="3200" dirty="0" smtClean="0"/>
              <a:t>Помимо солей в плазме крови содержится много белков (7−8 %). Белки также создают осмотическое давление, которое принято называть </a:t>
            </a:r>
            <a:r>
              <a:rPr lang="ru-RU" sz="3200" dirty="0" err="1" smtClean="0"/>
              <a:t>онкотическим</a:t>
            </a:r>
            <a:r>
              <a:rPr lang="ru-RU" sz="3200" dirty="0" smtClean="0"/>
              <a:t>. Это давление гораздо меньше создаваемого солями осмотического и составляет в среднем 30 мм </a:t>
            </a:r>
            <a:r>
              <a:rPr lang="ru-RU" sz="3200" dirty="0" err="1" smtClean="0"/>
              <a:t>рт</a:t>
            </a:r>
            <a:r>
              <a:rPr lang="ru-RU" sz="3200" dirty="0" smtClean="0"/>
              <a:t>. ст.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Онкотическое</a:t>
            </a:r>
            <a:r>
              <a:rPr lang="ru-RU" sz="3200" dirty="0" smtClean="0"/>
              <a:t> давление является фактором, способствующим переходу воды из тканей в кровяное русло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Реакция крови</a:t>
            </a:r>
          </a:p>
          <a:p>
            <a:r>
              <a:rPr lang="ru-RU" sz="2800" dirty="0" smtClean="0"/>
              <a:t>Реакция крови обусловлена концентрацией в крови водородных (Н+) и гидроксильных (ОН-) ионов. В крови имеется определенное соотношение между кислотными и щелочными эквивалентами, поэтому принято говорить о кислотно-щелочном равновесии крови.</a:t>
            </a:r>
          </a:p>
          <a:p>
            <a:r>
              <a:rPr lang="ru-RU" sz="2800" dirty="0" smtClean="0"/>
              <a:t>Реакция крови </a:t>
            </a:r>
            <a:r>
              <a:rPr lang="ru-RU" sz="2800" dirty="0" smtClean="0">
                <a:solidFill>
                  <a:srgbClr val="FF0000"/>
                </a:solidFill>
              </a:rPr>
              <a:t>слабо щелочная (</a:t>
            </a:r>
            <a:r>
              <a:rPr lang="ru-RU" sz="2800" dirty="0" err="1" smtClean="0">
                <a:solidFill>
                  <a:srgbClr val="FF0000"/>
                </a:solidFill>
              </a:rPr>
              <a:t>рН</a:t>
            </a:r>
            <a:r>
              <a:rPr lang="ru-RU" sz="2800" dirty="0" smtClean="0">
                <a:solidFill>
                  <a:srgbClr val="FF0000"/>
                </a:solidFill>
              </a:rPr>
              <a:t> 7,35—7,55) </a:t>
            </a:r>
            <a:r>
              <a:rPr lang="ru-RU" sz="2800" dirty="0" smtClean="0"/>
              <a:t>и удерживается на относительно постоянном уровне за счет наличия в крови </a:t>
            </a:r>
            <a:r>
              <a:rPr lang="ru-RU" sz="2800" dirty="0" smtClean="0">
                <a:solidFill>
                  <a:srgbClr val="FF0000"/>
                </a:solidFill>
              </a:rPr>
              <a:t>буферных систем. </a:t>
            </a:r>
            <a:r>
              <a:rPr lang="ru-RU" sz="2800" dirty="0" smtClean="0"/>
              <a:t>Буферными свойствами обладают слабые (</a:t>
            </a:r>
            <a:r>
              <a:rPr lang="ru-RU" sz="2800" dirty="0" err="1" smtClean="0"/>
              <a:t>малодиссоциированные</a:t>
            </a:r>
            <a:r>
              <a:rPr lang="ru-RU" sz="2800" dirty="0" smtClean="0"/>
              <a:t>) кислоты и их соли, образованные сильным основанием. </a:t>
            </a:r>
            <a:r>
              <a:rPr lang="ru-RU" sz="2800" dirty="0" smtClean="0">
                <a:solidFill>
                  <a:srgbClr val="FF0000"/>
                </a:solidFill>
              </a:rPr>
              <a:t>К буферным системам</a:t>
            </a:r>
            <a:r>
              <a:rPr lang="ru-RU" sz="2800" dirty="0" smtClean="0"/>
              <a:t> относятся: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689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Трек</vt:lpstr>
      <vt:lpstr>1_Тема Office</vt:lpstr>
      <vt:lpstr>Слайд 1</vt:lpstr>
      <vt:lpstr>Слайд 2</vt:lpstr>
      <vt:lpstr>Функции крови</vt:lpstr>
      <vt:lpstr>Слайд 4</vt:lpstr>
      <vt:lpstr>Физико – химические свойство крови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46</cp:revision>
  <dcterms:created xsi:type="dcterms:W3CDTF">2012-03-01T17:57:38Z</dcterms:created>
  <dcterms:modified xsi:type="dcterms:W3CDTF">2021-04-02T15:38:09Z</dcterms:modified>
</cp:coreProperties>
</file>