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0" r:id="rId1"/>
  </p:sldMasterIdLst>
  <p:notesMasterIdLst>
    <p:notesMasterId r:id="rId29"/>
  </p:notesMasterIdLst>
  <p:sldIdLst>
    <p:sldId id="256" r:id="rId2"/>
    <p:sldId id="264" r:id="rId3"/>
    <p:sldId id="291" r:id="rId4"/>
    <p:sldId id="260" r:id="rId5"/>
    <p:sldId id="258" r:id="rId6"/>
    <p:sldId id="303" r:id="rId7"/>
    <p:sldId id="265" r:id="rId8"/>
    <p:sldId id="266" r:id="rId9"/>
    <p:sldId id="311" r:id="rId10"/>
    <p:sldId id="293" r:id="rId11"/>
    <p:sldId id="300" r:id="rId12"/>
    <p:sldId id="292" r:id="rId13"/>
    <p:sldId id="269" r:id="rId14"/>
    <p:sldId id="320" r:id="rId15"/>
    <p:sldId id="313" r:id="rId16"/>
    <p:sldId id="294" r:id="rId17"/>
    <p:sldId id="295" r:id="rId18"/>
    <p:sldId id="298" r:id="rId19"/>
    <p:sldId id="315" r:id="rId20"/>
    <p:sldId id="301" r:id="rId21"/>
    <p:sldId id="316" r:id="rId22"/>
    <p:sldId id="314" r:id="rId23"/>
    <p:sldId id="317" r:id="rId24"/>
    <p:sldId id="319" r:id="rId25"/>
    <p:sldId id="304" r:id="rId26"/>
    <p:sldId id="318" r:id="rId27"/>
    <p:sldId id="285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5" Type="http://schemas.openxmlformats.org/officeDocument/2006/relationships/image" Target="../media/image8.wmf"/><Relationship Id="rId4" Type="http://schemas.openxmlformats.org/officeDocument/2006/relationships/image" Target="../media/image7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image" Target="../media/image23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image" Target="../media/image2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7813D7-CDA9-40AD-9D8D-04D058E5EE11}" type="datetimeFigureOut">
              <a:rPr lang="ru-RU" smtClean="0"/>
              <a:pPr/>
              <a:t>15.10.2023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E23B76-E7EF-471C-BC0E-62F8C89E70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13460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Заметки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DBF60711-9A20-43C8-9636-F95560E69F70}" type="mathplaceholder">
                        <a:rPr lang="ru-RU" i="1" smtClean="0">
                          <a:latin typeface="Cambria Math"/>
                        </a:rPr>
                        <a:t>Место для формулы.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" name="Заметки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ru-RU" i="0" smtClean="0">
                    <a:latin typeface="Cambria Math"/>
                  </a:rPr>
                  <a:t>"Место для формулы."</a:t>
                </a:r>
                <a:endParaRPr lang="ru-RU" dirty="0"/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E23B76-E7EF-471C-BC0E-62F8C89E70BD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83419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84F6DCF-E21D-4469-B134-8B0E1FCCF5A2}" type="datetimeFigureOut">
              <a:rPr lang="ru-RU" smtClean="0"/>
              <a:pPr/>
              <a:t>15.10.2023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0A767E5-94C0-4A75-BC94-DEE257CD26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6946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10/15/2023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kumimoji="0"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0A767E5-94C0-4A75-BC94-DEE257CD26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95146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10/15/2023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kumimoji="0"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0A767E5-94C0-4A75-BC94-DEE257CD26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14807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84F6DCF-E21D-4469-B134-8B0E1FCCF5A2}" type="datetimeFigureOut">
              <a:rPr lang="ru-RU" smtClean="0"/>
              <a:pPr/>
              <a:t>15.10.2023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0A767E5-94C0-4A75-BC94-DEE257CD26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73095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10/15/2023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kumimoji="0"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0A767E5-94C0-4A75-BC94-DEE257CD26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02800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10/15/2023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kumimoji="0"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0A767E5-94C0-4A75-BC94-DEE257CD26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49033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10/15/2023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kumimoji="0"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0A767E5-94C0-4A75-BC94-DEE257CD26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401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10/15/2023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kumimoji="0"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0A767E5-94C0-4A75-BC94-DEE257CD26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1229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84F6DCF-E21D-4469-B134-8B0E1FCCF5A2}" type="datetimeFigureOut">
              <a:rPr lang="ru-RU" smtClean="0"/>
              <a:pPr/>
              <a:t>15.10.2023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0A767E5-94C0-4A75-BC94-DEE257CD26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07729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10/15/2023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kumimoji="0"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0A767E5-94C0-4A75-BC94-DEE257CD26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02789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10/15/2023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kumimoji="0"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0A767E5-94C0-4A75-BC94-DEE257CD26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94383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10/15/2023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 algn="r" eaLnBrk="1" latinLnBrk="0" hangingPunct="1"/>
            <a:endParaRPr kumimoji="0" lang="en-US" sz="1400" dirty="0">
              <a:solidFill>
                <a:schemeClr val="tx2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fld id="{60A767E5-94C0-4A75-BC94-DEE257CD261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6.wmf"/><Relationship Id="rId5" Type="http://schemas.openxmlformats.org/officeDocument/2006/relationships/oleObject" Target="../embeddings/oleObject11.bin"/><Relationship Id="rId4" Type="http://schemas.openxmlformats.org/officeDocument/2006/relationships/image" Target="../media/image23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6.wmf"/><Relationship Id="rId5" Type="http://schemas.openxmlformats.org/officeDocument/2006/relationships/oleObject" Target="../embeddings/oleObject13.bin"/><Relationship Id="rId4" Type="http://schemas.openxmlformats.org/officeDocument/2006/relationships/image" Target="../media/image23.w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4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slide" Target="slide3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13" Type="http://schemas.openxmlformats.org/officeDocument/2006/relationships/oleObject" Target="../embeddings/oleObject6.bin"/><Relationship Id="rId18" Type="http://schemas.openxmlformats.org/officeDocument/2006/relationships/image" Target="../media/image7.wmf"/><Relationship Id="rId3" Type="http://schemas.openxmlformats.org/officeDocument/2006/relationships/oleObject" Target="../embeddings/oleObject1.bin"/><Relationship Id="rId21" Type="http://schemas.openxmlformats.org/officeDocument/2006/relationships/oleObject" Target="../embeddings/oleObject8.bin"/><Relationship Id="rId7" Type="http://schemas.openxmlformats.org/officeDocument/2006/relationships/oleObject" Target="../embeddings/oleObject4.bin"/><Relationship Id="rId12" Type="http://schemas.openxmlformats.org/officeDocument/2006/relationships/image" Target="../media/image11.png"/><Relationship Id="rId17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3.png"/><Relationship Id="rId20" Type="http://schemas.openxmlformats.org/officeDocument/2006/relationships/image" Target="../media/image15.png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10.png"/><Relationship Id="rId5" Type="http://schemas.openxmlformats.org/officeDocument/2006/relationships/oleObject" Target="../embeddings/oleObject2.bin"/><Relationship Id="rId15" Type="http://schemas.openxmlformats.org/officeDocument/2006/relationships/image" Target="../media/image12.png"/><Relationship Id="rId23" Type="http://schemas.openxmlformats.org/officeDocument/2006/relationships/slide" Target="slide4.xml"/><Relationship Id="rId10" Type="http://schemas.openxmlformats.org/officeDocument/2006/relationships/image" Target="../media/image9.png"/><Relationship Id="rId19" Type="http://schemas.openxmlformats.org/officeDocument/2006/relationships/image" Target="../media/image14.png"/><Relationship Id="rId4" Type="http://schemas.openxmlformats.org/officeDocument/2006/relationships/image" Target="../media/image4.wmf"/><Relationship Id="rId9" Type="http://schemas.openxmlformats.org/officeDocument/2006/relationships/image" Target="../media/image5.wmf"/><Relationship Id="rId14" Type="http://schemas.openxmlformats.org/officeDocument/2006/relationships/image" Target="../media/image6.wmf"/><Relationship Id="rId22" Type="http://schemas.openxmlformats.org/officeDocument/2006/relationships/image" Target="../media/image8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6.w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2420888"/>
            <a:ext cx="7772400" cy="1470025"/>
          </a:xfrm>
        </p:spPr>
        <p:txBody>
          <a:bodyPr>
            <a:noAutofit/>
          </a:bodyPr>
          <a:lstStyle/>
          <a:p>
            <a:r>
              <a:rPr lang="ru-RU" sz="6000" b="1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Графический способ решения</a:t>
            </a:r>
            <a:br>
              <a:rPr lang="ru-RU" sz="6000" b="1" i="1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sz="6000" b="1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задач линейного </a:t>
            </a:r>
            <a:r>
              <a:rPr lang="ru-RU" sz="6000" b="1" i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программирования.</a:t>
            </a:r>
            <a:endParaRPr lang="ru-RU" sz="6000" i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88640"/>
            <a:ext cx="8229600" cy="64797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ru-RU" sz="3600" b="1" dirty="0" smtClean="0">
                <a:solidFill>
                  <a:srgbClr val="7030A0"/>
                </a:solidFill>
              </a:rPr>
              <a:t>Задачи </a:t>
            </a:r>
            <a:r>
              <a:rPr lang="ru-RU" sz="3600" b="1" dirty="0">
                <a:solidFill>
                  <a:srgbClr val="7030A0"/>
                </a:solidFill>
              </a:rPr>
              <a:t>л</a:t>
            </a:r>
            <a:r>
              <a:rPr lang="ru-RU" sz="3600" b="1" dirty="0" smtClean="0">
                <a:solidFill>
                  <a:srgbClr val="7030A0"/>
                </a:solidFill>
              </a:rPr>
              <a:t>инейного программирования на плоскости на плоскости</a:t>
            </a:r>
            <a:r>
              <a:rPr lang="ru-RU" sz="3600" dirty="0" smtClean="0"/>
              <a:t>.</a:t>
            </a:r>
            <a:br>
              <a:rPr lang="ru-RU" sz="3600" dirty="0" smtClean="0"/>
            </a:br>
            <a:endParaRPr lang="ru-RU" sz="4000" dirty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57200" y="1052736"/>
            <a:ext cx="8229600" cy="5329237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FontTx/>
              <a:buNone/>
            </a:pPr>
            <a:r>
              <a:rPr lang="en-US" dirty="0"/>
              <a:t>   </a:t>
            </a:r>
          </a:p>
          <a:p>
            <a:pPr>
              <a:buFontTx/>
              <a:buNone/>
            </a:pPr>
            <a:r>
              <a:rPr lang="en-US" dirty="0"/>
              <a:t>   </a:t>
            </a:r>
            <a:endParaRPr lang="ru-RU" dirty="0" smtClean="0"/>
          </a:p>
          <a:p>
            <a:pPr>
              <a:buFontTx/>
              <a:buNone/>
            </a:pPr>
            <a:r>
              <a:rPr lang="ru-RU" dirty="0" smtClean="0"/>
              <a:t>при </a:t>
            </a:r>
            <a:r>
              <a:rPr lang="ru-RU" dirty="0"/>
              <a:t>ограничениях</a:t>
            </a:r>
          </a:p>
        </p:txBody>
      </p:sp>
      <p:sp>
        <p:nvSpPr>
          <p:cNvPr id="1536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536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52572190"/>
              </p:ext>
            </p:extLst>
          </p:nvPr>
        </p:nvGraphicFramePr>
        <p:xfrm>
          <a:off x="611560" y="1412776"/>
          <a:ext cx="5929313" cy="782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853" name="Equation" r:id="rId3" imgW="1727200" imgH="228600" progId="">
                  <p:embed/>
                </p:oleObj>
              </mc:Choice>
              <mc:Fallback>
                <p:oleObj name="Equation" r:id="rId3" imgW="1727200" imgH="228600" progId="">
                  <p:embed/>
                  <p:pic>
                    <p:nvPicPr>
                      <p:cNvPr id="0" name="Picture 1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560" y="1412776"/>
                        <a:ext cx="5929313" cy="7826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67" name="Rectangle 7"/>
          <p:cNvSpPr>
            <a:spLocks noChangeArrowheads="1"/>
          </p:cNvSpPr>
          <p:nvPr/>
        </p:nvSpPr>
        <p:spPr bwMode="auto">
          <a:xfrm>
            <a:off x="0" y="28432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5366" name="Object 6"/>
          <p:cNvGraphicFramePr>
            <a:graphicFrameLocks noChangeAspect="1"/>
          </p:cNvGraphicFramePr>
          <p:nvPr/>
        </p:nvGraphicFramePr>
        <p:xfrm>
          <a:off x="2771775" y="2946400"/>
          <a:ext cx="3095625" cy="2949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854" name="Equation" r:id="rId5" imgW="1231366" imgH="1167893" progId="">
                  <p:embed/>
                </p:oleObj>
              </mc:Choice>
              <mc:Fallback>
                <p:oleObj name="Equation" r:id="rId5" imgW="1231366" imgH="1167893" progId="">
                  <p:embed/>
                  <p:pic>
                    <p:nvPicPr>
                      <p:cNvPr id="0" name="Picture 15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1775" y="2946400"/>
                        <a:ext cx="3095625" cy="2949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7202" y="805053"/>
            <a:ext cx="8424936" cy="57606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Математическое выражение целевой функции и ее ограничений называется </a:t>
            </a:r>
            <a:r>
              <a:rPr lang="ru-RU" i="1" dirty="0" smtClean="0"/>
              <a:t>математической моделью экономической задачи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71600" y="836712"/>
            <a:ext cx="31967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Comic Sans MS" pitchFamily="66" charset="0"/>
              </a:rPr>
              <a:t>Линейная функция </a:t>
            </a:r>
            <a:endParaRPr lang="ru-RU" sz="2400" b="1" dirty="0">
              <a:latin typeface="Comic Sans MS" pitchFamily="66" charset="0"/>
            </a:endParaRPr>
          </a:p>
        </p:txBody>
      </p:sp>
      <p:sp>
        <p:nvSpPr>
          <p:cNvPr id="8" name="Стрелка вправо 7"/>
          <p:cNvSpPr/>
          <p:nvPr/>
        </p:nvSpPr>
        <p:spPr>
          <a:xfrm>
            <a:off x="4211960" y="980728"/>
            <a:ext cx="1296144" cy="216024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5580112" y="836712"/>
            <a:ext cx="28664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Comic Sans MS" pitchFamily="66" charset="0"/>
              </a:rPr>
              <a:t>Целевая функция</a:t>
            </a:r>
            <a:endParaRPr lang="ru-RU" sz="2400" b="1" dirty="0">
              <a:latin typeface="Comic Sans MS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259631" y="1493251"/>
            <a:ext cx="31913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latin typeface="Comic Sans MS" pitchFamily="66" charset="0"/>
              </a:rPr>
              <a:t>Ограничения</a:t>
            </a:r>
            <a:endParaRPr lang="ru-RU" sz="2400" b="1" dirty="0">
              <a:latin typeface="Comic Sans MS" pitchFamily="66" charset="0"/>
            </a:endParaRPr>
          </a:p>
        </p:txBody>
      </p:sp>
      <p:sp>
        <p:nvSpPr>
          <p:cNvPr id="11" name="Стрелка вправо 10"/>
          <p:cNvSpPr/>
          <p:nvPr/>
        </p:nvSpPr>
        <p:spPr>
          <a:xfrm>
            <a:off x="4168309" y="1508059"/>
            <a:ext cx="1296144" cy="216024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5504834" y="1352618"/>
            <a:ext cx="33123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Comic Sans MS" pitchFamily="66" charset="0"/>
              </a:rPr>
              <a:t>Система ограничений</a:t>
            </a:r>
            <a:endParaRPr lang="ru-RU" sz="2400" b="1" dirty="0">
              <a:latin typeface="Comic Sans MS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943708" y="2202533"/>
            <a:ext cx="532859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Bookman Old Style" pitchFamily="18" charset="0"/>
              </a:rPr>
              <a:t>Математическое выражение целевой функции и ее ограничений называется </a:t>
            </a:r>
            <a:r>
              <a:rPr lang="ru-RU" sz="2400" b="1" i="1" u="sng" dirty="0" smtClean="0">
                <a:latin typeface="Bookman Old Style" pitchFamily="18" charset="0"/>
              </a:rPr>
              <a:t>математической моделью  задачи</a:t>
            </a:r>
            <a:endParaRPr lang="ru-RU" sz="2400" b="1" u="sng" dirty="0">
              <a:latin typeface="Bookman Old Style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1520" y="5715"/>
            <a:ext cx="944223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7030A0"/>
                </a:solidFill>
              </a:rPr>
              <a:t>Задачи </a:t>
            </a:r>
            <a:r>
              <a:rPr lang="ru-RU" sz="2400" b="1" dirty="0" smtClean="0">
                <a:solidFill>
                  <a:srgbClr val="7030A0"/>
                </a:solidFill>
              </a:rPr>
              <a:t>линейного </a:t>
            </a:r>
            <a:r>
              <a:rPr lang="ru-RU" sz="2400" b="1" dirty="0">
                <a:solidFill>
                  <a:srgbClr val="7030A0"/>
                </a:solidFill>
              </a:rPr>
              <a:t>программирования на плоскости на </a:t>
            </a:r>
            <a:r>
              <a:rPr lang="ru-RU" sz="2400" b="1" dirty="0" smtClean="0">
                <a:solidFill>
                  <a:srgbClr val="7030A0"/>
                </a:solidFill>
              </a:rPr>
              <a:t>                                                  </a:t>
            </a:r>
          </a:p>
          <a:p>
            <a:r>
              <a:rPr lang="ru-RU" sz="2400" b="1" dirty="0">
                <a:solidFill>
                  <a:srgbClr val="7030A0"/>
                </a:solidFill>
              </a:rPr>
              <a:t> </a:t>
            </a:r>
            <a:r>
              <a:rPr lang="ru-RU" sz="2400" b="1" dirty="0" smtClean="0">
                <a:solidFill>
                  <a:srgbClr val="7030A0"/>
                </a:solidFill>
              </a:rPr>
              <a:t>                                            плоскости</a:t>
            </a:r>
            <a:r>
              <a:rPr lang="ru-RU" sz="2400" dirty="0" smtClean="0"/>
              <a:t>.</a:t>
            </a:r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96668921"/>
              </p:ext>
            </p:extLst>
          </p:nvPr>
        </p:nvGraphicFramePr>
        <p:xfrm>
          <a:off x="1452525" y="4509120"/>
          <a:ext cx="4987340" cy="3600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363" name="Equation" r:id="rId3" imgW="1727200" imgH="228600" progId="">
                  <p:embed/>
                </p:oleObj>
              </mc:Choice>
              <mc:Fallback>
                <p:oleObj name="Equation" r:id="rId3" imgW="1727200" imgH="228600" progId="">
                  <p:embed/>
                  <p:pic>
                    <p:nvPicPr>
                      <p:cNvPr id="0" name="Picture 1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52525" y="4509120"/>
                        <a:ext cx="4987340" cy="36004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58365432"/>
              </p:ext>
            </p:extLst>
          </p:nvPr>
        </p:nvGraphicFramePr>
        <p:xfrm>
          <a:off x="1697140" y="4797152"/>
          <a:ext cx="2771653" cy="13148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364" name="Equation" r:id="rId5" imgW="1231366" imgH="1167893" progId="">
                  <p:embed/>
                </p:oleObj>
              </mc:Choice>
              <mc:Fallback>
                <p:oleObj name="Equation" r:id="rId5" imgW="1231366" imgH="1167893" progId="">
                  <p:embed/>
                  <p:pic>
                    <p:nvPicPr>
                      <p:cNvPr id="0" name="Picture 1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7140" y="4797152"/>
                        <a:ext cx="2771653" cy="131484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1119B5"/>
                </a:solidFill>
              </a:rPr>
              <a:t>Алгоритм решения задач ЛП графическим методом </a:t>
            </a:r>
            <a:endParaRPr lang="ru-RU" dirty="0"/>
          </a:p>
        </p:txBody>
      </p:sp>
      <p:sp>
        <p:nvSpPr>
          <p:cNvPr id="4" name="Подзаголовок 5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l">
              <a:spcBef>
                <a:spcPts val="0"/>
              </a:spcBef>
              <a:buAutoNum type="arabicPeriod"/>
            </a:pPr>
            <a:r>
              <a:rPr lang="ru-RU" sz="3500" i="1" dirty="0" smtClean="0"/>
              <a:t>Математическая модель задачи.</a:t>
            </a:r>
          </a:p>
          <a:p>
            <a:pPr algn="l">
              <a:spcBef>
                <a:spcPts val="0"/>
              </a:spcBef>
              <a:buAutoNum type="arabicPeriod"/>
            </a:pPr>
            <a:r>
              <a:rPr lang="ru-RU" sz="3500" i="1" dirty="0"/>
              <a:t>О</a:t>
            </a:r>
            <a:r>
              <a:rPr lang="ru-RU" sz="3500" i="1" dirty="0" smtClean="0"/>
              <a:t>бласть допустимых решений системы ограничений задачи.</a:t>
            </a:r>
          </a:p>
          <a:p>
            <a:pPr algn="l">
              <a:spcBef>
                <a:spcPts val="0"/>
              </a:spcBef>
              <a:buAutoNum type="arabicPeriod"/>
            </a:pPr>
            <a:r>
              <a:rPr lang="ru-RU" sz="3500" i="1" dirty="0" smtClean="0"/>
              <a:t>Вектор С.</a:t>
            </a:r>
          </a:p>
          <a:p>
            <a:pPr lvl="0" algn="l">
              <a:spcBef>
                <a:spcPts val="0"/>
              </a:spcBef>
              <a:buFont typeface="Arial" pitchFamily="34" charset="0"/>
              <a:buAutoNum type="arabicPeriod"/>
            </a:pPr>
            <a:r>
              <a:rPr lang="ru-RU" sz="3500" i="1" dirty="0" smtClean="0"/>
              <a:t>Линия уровня (перпендикулярно</a:t>
            </a:r>
            <a:r>
              <a:rPr lang="ru-RU" sz="3500" i="1" baseline="-25000" dirty="0" smtClean="0"/>
              <a:t>  </a:t>
            </a:r>
            <a:r>
              <a:rPr lang="ru-RU" sz="3500" i="1" dirty="0" smtClean="0"/>
              <a:t>С ).</a:t>
            </a:r>
          </a:p>
          <a:p>
            <a:pPr algn="l">
              <a:spcBef>
                <a:spcPts val="0"/>
              </a:spcBef>
              <a:buNone/>
            </a:pPr>
            <a:r>
              <a:rPr lang="ru-RU" sz="3500" i="1" dirty="0" smtClean="0"/>
              <a:t>5.  Линию уровня перемещаем по направлению   вектора С (для задач на максимум и в направлении  противоположном С, для задач на минимум</a:t>
            </a:r>
            <a:r>
              <a:rPr lang="ru-RU" i="1" dirty="0" smtClean="0">
                <a:solidFill>
                  <a:srgbClr val="0000FF"/>
                </a:solidFill>
              </a:rPr>
              <a:t> </a:t>
            </a:r>
            <a:r>
              <a:rPr lang="ru-RU" i="1" dirty="0" smtClean="0"/>
              <a:t>в направлении С).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14"/>
          <p:cNvGrpSpPr/>
          <p:nvPr/>
        </p:nvGrpSpPr>
        <p:grpSpPr>
          <a:xfrm>
            <a:off x="820294" y="1279768"/>
            <a:ext cx="7649751" cy="5405433"/>
            <a:chOff x="323528" y="116632"/>
            <a:chExt cx="8146518" cy="6330287"/>
          </a:xfrm>
        </p:grpSpPr>
        <p:cxnSp>
          <p:nvCxnSpPr>
            <p:cNvPr id="8" name="Прямая со стрелкой 7"/>
            <p:cNvCxnSpPr/>
            <p:nvPr/>
          </p:nvCxnSpPr>
          <p:spPr>
            <a:xfrm flipV="1">
              <a:off x="683568" y="116632"/>
              <a:ext cx="0" cy="5976664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Прямая со стрелкой 9"/>
            <p:cNvCxnSpPr/>
            <p:nvPr/>
          </p:nvCxnSpPr>
          <p:spPr>
            <a:xfrm>
              <a:off x="683568" y="6093296"/>
              <a:ext cx="7560840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/>
            <p:cNvSpPr txBox="1"/>
            <p:nvPr/>
          </p:nvSpPr>
          <p:spPr>
            <a:xfrm>
              <a:off x="323528" y="124082"/>
              <a:ext cx="4967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lang="en-US" sz="2400" baseline="-25000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2400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7973279" y="5985254"/>
              <a:ext cx="4967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lang="en-US" sz="2400" baseline="-25000" dirty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2400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47" name="Прямая соединительная линия 46"/>
          <p:cNvCxnSpPr/>
          <p:nvPr/>
        </p:nvCxnSpPr>
        <p:spPr>
          <a:xfrm>
            <a:off x="2407649" y="1088527"/>
            <a:ext cx="2768071" cy="1656184"/>
          </a:xfrm>
          <a:prstGeom prst="line">
            <a:avLst/>
          </a:prstGeom>
          <a:ln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/>
          <p:nvPr/>
        </p:nvCxnSpPr>
        <p:spPr>
          <a:xfrm flipV="1">
            <a:off x="1085357" y="5001431"/>
            <a:ext cx="1096277" cy="145904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>
            <a:off x="734628" y="6132476"/>
            <a:ext cx="1239054" cy="71123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>
            <a:off x="820295" y="4044440"/>
            <a:ext cx="2768071" cy="1656184"/>
          </a:xfrm>
          <a:prstGeom prst="line">
            <a:avLst/>
          </a:prstGeom>
          <a:ln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570626" y="5609256"/>
                <a:ext cx="192485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28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𝑐</m:t>
                          </m:r>
                        </m:e>
                      </m:acc>
                      <m:r>
                        <a:rPr lang="ru-RU" sz="2800" b="0" i="1" smtClean="0">
                          <a:latin typeface="Cambria Math"/>
                        </a:rPr>
                        <m:t>=</m:t>
                      </m:r>
                      <m:r>
                        <a:rPr lang="en-US" sz="2800" b="0" i="1" smtClean="0">
                          <a:latin typeface="Cambria Math"/>
                        </a:rPr>
                        <m:t>(</m:t>
                      </m:r>
                      <m:r>
                        <a:rPr lang="en-US" sz="2800" b="0" i="1" smtClean="0">
                          <a:latin typeface="Cambria Math"/>
                        </a:rPr>
                        <m:t>𝑐</m:t>
                      </m:r>
                      <m:r>
                        <a:rPr lang="en-US" sz="2800" b="0" i="1" baseline="-25000" smtClean="0">
                          <a:latin typeface="Cambria Math"/>
                        </a:rPr>
                        <m:t>1</m:t>
                      </m:r>
                      <m:r>
                        <a:rPr lang="en-US" sz="2800" b="0" i="1" smtClean="0">
                          <a:latin typeface="Cambria Math"/>
                        </a:rPr>
                        <m:t>;</m:t>
                      </m:r>
                      <m:r>
                        <a:rPr lang="en-US" sz="2800" b="0" i="1" smtClean="0">
                          <a:latin typeface="Cambria Math"/>
                        </a:rPr>
                        <m:t>𝑐</m:t>
                      </m:r>
                      <m:r>
                        <a:rPr lang="en-US" sz="2800" b="0" i="1" baseline="-25000" smtClean="0">
                          <a:latin typeface="Cambria Math"/>
                        </a:rPr>
                        <m:t>2</m:t>
                      </m:r>
                      <m:r>
                        <a:rPr lang="en-US" sz="28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70626" y="5609256"/>
                <a:ext cx="1924852" cy="523220"/>
              </a:xfrm>
              <a:prstGeom prst="rect">
                <a:avLst/>
              </a:prstGeom>
              <a:blipFill rotWithShape="1">
                <a:blip r:embed="rId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3518314" y="5331291"/>
            <a:ext cx="13303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400" baseline="-25000" dirty="0" err="1" smtClean="0">
                <a:latin typeface="Times New Roman" pitchFamily="18" charset="0"/>
                <a:cs typeface="Times New Roman" pitchFamily="18" charset="0"/>
              </a:rPr>
              <a:t>min</a:t>
            </a:r>
            <a:endParaRPr lang="ru-RU" sz="2400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7" name="TextBox 236"/>
          <p:cNvSpPr txBox="1"/>
          <p:nvPr/>
        </p:nvSpPr>
        <p:spPr>
          <a:xfrm>
            <a:off x="5004048" y="2278027"/>
            <a:ext cx="13303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400" baseline="-25000" dirty="0" err="1" smtClean="0">
                <a:latin typeface="Times New Roman" pitchFamily="18" charset="0"/>
                <a:cs typeface="Times New Roman" pitchFamily="18" charset="0"/>
              </a:rPr>
              <a:t>max</a:t>
            </a:r>
            <a:endParaRPr lang="ru-RU" sz="2400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8" name="TextBox 237"/>
          <p:cNvSpPr txBox="1"/>
          <p:nvPr/>
        </p:nvSpPr>
        <p:spPr>
          <a:xfrm>
            <a:off x="1246210" y="6331577"/>
            <a:ext cx="13303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F=0</a:t>
            </a:r>
            <a:endParaRPr lang="ru-RU" sz="2400" baseline="-25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Группа 21"/>
          <p:cNvGrpSpPr/>
          <p:nvPr/>
        </p:nvGrpSpPr>
        <p:grpSpPr>
          <a:xfrm>
            <a:off x="1578334" y="1736231"/>
            <a:ext cx="2539719" cy="3251599"/>
            <a:chOff x="1578334" y="1222119"/>
            <a:chExt cx="3349766" cy="3765712"/>
          </a:xfrm>
        </p:grpSpPr>
        <p:sp>
          <p:nvSpPr>
            <p:cNvPr id="44" name="Овал 43"/>
            <p:cNvSpPr/>
            <p:nvPr/>
          </p:nvSpPr>
          <p:spPr>
            <a:xfrm>
              <a:off x="4106954" y="1222119"/>
              <a:ext cx="115299" cy="11529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Овал 44"/>
            <p:cNvSpPr/>
            <p:nvPr/>
          </p:nvSpPr>
          <p:spPr>
            <a:xfrm>
              <a:off x="2353685" y="4872532"/>
              <a:ext cx="115299" cy="11529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01" name="Прямая соединительная линия 100"/>
            <p:cNvCxnSpPr/>
            <p:nvPr/>
          </p:nvCxnSpPr>
          <p:spPr>
            <a:xfrm flipH="1">
              <a:off x="1687704" y="2541617"/>
              <a:ext cx="16885" cy="16425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" name="Группа 8"/>
            <p:cNvGrpSpPr/>
            <p:nvPr/>
          </p:nvGrpSpPr>
          <p:grpSpPr>
            <a:xfrm>
              <a:off x="4047685" y="1248197"/>
              <a:ext cx="821746" cy="2240946"/>
              <a:chOff x="4047685" y="1248197"/>
              <a:chExt cx="821746" cy="2240946"/>
            </a:xfrm>
          </p:grpSpPr>
          <p:cxnSp>
            <p:nvCxnSpPr>
              <p:cNvPr id="28" name="Прямая соединительная линия 27"/>
              <p:cNvCxnSpPr/>
              <p:nvPr/>
            </p:nvCxnSpPr>
            <p:spPr>
              <a:xfrm rot="21230378">
                <a:off x="4300004" y="1248197"/>
                <a:ext cx="468052" cy="2237052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" name="Прямая соединительная линия 102"/>
              <p:cNvCxnSpPr/>
              <p:nvPr/>
            </p:nvCxnSpPr>
            <p:spPr>
              <a:xfrm flipH="1">
                <a:off x="4047685" y="1338338"/>
                <a:ext cx="162751" cy="82126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5" name="Прямая соединительная линия 104"/>
              <p:cNvCxnSpPr/>
              <p:nvPr/>
            </p:nvCxnSpPr>
            <p:spPr>
              <a:xfrm flipH="1">
                <a:off x="4056252" y="1397546"/>
                <a:ext cx="162751" cy="82126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6" name="Прямая соединительная линия 105"/>
              <p:cNvCxnSpPr/>
              <p:nvPr/>
            </p:nvCxnSpPr>
            <p:spPr>
              <a:xfrm flipH="1">
                <a:off x="4074398" y="1442008"/>
                <a:ext cx="162751" cy="82126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Прямая соединительная линия 106"/>
              <p:cNvCxnSpPr/>
              <p:nvPr/>
            </p:nvCxnSpPr>
            <p:spPr>
              <a:xfrm flipH="1">
                <a:off x="4090559" y="1490449"/>
                <a:ext cx="162751" cy="82126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" name="Прямая соединительная линия 107"/>
              <p:cNvCxnSpPr/>
              <p:nvPr/>
            </p:nvCxnSpPr>
            <p:spPr>
              <a:xfrm flipH="1">
                <a:off x="4106683" y="1553996"/>
                <a:ext cx="162751" cy="82126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9" name="Прямая соединительная линия 108"/>
              <p:cNvCxnSpPr/>
              <p:nvPr/>
            </p:nvCxnSpPr>
            <p:spPr>
              <a:xfrm flipH="1">
                <a:off x="4127199" y="1613044"/>
                <a:ext cx="162751" cy="82126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0" name="Прямая соединительная линия 109"/>
              <p:cNvCxnSpPr/>
              <p:nvPr/>
            </p:nvCxnSpPr>
            <p:spPr>
              <a:xfrm flipH="1">
                <a:off x="4147332" y="1662106"/>
                <a:ext cx="162751" cy="82126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2" name="Прямая соединительная линия 111"/>
              <p:cNvCxnSpPr/>
              <p:nvPr/>
            </p:nvCxnSpPr>
            <p:spPr>
              <a:xfrm flipH="1">
                <a:off x="4159111" y="1720833"/>
                <a:ext cx="162751" cy="82126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3" name="Прямая соединительная линия 112"/>
              <p:cNvCxnSpPr/>
              <p:nvPr/>
            </p:nvCxnSpPr>
            <p:spPr>
              <a:xfrm flipH="1">
                <a:off x="4181324" y="1778248"/>
                <a:ext cx="162751" cy="82126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Прямая соединительная линия 113"/>
              <p:cNvCxnSpPr/>
              <p:nvPr/>
            </p:nvCxnSpPr>
            <p:spPr>
              <a:xfrm flipH="1">
                <a:off x="4204182" y="1842294"/>
                <a:ext cx="162751" cy="82126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5" name="Прямая соединительная линия 114"/>
              <p:cNvCxnSpPr/>
              <p:nvPr/>
            </p:nvCxnSpPr>
            <p:spPr>
              <a:xfrm flipH="1">
                <a:off x="4240962" y="1978089"/>
                <a:ext cx="162751" cy="82126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Прямая соединительная линия 115"/>
              <p:cNvCxnSpPr/>
              <p:nvPr/>
            </p:nvCxnSpPr>
            <p:spPr>
              <a:xfrm flipH="1">
                <a:off x="4219003" y="1904933"/>
                <a:ext cx="162751" cy="82126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" name="Прямая соединительная линия 116"/>
              <p:cNvCxnSpPr/>
              <p:nvPr/>
            </p:nvCxnSpPr>
            <p:spPr>
              <a:xfrm flipH="1">
                <a:off x="4272097" y="2057396"/>
                <a:ext cx="162751" cy="82126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8" name="Прямая соединительная линия 117"/>
              <p:cNvCxnSpPr/>
              <p:nvPr/>
            </p:nvCxnSpPr>
            <p:spPr>
              <a:xfrm flipH="1">
                <a:off x="4289950" y="2112946"/>
                <a:ext cx="162751" cy="82126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" name="Прямая соединительная линия 118"/>
              <p:cNvCxnSpPr/>
              <p:nvPr/>
            </p:nvCxnSpPr>
            <p:spPr>
              <a:xfrm flipH="1">
                <a:off x="4301237" y="2154827"/>
                <a:ext cx="162751" cy="82126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0" name="Прямая соединительная линия 119"/>
              <p:cNvCxnSpPr/>
              <p:nvPr/>
            </p:nvCxnSpPr>
            <p:spPr>
              <a:xfrm flipH="1">
                <a:off x="4322337" y="2214232"/>
                <a:ext cx="162751" cy="82126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1" name="Прямая соединительная линия 120"/>
              <p:cNvCxnSpPr/>
              <p:nvPr/>
            </p:nvCxnSpPr>
            <p:spPr>
              <a:xfrm flipH="1">
                <a:off x="4344075" y="2283941"/>
                <a:ext cx="162751" cy="82126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2" name="Прямая соединительная линия 121"/>
              <p:cNvCxnSpPr/>
              <p:nvPr/>
            </p:nvCxnSpPr>
            <p:spPr>
              <a:xfrm flipH="1">
                <a:off x="4361394" y="2340859"/>
                <a:ext cx="162751" cy="82126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3" name="Прямая соединительная линия 122"/>
              <p:cNvCxnSpPr/>
              <p:nvPr/>
            </p:nvCxnSpPr>
            <p:spPr>
              <a:xfrm flipH="1">
                <a:off x="4382612" y="2405591"/>
                <a:ext cx="162751" cy="82126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Прямая соединительная линия 79"/>
              <p:cNvCxnSpPr/>
              <p:nvPr/>
            </p:nvCxnSpPr>
            <p:spPr>
              <a:xfrm flipH="1">
                <a:off x="4406863" y="2472450"/>
                <a:ext cx="162751" cy="82126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Прямая соединительная линия 80"/>
              <p:cNvCxnSpPr/>
              <p:nvPr/>
            </p:nvCxnSpPr>
            <p:spPr>
              <a:xfrm flipH="1">
                <a:off x="4429721" y="2536496"/>
                <a:ext cx="162751" cy="82126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Прямая соединительная линия 81"/>
              <p:cNvCxnSpPr/>
              <p:nvPr/>
            </p:nvCxnSpPr>
            <p:spPr>
              <a:xfrm flipH="1">
                <a:off x="4466501" y="2672291"/>
                <a:ext cx="162751" cy="82126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Прямая соединительная линия 82"/>
              <p:cNvCxnSpPr/>
              <p:nvPr/>
            </p:nvCxnSpPr>
            <p:spPr>
              <a:xfrm flipH="1">
                <a:off x="4444542" y="2599135"/>
                <a:ext cx="162751" cy="82126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Прямая соединительная линия 83"/>
              <p:cNvCxnSpPr/>
              <p:nvPr/>
            </p:nvCxnSpPr>
            <p:spPr>
              <a:xfrm flipH="1">
                <a:off x="4497636" y="2751598"/>
                <a:ext cx="162751" cy="82126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" name="Прямая соединительная линия 84"/>
              <p:cNvCxnSpPr/>
              <p:nvPr/>
            </p:nvCxnSpPr>
            <p:spPr>
              <a:xfrm flipH="1">
                <a:off x="4515489" y="2807148"/>
                <a:ext cx="162751" cy="82126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Прямая соединительная линия 85"/>
              <p:cNvCxnSpPr/>
              <p:nvPr/>
            </p:nvCxnSpPr>
            <p:spPr>
              <a:xfrm flipH="1">
                <a:off x="4526776" y="2849029"/>
                <a:ext cx="162751" cy="82126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Прямая соединительная линия 90"/>
              <p:cNvCxnSpPr/>
              <p:nvPr/>
            </p:nvCxnSpPr>
            <p:spPr>
              <a:xfrm flipH="1">
                <a:off x="4547876" y="2908434"/>
                <a:ext cx="162751" cy="82126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" name="Прямая соединительная линия 98"/>
              <p:cNvCxnSpPr/>
              <p:nvPr/>
            </p:nvCxnSpPr>
            <p:spPr>
              <a:xfrm flipH="1">
                <a:off x="4569614" y="2978143"/>
                <a:ext cx="162751" cy="82126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" name="Прямая соединительная линия 103"/>
              <p:cNvCxnSpPr/>
              <p:nvPr/>
            </p:nvCxnSpPr>
            <p:spPr>
              <a:xfrm flipH="1">
                <a:off x="4586933" y="3035061"/>
                <a:ext cx="162751" cy="82126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1" name="Прямая соединительная линия 110"/>
              <p:cNvCxnSpPr/>
              <p:nvPr/>
            </p:nvCxnSpPr>
            <p:spPr>
              <a:xfrm flipH="1">
                <a:off x="4608151" y="3099793"/>
                <a:ext cx="162751" cy="82126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4" name="Прямая соединительная линия 123"/>
              <p:cNvCxnSpPr/>
              <p:nvPr/>
            </p:nvCxnSpPr>
            <p:spPr>
              <a:xfrm flipH="1">
                <a:off x="4618602" y="3144230"/>
                <a:ext cx="162751" cy="82126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5" name="Прямая соединительная линия 124"/>
              <p:cNvCxnSpPr/>
              <p:nvPr/>
            </p:nvCxnSpPr>
            <p:spPr>
              <a:xfrm flipH="1">
                <a:off x="4629889" y="3186111"/>
                <a:ext cx="162751" cy="82126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6" name="Прямая соединительная линия 125"/>
              <p:cNvCxnSpPr/>
              <p:nvPr/>
            </p:nvCxnSpPr>
            <p:spPr>
              <a:xfrm flipH="1">
                <a:off x="4650989" y="3245516"/>
                <a:ext cx="162751" cy="82126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7" name="Прямая соединительная линия 126"/>
              <p:cNvCxnSpPr/>
              <p:nvPr/>
            </p:nvCxnSpPr>
            <p:spPr>
              <a:xfrm flipH="1">
                <a:off x="4674293" y="3286579"/>
                <a:ext cx="162751" cy="82126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8" name="Прямая соединительная линия 127"/>
              <p:cNvCxnSpPr/>
              <p:nvPr/>
            </p:nvCxnSpPr>
            <p:spPr>
              <a:xfrm flipH="1">
                <a:off x="4685580" y="3347612"/>
                <a:ext cx="162751" cy="82126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9" name="Прямая соединительная линия 128"/>
              <p:cNvCxnSpPr/>
              <p:nvPr/>
            </p:nvCxnSpPr>
            <p:spPr>
              <a:xfrm flipH="1">
                <a:off x="4706680" y="3407017"/>
                <a:ext cx="162751" cy="82126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0" name="Прямая соединительная линия 129"/>
              <p:cNvCxnSpPr/>
              <p:nvPr/>
            </p:nvCxnSpPr>
            <p:spPr>
              <a:xfrm flipH="1">
                <a:off x="4486201" y="2710535"/>
                <a:ext cx="162751" cy="82126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" name="Группа 17"/>
            <p:cNvGrpSpPr/>
            <p:nvPr/>
          </p:nvGrpSpPr>
          <p:grpSpPr>
            <a:xfrm>
              <a:off x="3983288" y="3378675"/>
              <a:ext cx="944812" cy="871774"/>
              <a:chOff x="3983288" y="3378675"/>
              <a:chExt cx="944812" cy="871774"/>
            </a:xfrm>
          </p:grpSpPr>
          <p:cxnSp>
            <p:nvCxnSpPr>
              <p:cNvPr id="36" name="Прямая соединительная линия 35"/>
              <p:cNvCxnSpPr/>
              <p:nvPr/>
            </p:nvCxnSpPr>
            <p:spPr>
              <a:xfrm rot="21230378" flipV="1">
                <a:off x="3983288" y="3502292"/>
                <a:ext cx="944812" cy="72008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1" name="Прямая соединительная линия 130"/>
              <p:cNvCxnSpPr/>
              <p:nvPr/>
            </p:nvCxnSpPr>
            <p:spPr>
              <a:xfrm flipV="1">
                <a:off x="4804758" y="3378675"/>
                <a:ext cx="17964" cy="150285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2" name="Прямая соединительная линия 131"/>
              <p:cNvCxnSpPr/>
              <p:nvPr/>
            </p:nvCxnSpPr>
            <p:spPr>
              <a:xfrm flipV="1">
                <a:off x="4744693" y="3427836"/>
                <a:ext cx="17964" cy="150285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3" name="Прямая соединительная линия 132"/>
              <p:cNvCxnSpPr/>
              <p:nvPr/>
            </p:nvCxnSpPr>
            <p:spPr>
              <a:xfrm flipV="1">
                <a:off x="4685580" y="3488900"/>
                <a:ext cx="17964" cy="150285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4" name="Прямая соединительная линия 133"/>
              <p:cNvCxnSpPr/>
              <p:nvPr/>
            </p:nvCxnSpPr>
            <p:spPr>
              <a:xfrm flipV="1">
                <a:off x="4642423" y="3528960"/>
                <a:ext cx="17964" cy="150285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" name="Прямая соединительная линия 134"/>
              <p:cNvCxnSpPr/>
              <p:nvPr/>
            </p:nvCxnSpPr>
            <p:spPr>
              <a:xfrm flipV="1">
                <a:off x="4595587" y="3578121"/>
                <a:ext cx="17964" cy="150285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6" name="Прямая соединительная линия 135"/>
              <p:cNvCxnSpPr/>
              <p:nvPr/>
            </p:nvCxnSpPr>
            <p:spPr>
              <a:xfrm flipV="1">
                <a:off x="4551650" y="3612483"/>
                <a:ext cx="17964" cy="150285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7" name="Прямая соединительная линия 136"/>
              <p:cNvCxnSpPr/>
              <p:nvPr/>
            </p:nvCxnSpPr>
            <p:spPr>
              <a:xfrm flipV="1">
                <a:off x="4506181" y="3653263"/>
                <a:ext cx="17964" cy="150285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8" name="Прямая соединительная линия 137"/>
              <p:cNvCxnSpPr/>
              <p:nvPr/>
            </p:nvCxnSpPr>
            <p:spPr>
              <a:xfrm flipV="1">
                <a:off x="4462801" y="3703147"/>
                <a:ext cx="17964" cy="150285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9" name="Прямая соединительная линия 138"/>
              <p:cNvCxnSpPr/>
              <p:nvPr/>
            </p:nvCxnSpPr>
            <p:spPr>
              <a:xfrm flipV="1">
                <a:off x="4420739" y="3746342"/>
                <a:ext cx="17964" cy="150285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0" name="Прямая соединительная линия 139"/>
              <p:cNvCxnSpPr/>
              <p:nvPr/>
            </p:nvCxnSpPr>
            <p:spPr>
              <a:xfrm flipV="1">
                <a:off x="4380473" y="3786402"/>
                <a:ext cx="17964" cy="150285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1" name="Прямая соединительная линия 140"/>
              <p:cNvCxnSpPr/>
              <p:nvPr/>
            </p:nvCxnSpPr>
            <p:spPr>
              <a:xfrm flipV="1">
                <a:off x="4343430" y="3820318"/>
                <a:ext cx="17964" cy="150285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2" name="Прямая соединительная линия 141"/>
              <p:cNvCxnSpPr/>
              <p:nvPr/>
            </p:nvCxnSpPr>
            <p:spPr>
              <a:xfrm flipV="1">
                <a:off x="4313355" y="3851353"/>
                <a:ext cx="17964" cy="150285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3" name="Прямая соединительная линия 142"/>
              <p:cNvCxnSpPr/>
              <p:nvPr/>
            </p:nvCxnSpPr>
            <p:spPr>
              <a:xfrm flipV="1">
                <a:off x="4280170" y="3869720"/>
                <a:ext cx="17964" cy="150285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4" name="Прямая соединительная линия 143"/>
              <p:cNvCxnSpPr/>
              <p:nvPr/>
            </p:nvCxnSpPr>
            <p:spPr>
              <a:xfrm flipV="1">
                <a:off x="4243761" y="3902074"/>
                <a:ext cx="17964" cy="150285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5" name="Прямая соединительная линия 144"/>
              <p:cNvCxnSpPr/>
              <p:nvPr/>
            </p:nvCxnSpPr>
            <p:spPr>
              <a:xfrm flipV="1">
                <a:off x="4200381" y="3951958"/>
                <a:ext cx="17964" cy="150285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6" name="Прямая соединительная линия 145"/>
              <p:cNvCxnSpPr/>
              <p:nvPr/>
            </p:nvCxnSpPr>
            <p:spPr>
              <a:xfrm flipV="1">
                <a:off x="4158319" y="3995153"/>
                <a:ext cx="17964" cy="150285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7" name="Прямая соединительная линия 146"/>
              <p:cNvCxnSpPr/>
              <p:nvPr/>
            </p:nvCxnSpPr>
            <p:spPr>
              <a:xfrm flipV="1">
                <a:off x="4118053" y="4035213"/>
                <a:ext cx="17964" cy="150285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8" name="Прямая соединительная линия 147"/>
              <p:cNvCxnSpPr/>
              <p:nvPr/>
            </p:nvCxnSpPr>
            <p:spPr>
              <a:xfrm flipV="1">
                <a:off x="4081010" y="4069129"/>
                <a:ext cx="17964" cy="150285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9" name="Прямая соединительная линия 148"/>
              <p:cNvCxnSpPr/>
              <p:nvPr/>
            </p:nvCxnSpPr>
            <p:spPr>
              <a:xfrm flipV="1">
                <a:off x="4050935" y="4100164"/>
                <a:ext cx="17964" cy="150285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" name="Группа 15"/>
            <p:cNvGrpSpPr/>
            <p:nvPr/>
          </p:nvGrpSpPr>
          <p:grpSpPr>
            <a:xfrm>
              <a:off x="2404985" y="4118531"/>
              <a:ext cx="1630729" cy="831330"/>
              <a:chOff x="2404985" y="4118531"/>
              <a:chExt cx="1630729" cy="831330"/>
            </a:xfrm>
          </p:grpSpPr>
          <p:cxnSp>
            <p:nvCxnSpPr>
              <p:cNvPr id="35" name="Прямая соединительная линия 34"/>
              <p:cNvCxnSpPr/>
              <p:nvPr/>
            </p:nvCxnSpPr>
            <p:spPr>
              <a:xfrm flipV="1">
                <a:off x="2404985" y="4270987"/>
                <a:ext cx="1619668" cy="678874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0" name="Прямая соединительная линия 149"/>
              <p:cNvCxnSpPr/>
              <p:nvPr/>
            </p:nvCxnSpPr>
            <p:spPr>
              <a:xfrm flipV="1">
                <a:off x="4017750" y="4118531"/>
                <a:ext cx="17964" cy="150285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1" name="Прямая соединительная линия 150"/>
              <p:cNvCxnSpPr/>
              <p:nvPr/>
            </p:nvCxnSpPr>
            <p:spPr>
              <a:xfrm flipV="1">
                <a:off x="3968293" y="4144271"/>
                <a:ext cx="17964" cy="150285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2" name="Прямая соединительная линия 151"/>
              <p:cNvCxnSpPr/>
              <p:nvPr/>
            </p:nvCxnSpPr>
            <p:spPr>
              <a:xfrm flipV="1">
                <a:off x="3929415" y="4157808"/>
                <a:ext cx="17964" cy="150285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3" name="Прямая соединительная линия 152"/>
              <p:cNvCxnSpPr/>
              <p:nvPr/>
            </p:nvCxnSpPr>
            <p:spPr>
              <a:xfrm flipV="1">
                <a:off x="3887855" y="4175306"/>
                <a:ext cx="17964" cy="150285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4" name="Прямая соединительная линия 153"/>
              <p:cNvCxnSpPr/>
              <p:nvPr/>
            </p:nvCxnSpPr>
            <p:spPr>
              <a:xfrm flipV="1">
                <a:off x="3853006" y="4197123"/>
                <a:ext cx="17964" cy="150285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5" name="Прямая соединительная линия 154"/>
              <p:cNvCxnSpPr/>
              <p:nvPr/>
            </p:nvCxnSpPr>
            <p:spPr>
              <a:xfrm flipV="1">
                <a:off x="3818742" y="4210812"/>
                <a:ext cx="17964" cy="150285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6" name="Прямая соединительная линия 155"/>
              <p:cNvCxnSpPr/>
              <p:nvPr/>
            </p:nvCxnSpPr>
            <p:spPr>
              <a:xfrm flipV="1">
                <a:off x="3780998" y="4224312"/>
                <a:ext cx="17964" cy="150285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7" name="Прямая соединительная линия 156"/>
              <p:cNvCxnSpPr/>
              <p:nvPr/>
            </p:nvCxnSpPr>
            <p:spPr>
              <a:xfrm flipV="1">
                <a:off x="3735178" y="4241144"/>
                <a:ext cx="17964" cy="150285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8" name="Прямая соединительная линия 157"/>
              <p:cNvCxnSpPr/>
              <p:nvPr/>
            </p:nvCxnSpPr>
            <p:spPr>
              <a:xfrm flipV="1">
                <a:off x="3703550" y="4257144"/>
                <a:ext cx="17964" cy="150285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9" name="Прямая соединительная линия 158"/>
              <p:cNvCxnSpPr/>
              <p:nvPr/>
            </p:nvCxnSpPr>
            <p:spPr>
              <a:xfrm flipV="1">
                <a:off x="3666392" y="4272265"/>
                <a:ext cx="17964" cy="150285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0" name="Прямая соединительная линия 159"/>
              <p:cNvCxnSpPr/>
              <p:nvPr/>
            </p:nvCxnSpPr>
            <p:spPr>
              <a:xfrm flipV="1">
                <a:off x="3626914" y="4291349"/>
                <a:ext cx="17964" cy="150285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1" name="Прямая соединительная линия 160"/>
              <p:cNvCxnSpPr/>
              <p:nvPr/>
            </p:nvCxnSpPr>
            <p:spPr>
              <a:xfrm flipV="1">
                <a:off x="3585741" y="4297529"/>
                <a:ext cx="17964" cy="150285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2" name="Прямая соединительная линия 161"/>
              <p:cNvCxnSpPr/>
              <p:nvPr/>
            </p:nvCxnSpPr>
            <p:spPr>
              <a:xfrm flipV="1">
                <a:off x="3544181" y="4315027"/>
                <a:ext cx="17964" cy="150285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3" name="Прямая соединительная линия 162"/>
              <p:cNvCxnSpPr/>
              <p:nvPr/>
            </p:nvCxnSpPr>
            <p:spPr>
              <a:xfrm flipV="1">
                <a:off x="3509332" y="4336844"/>
                <a:ext cx="17964" cy="150285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4" name="Прямая соединительная линия 163"/>
              <p:cNvCxnSpPr/>
              <p:nvPr/>
            </p:nvCxnSpPr>
            <p:spPr>
              <a:xfrm flipV="1">
                <a:off x="3475068" y="4350533"/>
                <a:ext cx="17964" cy="150285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5" name="Прямая соединительная линия 164"/>
              <p:cNvCxnSpPr/>
              <p:nvPr/>
            </p:nvCxnSpPr>
            <p:spPr>
              <a:xfrm flipV="1">
                <a:off x="3437324" y="4364033"/>
                <a:ext cx="17964" cy="150285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6" name="Прямая соединительная линия 165"/>
              <p:cNvCxnSpPr/>
              <p:nvPr/>
            </p:nvCxnSpPr>
            <p:spPr>
              <a:xfrm flipV="1">
                <a:off x="3391504" y="4380865"/>
                <a:ext cx="17964" cy="150285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7" name="Прямая соединительная линия 166"/>
              <p:cNvCxnSpPr/>
              <p:nvPr/>
            </p:nvCxnSpPr>
            <p:spPr>
              <a:xfrm flipV="1">
                <a:off x="3359876" y="4396865"/>
                <a:ext cx="17964" cy="150285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8" name="Прямая соединительная линия 167"/>
              <p:cNvCxnSpPr/>
              <p:nvPr/>
            </p:nvCxnSpPr>
            <p:spPr>
              <a:xfrm flipV="1">
                <a:off x="3322718" y="4411986"/>
                <a:ext cx="17964" cy="150285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9" name="Прямая соединительная линия 168"/>
              <p:cNvCxnSpPr/>
              <p:nvPr/>
            </p:nvCxnSpPr>
            <p:spPr>
              <a:xfrm flipV="1">
                <a:off x="3283240" y="4431070"/>
                <a:ext cx="17964" cy="150285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0" name="Прямая соединительная линия 169"/>
              <p:cNvCxnSpPr/>
              <p:nvPr/>
            </p:nvCxnSpPr>
            <p:spPr>
              <a:xfrm flipV="1">
                <a:off x="3249949" y="4445594"/>
                <a:ext cx="17964" cy="150285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1" name="Прямая соединительная линия 170"/>
              <p:cNvCxnSpPr/>
              <p:nvPr/>
            </p:nvCxnSpPr>
            <p:spPr>
              <a:xfrm flipV="1">
                <a:off x="3208389" y="4463092"/>
                <a:ext cx="17964" cy="150285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2" name="Прямая соединительная линия 171"/>
              <p:cNvCxnSpPr/>
              <p:nvPr/>
            </p:nvCxnSpPr>
            <p:spPr>
              <a:xfrm flipV="1">
                <a:off x="3173540" y="4484909"/>
                <a:ext cx="17964" cy="150285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3" name="Прямая соединительная линия 172"/>
              <p:cNvCxnSpPr/>
              <p:nvPr/>
            </p:nvCxnSpPr>
            <p:spPr>
              <a:xfrm flipV="1">
                <a:off x="3139276" y="4498598"/>
                <a:ext cx="17964" cy="150285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4" name="Прямая соединительная линия 173"/>
              <p:cNvCxnSpPr/>
              <p:nvPr/>
            </p:nvCxnSpPr>
            <p:spPr>
              <a:xfrm flipV="1">
                <a:off x="3101532" y="4512098"/>
                <a:ext cx="17964" cy="150285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5" name="Прямая соединительная линия 174"/>
              <p:cNvCxnSpPr/>
              <p:nvPr/>
            </p:nvCxnSpPr>
            <p:spPr>
              <a:xfrm flipV="1">
                <a:off x="3055712" y="4528930"/>
                <a:ext cx="17964" cy="150285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6" name="Прямая соединительная линия 175"/>
              <p:cNvCxnSpPr/>
              <p:nvPr/>
            </p:nvCxnSpPr>
            <p:spPr>
              <a:xfrm flipV="1">
                <a:off x="3024084" y="4544930"/>
                <a:ext cx="17964" cy="150285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7" name="Прямая соединительная линия 176"/>
              <p:cNvCxnSpPr/>
              <p:nvPr/>
            </p:nvCxnSpPr>
            <p:spPr>
              <a:xfrm flipV="1">
                <a:off x="2986926" y="4560051"/>
                <a:ext cx="17964" cy="150285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8" name="Прямая соединительная линия 177"/>
              <p:cNvCxnSpPr/>
              <p:nvPr/>
            </p:nvCxnSpPr>
            <p:spPr>
              <a:xfrm flipV="1">
                <a:off x="2947448" y="4579135"/>
                <a:ext cx="17964" cy="150285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9" name="Прямая соединительная линия 178"/>
              <p:cNvCxnSpPr/>
              <p:nvPr/>
            </p:nvCxnSpPr>
            <p:spPr>
              <a:xfrm flipV="1">
                <a:off x="2912321" y="4580700"/>
                <a:ext cx="17964" cy="150285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0" name="Прямая соединительная линия 179"/>
              <p:cNvCxnSpPr/>
              <p:nvPr/>
            </p:nvCxnSpPr>
            <p:spPr>
              <a:xfrm flipV="1">
                <a:off x="2870761" y="4598198"/>
                <a:ext cx="17964" cy="150285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1" name="Прямая соединительная линия 180"/>
              <p:cNvCxnSpPr/>
              <p:nvPr/>
            </p:nvCxnSpPr>
            <p:spPr>
              <a:xfrm flipV="1">
                <a:off x="2835912" y="4620015"/>
                <a:ext cx="17964" cy="150285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2" name="Прямая соединительная линия 181"/>
              <p:cNvCxnSpPr/>
              <p:nvPr/>
            </p:nvCxnSpPr>
            <p:spPr>
              <a:xfrm flipV="1">
                <a:off x="2801648" y="4633704"/>
                <a:ext cx="17964" cy="150285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3" name="Прямая соединительная линия 182"/>
              <p:cNvCxnSpPr/>
              <p:nvPr/>
            </p:nvCxnSpPr>
            <p:spPr>
              <a:xfrm flipV="1">
                <a:off x="2763904" y="4647204"/>
                <a:ext cx="17964" cy="150285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4" name="Прямая соединительная линия 183"/>
              <p:cNvCxnSpPr/>
              <p:nvPr/>
            </p:nvCxnSpPr>
            <p:spPr>
              <a:xfrm flipV="1">
                <a:off x="2718084" y="4664036"/>
                <a:ext cx="17964" cy="150285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5" name="Прямая соединительная линия 184"/>
              <p:cNvCxnSpPr/>
              <p:nvPr/>
            </p:nvCxnSpPr>
            <p:spPr>
              <a:xfrm flipV="1">
                <a:off x="2686456" y="4680036"/>
                <a:ext cx="17964" cy="150285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6" name="Прямая соединительная линия 185"/>
              <p:cNvCxnSpPr/>
              <p:nvPr/>
            </p:nvCxnSpPr>
            <p:spPr>
              <a:xfrm flipV="1">
                <a:off x="2649298" y="4695157"/>
                <a:ext cx="17964" cy="150285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7" name="Прямая соединительная линия 186"/>
              <p:cNvCxnSpPr/>
              <p:nvPr/>
            </p:nvCxnSpPr>
            <p:spPr>
              <a:xfrm flipV="1">
                <a:off x="2609820" y="4714241"/>
                <a:ext cx="17964" cy="150285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8" name="Прямая соединительная линия 187"/>
              <p:cNvCxnSpPr/>
              <p:nvPr/>
            </p:nvCxnSpPr>
            <p:spPr>
              <a:xfrm flipV="1">
                <a:off x="2568075" y="4729420"/>
                <a:ext cx="17964" cy="150285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9" name="Прямая соединительная линия 188"/>
              <p:cNvCxnSpPr/>
              <p:nvPr/>
            </p:nvCxnSpPr>
            <p:spPr>
              <a:xfrm flipV="1">
                <a:off x="2536447" y="4745420"/>
                <a:ext cx="17964" cy="150285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0" name="Прямая соединительная линия 189"/>
              <p:cNvCxnSpPr/>
              <p:nvPr/>
            </p:nvCxnSpPr>
            <p:spPr>
              <a:xfrm flipV="1">
                <a:off x="2499289" y="4760541"/>
                <a:ext cx="17964" cy="150285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" name="Группа 11"/>
            <p:cNvGrpSpPr/>
            <p:nvPr/>
          </p:nvGrpSpPr>
          <p:grpSpPr>
            <a:xfrm>
              <a:off x="1578334" y="1307619"/>
              <a:ext cx="2664998" cy="1367335"/>
              <a:chOff x="1578334" y="1307619"/>
              <a:chExt cx="2664998" cy="1367335"/>
            </a:xfrm>
          </p:grpSpPr>
          <p:cxnSp>
            <p:nvCxnSpPr>
              <p:cNvPr id="17" name="Прямая соединительная линия 16"/>
              <p:cNvCxnSpPr/>
              <p:nvPr/>
            </p:nvCxnSpPr>
            <p:spPr>
              <a:xfrm rot="21230378" flipH="1">
                <a:off x="1578334" y="1419840"/>
                <a:ext cx="2664998" cy="1012237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Прямая соединительная линия 58"/>
              <p:cNvCxnSpPr/>
              <p:nvPr/>
            </p:nvCxnSpPr>
            <p:spPr>
              <a:xfrm flipH="1">
                <a:off x="4090069" y="1326198"/>
                <a:ext cx="16885" cy="164251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Прямая соединительная линия 59"/>
              <p:cNvCxnSpPr/>
              <p:nvPr/>
            </p:nvCxnSpPr>
            <p:spPr>
              <a:xfrm flipH="1">
                <a:off x="4024653" y="1343768"/>
                <a:ext cx="16885" cy="164251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Прямая соединительная линия 60"/>
              <p:cNvCxnSpPr/>
              <p:nvPr/>
            </p:nvCxnSpPr>
            <p:spPr>
              <a:xfrm flipH="1">
                <a:off x="3951408" y="1389745"/>
                <a:ext cx="16885" cy="164251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Прямая соединительная линия 61"/>
              <p:cNvCxnSpPr/>
              <p:nvPr/>
            </p:nvCxnSpPr>
            <p:spPr>
              <a:xfrm flipH="1">
                <a:off x="3870970" y="1428962"/>
                <a:ext cx="16885" cy="164251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Прямая соединительная линия 63"/>
              <p:cNvCxnSpPr/>
              <p:nvPr/>
            </p:nvCxnSpPr>
            <p:spPr>
              <a:xfrm flipH="1">
                <a:off x="3798962" y="1458957"/>
                <a:ext cx="16885" cy="164251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Прямая соединительная линия 64"/>
              <p:cNvCxnSpPr/>
              <p:nvPr/>
            </p:nvCxnSpPr>
            <p:spPr>
              <a:xfrm flipH="1">
                <a:off x="3721514" y="1509333"/>
                <a:ext cx="16885" cy="164251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Прямая соединительная линия 65"/>
              <p:cNvCxnSpPr/>
              <p:nvPr/>
            </p:nvCxnSpPr>
            <p:spPr>
              <a:xfrm flipH="1">
                <a:off x="3651913" y="1538918"/>
                <a:ext cx="16885" cy="164251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Прямая соединительная линия 66"/>
              <p:cNvCxnSpPr/>
              <p:nvPr/>
            </p:nvCxnSpPr>
            <p:spPr>
              <a:xfrm flipH="1">
                <a:off x="3565968" y="1578545"/>
                <a:ext cx="16885" cy="164251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Прямая соединительная линия 67"/>
              <p:cNvCxnSpPr/>
              <p:nvPr/>
            </p:nvCxnSpPr>
            <p:spPr>
              <a:xfrm flipH="1">
                <a:off x="3498230" y="1611412"/>
                <a:ext cx="16885" cy="164251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Прямая соединительная линия 68"/>
              <p:cNvCxnSpPr/>
              <p:nvPr/>
            </p:nvCxnSpPr>
            <p:spPr>
              <a:xfrm flipH="1">
                <a:off x="3426222" y="1654107"/>
                <a:ext cx="16885" cy="164251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Прямая соединительная линия 69"/>
              <p:cNvCxnSpPr/>
              <p:nvPr/>
            </p:nvCxnSpPr>
            <p:spPr>
              <a:xfrm flipH="1">
                <a:off x="3344617" y="1693537"/>
                <a:ext cx="16885" cy="164251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Прямая соединительная линия 70"/>
              <p:cNvCxnSpPr/>
              <p:nvPr/>
            </p:nvCxnSpPr>
            <p:spPr>
              <a:xfrm flipH="1">
                <a:off x="3268500" y="1737186"/>
                <a:ext cx="16885" cy="164251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Прямая соединительная линия 71"/>
              <p:cNvCxnSpPr/>
              <p:nvPr/>
            </p:nvCxnSpPr>
            <p:spPr>
              <a:xfrm flipH="1">
                <a:off x="3191584" y="1774923"/>
                <a:ext cx="16885" cy="164251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Прямая соединительная линия 72"/>
              <p:cNvCxnSpPr/>
              <p:nvPr/>
            </p:nvCxnSpPr>
            <p:spPr>
              <a:xfrm flipH="1">
                <a:off x="3109691" y="1814432"/>
                <a:ext cx="16885" cy="164251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Прямая соединительная линия 73"/>
              <p:cNvCxnSpPr/>
              <p:nvPr/>
            </p:nvCxnSpPr>
            <p:spPr>
              <a:xfrm flipH="1">
                <a:off x="3020733" y="1857788"/>
                <a:ext cx="16885" cy="164251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Прямая соединительная линия 74"/>
              <p:cNvCxnSpPr/>
              <p:nvPr/>
            </p:nvCxnSpPr>
            <p:spPr>
              <a:xfrm flipH="1">
                <a:off x="2942037" y="1897039"/>
                <a:ext cx="16885" cy="164251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Прямая соединительная линия 75"/>
              <p:cNvCxnSpPr/>
              <p:nvPr/>
            </p:nvCxnSpPr>
            <p:spPr>
              <a:xfrm flipH="1">
                <a:off x="2863777" y="1937453"/>
                <a:ext cx="16885" cy="164251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Прямая соединительная линия 76"/>
              <p:cNvCxnSpPr/>
              <p:nvPr/>
            </p:nvCxnSpPr>
            <p:spPr>
              <a:xfrm flipH="1">
                <a:off x="2786347" y="1978090"/>
                <a:ext cx="16885" cy="164251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Прямая соединительная линия 77"/>
              <p:cNvCxnSpPr/>
              <p:nvPr/>
            </p:nvCxnSpPr>
            <p:spPr>
              <a:xfrm flipH="1">
                <a:off x="2699792" y="2030007"/>
                <a:ext cx="16885" cy="164251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Прямая соединительная линия 78"/>
              <p:cNvCxnSpPr/>
              <p:nvPr/>
            </p:nvCxnSpPr>
            <p:spPr>
              <a:xfrm flipH="1">
                <a:off x="2627784" y="2072702"/>
                <a:ext cx="16885" cy="164251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" name="Прямая соединительная линия 86"/>
              <p:cNvCxnSpPr/>
              <p:nvPr/>
            </p:nvCxnSpPr>
            <p:spPr>
              <a:xfrm flipH="1">
                <a:off x="2551190" y="2101045"/>
                <a:ext cx="16885" cy="164251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" name="Прямая соединительная линия 87"/>
              <p:cNvCxnSpPr/>
              <p:nvPr/>
            </p:nvCxnSpPr>
            <p:spPr>
              <a:xfrm flipH="1">
                <a:off x="2477842" y="2139522"/>
                <a:ext cx="16885" cy="164251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" name="Прямая соединительная линия 88"/>
              <p:cNvCxnSpPr/>
              <p:nvPr/>
            </p:nvCxnSpPr>
            <p:spPr>
              <a:xfrm flipH="1">
                <a:off x="2394449" y="2183170"/>
                <a:ext cx="16885" cy="164251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Прямая соединительная линия 89"/>
              <p:cNvCxnSpPr/>
              <p:nvPr/>
            </p:nvCxnSpPr>
            <p:spPr>
              <a:xfrm flipH="1">
                <a:off x="2312150" y="2225799"/>
                <a:ext cx="16885" cy="164251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Прямая соединительная линия 91"/>
              <p:cNvCxnSpPr/>
              <p:nvPr/>
            </p:nvCxnSpPr>
            <p:spPr>
              <a:xfrm flipH="1">
                <a:off x="2243888" y="2249563"/>
                <a:ext cx="16885" cy="164251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" name="Прямая соединительная линия 92"/>
              <p:cNvCxnSpPr/>
              <p:nvPr/>
            </p:nvCxnSpPr>
            <p:spPr>
              <a:xfrm flipH="1">
                <a:off x="2166282" y="2299797"/>
                <a:ext cx="16885" cy="164251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" name="Прямая соединительная линия 93"/>
              <p:cNvCxnSpPr/>
              <p:nvPr/>
            </p:nvCxnSpPr>
            <p:spPr>
              <a:xfrm flipH="1">
                <a:off x="2083528" y="2341881"/>
                <a:ext cx="16885" cy="164251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" name="Прямая соединительная линия 94"/>
              <p:cNvCxnSpPr/>
              <p:nvPr/>
            </p:nvCxnSpPr>
            <p:spPr>
              <a:xfrm flipH="1">
                <a:off x="2014605" y="2377946"/>
                <a:ext cx="16885" cy="164251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" name="Прямая соединительная линия 95"/>
              <p:cNvCxnSpPr/>
              <p:nvPr/>
            </p:nvCxnSpPr>
            <p:spPr>
              <a:xfrm flipH="1">
                <a:off x="1943488" y="2409838"/>
                <a:ext cx="16885" cy="164251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" name="Прямая соединительная линия 96"/>
              <p:cNvCxnSpPr/>
              <p:nvPr/>
            </p:nvCxnSpPr>
            <p:spPr>
              <a:xfrm flipH="1">
                <a:off x="1867504" y="2452119"/>
                <a:ext cx="16885" cy="164251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Прямая соединительная линия 97"/>
              <p:cNvCxnSpPr/>
              <p:nvPr/>
            </p:nvCxnSpPr>
            <p:spPr>
              <a:xfrm flipH="1">
                <a:off x="1803448" y="2483235"/>
                <a:ext cx="16885" cy="164251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" name="Прямая соединительная линия 99"/>
              <p:cNvCxnSpPr/>
              <p:nvPr/>
            </p:nvCxnSpPr>
            <p:spPr>
              <a:xfrm flipH="1">
                <a:off x="1739832" y="2510703"/>
                <a:ext cx="16885" cy="164251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" name="Прямая соединительная линия 101"/>
              <p:cNvCxnSpPr/>
              <p:nvPr/>
            </p:nvCxnSpPr>
            <p:spPr>
              <a:xfrm flipH="1">
                <a:off x="4147332" y="1307619"/>
                <a:ext cx="16885" cy="164251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" name="Группа 20"/>
            <p:cNvGrpSpPr/>
            <p:nvPr/>
          </p:nvGrpSpPr>
          <p:grpSpPr>
            <a:xfrm>
              <a:off x="1661143" y="2526452"/>
              <a:ext cx="852008" cy="2460452"/>
              <a:chOff x="1661143" y="2526452"/>
              <a:chExt cx="852008" cy="2460452"/>
            </a:xfrm>
          </p:grpSpPr>
          <p:cxnSp>
            <p:nvCxnSpPr>
              <p:cNvPr id="19" name="Прямая соединительная линия 18"/>
              <p:cNvCxnSpPr/>
              <p:nvPr/>
            </p:nvCxnSpPr>
            <p:spPr>
              <a:xfrm rot="21230378">
                <a:off x="1771020" y="2538632"/>
                <a:ext cx="504056" cy="2448272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6" name="Группа 13"/>
              <p:cNvGrpSpPr/>
              <p:nvPr/>
            </p:nvGrpSpPr>
            <p:grpSpPr>
              <a:xfrm>
                <a:off x="1661143" y="2526452"/>
                <a:ext cx="852008" cy="2418694"/>
                <a:chOff x="1661143" y="2526452"/>
                <a:chExt cx="852008" cy="2418694"/>
              </a:xfrm>
            </p:grpSpPr>
            <p:cxnSp>
              <p:nvCxnSpPr>
                <p:cNvPr id="193" name="Прямая соединительная линия 192"/>
                <p:cNvCxnSpPr/>
                <p:nvPr/>
              </p:nvCxnSpPr>
              <p:spPr>
                <a:xfrm flipV="1">
                  <a:off x="1680481" y="2592828"/>
                  <a:ext cx="118702" cy="102214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4" name="Прямая соединительная линия 193"/>
                <p:cNvCxnSpPr/>
                <p:nvPr/>
              </p:nvCxnSpPr>
              <p:spPr>
                <a:xfrm flipV="1">
                  <a:off x="1701631" y="2649384"/>
                  <a:ext cx="118702" cy="102214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5" name="Прямая соединительная линия 194"/>
                <p:cNvCxnSpPr/>
                <p:nvPr/>
              </p:nvCxnSpPr>
              <p:spPr>
                <a:xfrm flipV="1">
                  <a:off x="1720494" y="2705512"/>
                  <a:ext cx="118702" cy="102214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6" name="Прямая соединительная линия 195"/>
                <p:cNvCxnSpPr/>
                <p:nvPr/>
              </p:nvCxnSpPr>
              <p:spPr>
                <a:xfrm flipV="1">
                  <a:off x="1760741" y="2829003"/>
                  <a:ext cx="118702" cy="102214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7" name="Прямая соединительная линия 196"/>
                <p:cNvCxnSpPr/>
                <p:nvPr/>
              </p:nvCxnSpPr>
              <p:spPr>
                <a:xfrm flipV="1">
                  <a:off x="1739554" y="2777896"/>
                  <a:ext cx="118702" cy="102214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8" name="Прямая соединительная линия 197"/>
                <p:cNvCxnSpPr/>
                <p:nvPr/>
              </p:nvCxnSpPr>
              <p:spPr>
                <a:xfrm flipV="1">
                  <a:off x="1776920" y="2881308"/>
                  <a:ext cx="118702" cy="102214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9" name="Прямая соединительная линия 198"/>
                <p:cNvCxnSpPr/>
                <p:nvPr/>
              </p:nvCxnSpPr>
              <p:spPr>
                <a:xfrm flipV="1">
                  <a:off x="1795365" y="2939892"/>
                  <a:ext cx="118702" cy="102214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0" name="Прямая соединительная линия 199"/>
                <p:cNvCxnSpPr/>
                <p:nvPr/>
              </p:nvCxnSpPr>
              <p:spPr>
                <a:xfrm flipV="1">
                  <a:off x="1808153" y="2998254"/>
                  <a:ext cx="118702" cy="102214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1" name="Прямая соединительная линия 200"/>
                <p:cNvCxnSpPr/>
                <p:nvPr/>
              </p:nvCxnSpPr>
              <p:spPr>
                <a:xfrm flipV="1">
                  <a:off x="1832250" y="3052576"/>
                  <a:ext cx="118702" cy="102214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2" name="Прямая соединительная линия 201"/>
                <p:cNvCxnSpPr/>
                <p:nvPr/>
              </p:nvCxnSpPr>
              <p:spPr>
                <a:xfrm flipV="1">
                  <a:off x="1862872" y="3166023"/>
                  <a:ext cx="118702" cy="102214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3" name="Прямая соединительная линия 202"/>
                <p:cNvCxnSpPr/>
                <p:nvPr/>
              </p:nvCxnSpPr>
              <p:spPr>
                <a:xfrm flipV="1">
                  <a:off x="1842480" y="3115820"/>
                  <a:ext cx="118702" cy="102214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4" name="Прямая соединительная линия 203"/>
                <p:cNvCxnSpPr/>
                <p:nvPr/>
              </p:nvCxnSpPr>
              <p:spPr>
                <a:xfrm flipV="1">
                  <a:off x="1884647" y="3218656"/>
                  <a:ext cx="118702" cy="102214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5" name="Прямая соединительная линия 204"/>
                <p:cNvCxnSpPr/>
                <p:nvPr/>
              </p:nvCxnSpPr>
              <p:spPr>
                <a:xfrm flipV="1">
                  <a:off x="1903510" y="3274784"/>
                  <a:ext cx="118702" cy="102214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6" name="Прямая соединительная линия 205"/>
                <p:cNvCxnSpPr/>
                <p:nvPr/>
              </p:nvCxnSpPr>
              <p:spPr>
                <a:xfrm flipV="1">
                  <a:off x="1943757" y="3398275"/>
                  <a:ext cx="118702" cy="102214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7" name="Прямая соединительная линия 206"/>
                <p:cNvCxnSpPr/>
                <p:nvPr/>
              </p:nvCxnSpPr>
              <p:spPr>
                <a:xfrm flipV="1">
                  <a:off x="1922570" y="3347168"/>
                  <a:ext cx="118702" cy="102214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8" name="Прямая соединительная линия 207"/>
                <p:cNvCxnSpPr/>
                <p:nvPr/>
              </p:nvCxnSpPr>
              <p:spPr>
                <a:xfrm flipV="1">
                  <a:off x="1959936" y="3450580"/>
                  <a:ext cx="118702" cy="102214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9" name="Прямая соединительная линия 208"/>
                <p:cNvCxnSpPr/>
                <p:nvPr/>
              </p:nvCxnSpPr>
              <p:spPr>
                <a:xfrm flipV="1">
                  <a:off x="1978381" y="3509164"/>
                  <a:ext cx="118702" cy="102214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0" name="Прямая соединительная линия 209"/>
                <p:cNvCxnSpPr/>
                <p:nvPr/>
              </p:nvCxnSpPr>
              <p:spPr>
                <a:xfrm flipV="1">
                  <a:off x="1991169" y="3567526"/>
                  <a:ext cx="118702" cy="102214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1" name="Прямая соединительная линия 210"/>
                <p:cNvCxnSpPr/>
                <p:nvPr/>
              </p:nvCxnSpPr>
              <p:spPr>
                <a:xfrm flipV="1">
                  <a:off x="2015266" y="3621848"/>
                  <a:ext cx="118702" cy="102214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2" name="Прямая соединительная линия 211"/>
                <p:cNvCxnSpPr/>
                <p:nvPr/>
              </p:nvCxnSpPr>
              <p:spPr>
                <a:xfrm flipV="1">
                  <a:off x="2045888" y="3735295"/>
                  <a:ext cx="118702" cy="102214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3" name="Прямая соединительная линия 212"/>
                <p:cNvCxnSpPr/>
                <p:nvPr/>
              </p:nvCxnSpPr>
              <p:spPr>
                <a:xfrm flipV="1">
                  <a:off x="2025496" y="3685092"/>
                  <a:ext cx="118702" cy="102214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4" name="Прямая соединительная линия 213"/>
                <p:cNvCxnSpPr/>
                <p:nvPr/>
              </p:nvCxnSpPr>
              <p:spPr>
                <a:xfrm flipV="1">
                  <a:off x="2068757" y="3780890"/>
                  <a:ext cx="118702" cy="102214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5" name="Прямая соединительная линия 214"/>
                <p:cNvCxnSpPr/>
                <p:nvPr/>
              </p:nvCxnSpPr>
              <p:spPr>
                <a:xfrm flipV="1">
                  <a:off x="2087620" y="3837018"/>
                  <a:ext cx="118702" cy="102214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6" name="Прямая соединительная линия 215"/>
                <p:cNvCxnSpPr/>
                <p:nvPr/>
              </p:nvCxnSpPr>
              <p:spPr>
                <a:xfrm flipV="1">
                  <a:off x="2127867" y="3960509"/>
                  <a:ext cx="118702" cy="102214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7" name="Прямая соединительная линия 216"/>
                <p:cNvCxnSpPr/>
                <p:nvPr/>
              </p:nvCxnSpPr>
              <p:spPr>
                <a:xfrm flipV="1">
                  <a:off x="2106680" y="3909402"/>
                  <a:ext cx="118702" cy="102214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8" name="Прямая соединительная линия 217"/>
                <p:cNvCxnSpPr/>
                <p:nvPr/>
              </p:nvCxnSpPr>
              <p:spPr>
                <a:xfrm flipV="1">
                  <a:off x="2144046" y="4012814"/>
                  <a:ext cx="118702" cy="102214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9" name="Прямая соединительная линия 218"/>
                <p:cNvCxnSpPr/>
                <p:nvPr/>
              </p:nvCxnSpPr>
              <p:spPr>
                <a:xfrm flipV="1">
                  <a:off x="2162491" y="4071398"/>
                  <a:ext cx="118702" cy="102214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0" name="Прямая соединительная линия 219"/>
                <p:cNvCxnSpPr/>
                <p:nvPr/>
              </p:nvCxnSpPr>
              <p:spPr>
                <a:xfrm flipV="1">
                  <a:off x="2175279" y="4129760"/>
                  <a:ext cx="118702" cy="102214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1" name="Прямая соединительная линия 220"/>
                <p:cNvCxnSpPr/>
                <p:nvPr/>
              </p:nvCxnSpPr>
              <p:spPr>
                <a:xfrm flipV="1">
                  <a:off x="2199376" y="4184082"/>
                  <a:ext cx="118702" cy="102214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2" name="Прямая соединительная линия 221"/>
                <p:cNvCxnSpPr/>
                <p:nvPr/>
              </p:nvCxnSpPr>
              <p:spPr>
                <a:xfrm flipV="1">
                  <a:off x="2229998" y="4297529"/>
                  <a:ext cx="118702" cy="102214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3" name="Прямая соединительная линия 222"/>
                <p:cNvCxnSpPr/>
                <p:nvPr/>
              </p:nvCxnSpPr>
              <p:spPr>
                <a:xfrm flipV="1">
                  <a:off x="2209606" y="4247326"/>
                  <a:ext cx="118702" cy="102214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6" name="Прямая соединительная линия 225"/>
                <p:cNvCxnSpPr/>
                <p:nvPr/>
              </p:nvCxnSpPr>
              <p:spPr>
                <a:xfrm flipV="1">
                  <a:off x="2248151" y="4351051"/>
                  <a:ext cx="118702" cy="102214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8" name="Прямая соединительная линия 227"/>
                <p:cNvCxnSpPr/>
                <p:nvPr/>
              </p:nvCxnSpPr>
              <p:spPr>
                <a:xfrm flipV="1">
                  <a:off x="2264330" y="4403356"/>
                  <a:ext cx="118702" cy="102214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9" name="Прямая соединительная линия 228"/>
                <p:cNvCxnSpPr/>
                <p:nvPr/>
              </p:nvCxnSpPr>
              <p:spPr>
                <a:xfrm flipV="1">
                  <a:off x="2282775" y="4461940"/>
                  <a:ext cx="118702" cy="102214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0" name="Прямая соединительная линия 229"/>
                <p:cNvCxnSpPr/>
                <p:nvPr/>
              </p:nvCxnSpPr>
              <p:spPr>
                <a:xfrm flipV="1">
                  <a:off x="2295563" y="4520302"/>
                  <a:ext cx="118702" cy="102214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1" name="Прямая соединительная линия 230"/>
                <p:cNvCxnSpPr/>
                <p:nvPr/>
              </p:nvCxnSpPr>
              <p:spPr>
                <a:xfrm flipV="1">
                  <a:off x="2319660" y="4574624"/>
                  <a:ext cx="118702" cy="102214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2" name="Прямая соединительная линия 231"/>
                <p:cNvCxnSpPr/>
                <p:nvPr/>
              </p:nvCxnSpPr>
              <p:spPr>
                <a:xfrm flipV="1">
                  <a:off x="2350282" y="4688071"/>
                  <a:ext cx="118702" cy="102214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3" name="Прямая соединительная линия 232"/>
                <p:cNvCxnSpPr/>
                <p:nvPr/>
              </p:nvCxnSpPr>
              <p:spPr>
                <a:xfrm flipV="1">
                  <a:off x="2329890" y="4637868"/>
                  <a:ext cx="118702" cy="102214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4" name="Прямая соединительная линия 233"/>
                <p:cNvCxnSpPr/>
                <p:nvPr/>
              </p:nvCxnSpPr>
              <p:spPr>
                <a:xfrm flipV="1">
                  <a:off x="2363827" y="4729485"/>
                  <a:ext cx="118702" cy="102214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5" name="Прямая соединительная линия 234"/>
                <p:cNvCxnSpPr/>
                <p:nvPr/>
              </p:nvCxnSpPr>
              <p:spPr>
                <a:xfrm flipV="1">
                  <a:off x="2394449" y="4842932"/>
                  <a:ext cx="118702" cy="102214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6" name="Прямая соединительная линия 235"/>
                <p:cNvCxnSpPr/>
                <p:nvPr/>
              </p:nvCxnSpPr>
              <p:spPr>
                <a:xfrm flipV="1">
                  <a:off x="2374057" y="4792729"/>
                  <a:ext cx="118702" cy="102214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9" name="Прямая соединительная линия 238"/>
                <p:cNvCxnSpPr/>
                <p:nvPr/>
              </p:nvCxnSpPr>
              <p:spPr>
                <a:xfrm flipV="1">
                  <a:off x="1661143" y="2526452"/>
                  <a:ext cx="118702" cy="102214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20" name="TextBox 19"/>
          <p:cNvSpPr txBox="1"/>
          <p:nvPr/>
        </p:nvSpPr>
        <p:spPr>
          <a:xfrm>
            <a:off x="4572000" y="3206205"/>
            <a:ext cx="434781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Оптимумы  функции 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800" i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;x</a:t>
            </a:r>
            <a:r>
              <a:rPr lang="en-US" sz="2800" i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) достигается в точках А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и В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3551419" y="1339402"/>
            <a:ext cx="389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4" name="TextBox 223"/>
          <p:cNvSpPr txBox="1"/>
          <p:nvPr/>
        </p:nvSpPr>
        <p:spPr>
          <a:xfrm>
            <a:off x="1934642" y="4935176"/>
            <a:ext cx="407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41990" y="68724"/>
            <a:ext cx="85251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</a:rPr>
              <a:t>                      Область допустимых решений</a:t>
            </a:r>
          </a:p>
        </p:txBody>
      </p:sp>
    </p:spTree>
    <p:extLst>
      <p:ext uri="{BB962C8B-B14F-4D97-AF65-F5344CB8AC3E}">
        <p14:creationId xmlns:p14="http://schemas.microsoft.com/office/powerpoint/2010/main" val="1912844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237" grpId="0"/>
      <p:bldP spid="2" grpId="0"/>
      <p:bldP spid="22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82" t="20238" r="19570" b="15674"/>
          <a:stretch/>
        </p:blipFill>
        <p:spPr bwMode="auto">
          <a:xfrm>
            <a:off x="31711" y="-36286"/>
            <a:ext cx="4468281" cy="3681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299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08" t="19246" r="22359" b="17064"/>
          <a:stretch/>
        </p:blipFill>
        <p:spPr bwMode="auto">
          <a:xfrm>
            <a:off x="4644009" y="-20975"/>
            <a:ext cx="4104456" cy="3521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300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43" t="20833" r="23140" b="14088"/>
          <a:stretch/>
        </p:blipFill>
        <p:spPr bwMode="auto">
          <a:xfrm>
            <a:off x="2274056" y="3645024"/>
            <a:ext cx="4602199" cy="3212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74535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57200" y="274638"/>
            <a:ext cx="8229600" cy="922114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r>
              <a:rPr lang="ru-RU" sz="3600" b="1" kern="0" smtClean="0">
                <a:solidFill>
                  <a:srgbClr val="7030A0"/>
                </a:solidFill>
              </a:rPr>
              <a:t>Задача об оптимизации рациона питания</a:t>
            </a:r>
            <a:br>
              <a:rPr lang="ru-RU" sz="3600" b="1" kern="0" smtClean="0">
                <a:solidFill>
                  <a:srgbClr val="7030A0"/>
                </a:solidFill>
              </a:rPr>
            </a:br>
            <a:endParaRPr lang="ru-RU" sz="3600" kern="0" dirty="0"/>
          </a:p>
        </p:txBody>
      </p:sp>
      <p:pic>
        <p:nvPicPr>
          <p:cNvPr id="532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30" t="8188" b="14998"/>
          <a:stretch/>
        </p:blipFill>
        <p:spPr bwMode="auto">
          <a:xfrm>
            <a:off x="0" y="1484784"/>
            <a:ext cx="6106824" cy="3906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6588224" y="2060848"/>
                <a:ext cx="1584176" cy="7099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A(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/>
                          </a:rPr>
                          <m:t>15</m:t>
                        </m:r>
                      </m:num>
                      <m:den>
                        <m:r>
                          <a:rPr lang="en-US" sz="2800" b="0" i="1" smtClean="0">
                            <a:latin typeface="Cambria Math"/>
                          </a:rPr>
                          <m:t>13</m:t>
                        </m:r>
                      </m:den>
                    </m:f>
                  </m:oMath>
                </a14:m>
                <a:r>
                  <a:rPr lang="en-US" sz="2800" dirty="0" smtClean="0"/>
                  <a:t>;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dirty="0" smtClean="0">
                            <a:latin typeface="Cambria Math"/>
                          </a:rPr>
                          <m:t>40</m:t>
                        </m:r>
                      </m:num>
                      <m:den>
                        <m:r>
                          <a:rPr lang="en-US" sz="2800" b="0" i="1" dirty="0" smtClean="0">
                            <a:latin typeface="Cambria Math"/>
                          </a:rPr>
                          <m:t>13</m:t>
                        </m:r>
                      </m:den>
                    </m:f>
                  </m:oMath>
                </a14:m>
                <a:r>
                  <a:rPr lang="en-US" sz="2800" dirty="0" smtClean="0"/>
                  <a:t>)</a:t>
                </a:r>
                <a:endParaRPr lang="ru-RU" sz="28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8224" y="2060848"/>
                <a:ext cx="1584176" cy="709938"/>
              </a:xfrm>
              <a:prstGeom prst="rect">
                <a:avLst/>
              </a:prstGeom>
              <a:blipFill rotWithShape="1">
                <a:blip r:embed="rId3" cstate="print"/>
                <a:stretch>
                  <a:fillRect l="-8077" b="-940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645064" y="5733256"/>
                <a:ext cx="4727136" cy="6217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𝐹𝑚𝑖𝑛</m:t>
                    </m:r>
                    <m:r>
                      <a:rPr lang="en-US" sz="2400" b="0" i="1" smtClean="0">
                        <a:latin typeface="Cambria Math"/>
                      </a:rPr>
                      <m:t>=25∙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15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13</m:t>
                        </m:r>
                      </m:den>
                    </m:f>
                  </m:oMath>
                </a14:m>
                <a:r>
                  <a:rPr lang="en-US" sz="2400" dirty="0" smtClean="0"/>
                  <a:t>+30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/>
                        <a:ea typeface="Cambria Math"/>
                      </a:rPr>
                      <m:t>∙</m:t>
                    </m:r>
                    <m:f>
                      <m:fPr>
                        <m:ctrlPr>
                          <a:rPr lang="en-US" sz="2400" i="1" dirty="0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sz="2400" b="0" i="1" dirty="0" smtClean="0">
                            <a:latin typeface="Cambria Math"/>
                            <a:ea typeface="Cambria Math"/>
                          </a:rPr>
                          <m:t>40</m:t>
                        </m:r>
                      </m:num>
                      <m:den>
                        <m:r>
                          <a:rPr lang="en-US" sz="2400" b="0" i="1" dirty="0" smtClean="0">
                            <a:latin typeface="Cambria Math"/>
                            <a:ea typeface="Cambria Math"/>
                          </a:rPr>
                          <m:t>13</m:t>
                        </m:r>
                      </m:den>
                    </m:f>
                  </m:oMath>
                </a14:m>
                <a:r>
                  <a:rPr lang="en-US" sz="2400" dirty="0" smtClean="0"/>
                  <a:t>=121</a:t>
                </a:r>
                <a:endParaRPr lang="ru-RU" sz="2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5064" y="5733256"/>
                <a:ext cx="4727136" cy="621773"/>
              </a:xfrm>
              <a:prstGeom prst="rect">
                <a:avLst/>
              </a:prstGeom>
              <a:blipFill rotWithShape="1">
                <a:blip r:embed="rId4" cstate="print"/>
                <a:stretch>
                  <a:fillRect b="-88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90114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9060" y="658579"/>
            <a:ext cx="7920880" cy="51855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800" dirty="0" smtClean="0">
                <a:cs typeface="Times New Roman" pitchFamily="18" charset="0"/>
              </a:rPr>
              <a:t>Фирма выпускает удобрения двух видов: А и В. При этом используется сырье 4-ех видов. Расход сырья каждого вида на изготовление единицы веса удобрения и ежедневные запасы сырья  заданы в таблице. </a:t>
            </a:r>
            <a:r>
              <a:rPr lang="ru-RU" sz="2800" dirty="0" smtClean="0"/>
              <a:t>Выпуск одной  единицы веса удобрения  А  приносит доход 6 </a:t>
            </a:r>
            <a:r>
              <a:rPr lang="ru-RU" sz="2800" dirty="0" err="1" smtClean="0"/>
              <a:t>у.е</a:t>
            </a:r>
            <a:r>
              <a:rPr lang="ru-RU" sz="2800" dirty="0" smtClean="0"/>
              <a:t>., вида В – 4 </a:t>
            </a:r>
            <a:r>
              <a:rPr lang="ru-RU" sz="2800" dirty="0" err="1" smtClean="0"/>
              <a:t>у.е</a:t>
            </a:r>
            <a:r>
              <a:rPr lang="ru-RU" sz="2800" dirty="0" smtClean="0"/>
              <a:t>. Составить план производства, обеспечивающий  фирме наибольший доход.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75164" y="150748"/>
            <a:ext cx="7281212" cy="7425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3200" b="1" dirty="0">
                <a:solidFill>
                  <a:srgbClr val="7030A0"/>
                </a:solidFill>
                <a:cs typeface="Times New Roman" pitchFamily="18" charset="0"/>
              </a:rPr>
              <a:t>Задача оптимального производства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0936562"/>
              </p:ext>
            </p:extLst>
          </p:nvPr>
        </p:nvGraphicFramePr>
        <p:xfrm>
          <a:off x="909937" y="1680245"/>
          <a:ext cx="6542383" cy="3931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180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848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255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6626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766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61875">
                <a:tc rowSpan="2">
                  <a:txBody>
                    <a:bodyPr/>
                    <a:lstStyle/>
                    <a:p>
                      <a:pPr algn="ctr"/>
                      <a:r>
                        <a:rPr lang="ru-RU" sz="2400" b="1" kern="1200" dirty="0" smtClean="0"/>
                        <a:t>Удобрения</a:t>
                      </a:r>
                      <a:endParaRPr lang="ru-RU" sz="2400" b="1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indent="381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/>
                        <a:t>Сырье</a:t>
                      </a:r>
                      <a:endParaRPr lang="ru-RU" sz="2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indent="381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indent="381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indent="381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0228">
                <a:tc vMerge="1"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381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/>
                        <a:t>1-го  вида</a:t>
                      </a:r>
                      <a:endParaRPr lang="ru-RU" sz="2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81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/>
                        <a:t>2 – го вида</a:t>
                      </a:r>
                      <a:endParaRPr lang="ru-RU" sz="2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81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/>
                        <a:t>3 – его вида</a:t>
                      </a:r>
                      <a:endParaRPr lang="ru-RU" sz="2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81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/>
                        <a:t>4 – го вида</a:t>
                      </a:r>
                      <a:endParaRPr lang="ru-RU" sz="2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7806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А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/>
                        <a:t>2</a:t>
                      </a:r>
                      <a:endParaRPr lang="ru-RU" sz="2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/>
                        <a:t>1</a:t>
                      </a:r>
                      <a:endParaRPr lang="ru-RU" sz="2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/>
                        <a:t>0</a:t>
                      </a:r>
                      <a:endParaRPr lang="ru-RU" sz="2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/>
                        <a:t>2</a:t>
                      </a:r>
                      <a:endParaRPr lang="ru-RU" sz="2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7806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В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b="1"/>
                        <a:t>3</a:t>
                      </a:r>
                      <a:endParaRPr lang="ru-RU" sz="2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/>
                        <a:t>0</a:t>
                      </a:r>
                      <a:endParaRPr lang="ru-RU" sz="2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/>
                        <a:t>1</a:t>
                      </a:r>
                      <a:endParaRPr lang="ru-RU" sz="2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/>
                        <a:t>1</a:t>
                      </a:r>
                      <a:endParaRPr lang="ru-RU" sz="2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27185">
                <a:tc>
                  <a:txBody>
                    <a:bodyPr/>
                    <a:lstStyle/>
                    <a:p>
                      <a:pPr algn="ctr"/>
                      <a:r>
                        <a:rPr lang="ru-RU" sz="2400" b="1" kern="1200" dirty="0" smtClean="0"/>
                        <a:t>Ежедневные запасы сырья, ед.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/>
                        <a:t>21</a:t>
                      </a:r>
                      <a:endParaRPr lang="ru-RU" sz="2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/>
                        <a:t>4</a:t>
                      </a:r>
                      <a:endParaRPr lang="ru-RU" sz="2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/>
                        <a:t>6</a:t>
                      </a:r>
                      <a:endParaRPr lang="ru-RU" sz="2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/>
                        <a:t>10</a:t>
                      </a:r>
                      <a:endParaRPr lang="ru-RU" sz="2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755576" y="188640"/>
            <a:ext cx="82089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3200" b="1" dirty="0">
                <a:solidFill>
                  <a:srgbClr val="7030A0"/>
                </a:solidFill>
                <a:cs typeface="Times New Roman" pitchFamily="18" charset="0"/>
              </a:rPr>
              <a:t>Задача оптимального производства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692696"/>
            <a:ext cx="6949440" cy="5559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692696"/>
            <a:ext cx="6949440" cy="5559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15616" y="692696"/>
            <a:ext cx="6949440" cy="5559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15616" y="692696"/>
            <a:ext cx="6949440" cy="5559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15616" y="692696"/>
            <a:ext cx="6949440" cy="5559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115616" y="692696"/>
            <a:ext cx="6949440" cy="5559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Овал 9"/>
          <p:cNvSpPr>
            <a:spLocks noChangeAspect="1"/>
          </p:cNvSpPr>
          <p:nvPr/>
        </p:nvSpPr>
        <p:spPr>
          <a:xfrm>
            <a:off x="2721600" y="2300400"/>
            <a:ext cx="36000" cy="360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>
            <a:spLocks noChangeAspect="1"/>
          </p:cNvSpPr>
          <p:nvPr/>
        </p:nvSpPr>
        <p:spPr>
          <a:xfrm>
            <a:off x="3416400" y="2300400"/>
            <a:ext cx="36000" cy="360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3707904" y="2276872"/>
            <a:ext cx="317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А</a:t>
            </a:r>
            <a:endParaRPr lang="ru-RU" dirty="0"/>
          </a:p>
        </p:txBody>
      </p:sp>
      <p:sp>
        <p:nvSpPr>
          <p:cNvPr id="16" name="Овал 15"/>
          <p:cNvSpPr>
            <a:spLocks noChangeAspect="1"/>
          </p:cNvSpPr>
          <p:nvPr/>
        </p:nvSpPr>
        <p:spPr>
          <a:xfrm>
            <a:off x="4572000" y="4140000"/>
            <a:ext cx="36000" cy="360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 стрелкой 16"/>
          <p:cNvCxnSpPr/>
          <p:nvPr/>
        </p:nvCxnSpPr>
        <p:spPr>
          <a:xfrm flipV="1">
            <a:off x="2736000" y="3240000"/>
            <a:ext cx="2790000" cy="1854000"/>
          </a:xfrm>
          <a:prstGeom prst="straightConnector1">
            <a:avLst/>
          </a:prstGeom>
          <a:ln w="19050">
            <a:solidFill>
              <a:srgbClr val="FF0000"/>
            </a:solidFill>
            <a:round/>
            <a:tailEnd type="stealth" w="lg" len="lg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8" name="Овал 17"/>
          <p:cNvSpPr>
            <a:spLocks noChangeAspect="1"/>
          </p:cNvSpPr>
          <p:nvPr/>
        </p:nvSpPr>
        <p:spPr>
          <a:xfrm>
            <a:off x="4572000" y="5076000"/>
            <a:ext cx="36000" cy="360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2411760" y="5085184"/>
            <a:ext cx="3369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</a:t>
            </a:r>
            <a:endParaRPr lang="ru-RU" dirty="0"/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1245600" y="2852936"/>
            <a:ext cx="2206800" cy="3312368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Овал 19"/>
          <p:cNvSpPr>
            <a:spLocks noChangeAspect="1"/>
          </p:cNvSpPr>
          <p:nvPr/>
        </p:nvSpPr>
        <p:spPr>
          <a:xfrm>
            <a:off x="2718000" y="5076000"/>
            <a:ext cx="36000" cy="360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>
            <a:off x="2880000" y="1196752"/>
            <a:ext cx="2206800" cy="3312368"/>
          </a:xfrm>
          <a:prstGeom prst="line">
            <a:avLst/>
          </a:prstGeom>
          <a:ln w="1905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>
            <a:spLocks noChangeAspect="1"/>
          </p:cNvSpPr>
          <p:nvPr/>
        </p:nvSpPr>
        <p:spPr>
          <a:xfrm>
            <a:off x="3762000" y="2538000"/>
            <a:ext cx="36000" cy="360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7" name="Прямая со стрелкой 26"/>
          <p:cNvCxnSpPr/>
          <p:nvPr/>
        </p:nvCxnSpPr>
        <p:spPr>
          <a:xfrm flipH="1">
            <a:off x="6588224" y="4509120"/>
            <a:ext cx="144016" cy="288032"/>
          </a:xfrm>
          <a:prstGeom prst="straightConnector1">
            <a:avLst/>
          </a:prstGeom>
          <a:ln>
            <a:solidFill>
              <a:schemeClr val="tx1"/>
            </a:solidFill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7092280" y="2314800"/>
            <a:ext cx="0" cy="360040"/>
          </a:xfrm>
          <a:prstGeom prst="straightConnector1">
            <a:avLst/>
          </a:prstGeom>
          <a:ln>
            <a:solidFill>
              <a:schemeClr val="tx1"/>
            </a:solidFill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 flipH="1">
            <a:off x="4860032" y="5445224"/>
            <a:ext cx="360040" cy="216024"/>
          </a:xfrm>
          <a:prstGeom prst="straightConnector1">
            <a:avLst/>
          </a:prstGeom>
          <a:ln>
            <a:solidFill>
              <a:schemeClr val="tx1"/>
            </a:solidFill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 flipH="1" flipV="1">
            <a:off x="4226400" y="5589240"/>
            <a:ext cx="360040" cy="8384"/>
          </a:xfrm>
          <a:prstGeom prst="straightConnector1">
            <a:avLst/>
          </a:prstGeom>
          <a:ln>
            <a:solidFill>
              <a:schemeClr val="tx1"/>
            </a:solidFill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ик 23"/>
          <p:cNvSpPr/>
          <p:nvPr/>
        </p:nvSpPr>
        <p:spPr>
          <a:xfrm>
            <a:off x="920280" y="116632"/>
            <a:ext cx="82089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3200" b="1" dirty="0">
                <a:solidFill>
                  <a:srgbClr val="7030A0"/>
                </a:solidFill>
                <a:cs typeface="Times New Roman" pitchFamily="18" charset="0"/>
              </a:rPr>
              <a:t>Задача оптимального производства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0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000"/>
                            </p:stCondLst>
                            <p:childTnLst>
                              <p:par>
                                <p:cTn id="6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3000"/>
                            </p:stCondLst>
                            <p:childTnLst>
                              <p:par>
                                <p:cTn id="7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5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4000"/>
                            </p:stCondLst>
                            <p:childTnLst>
                              <p:par>
                                <p:cTn id="7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2.59259E-6 L 0.18004 -0.24144 " pathEditMode="relative" rAng="0" ptsTypes="AA">
                                      <p:cBhvr>
                                        <p:cTn id="93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00" y="-12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000"/>
                            </p:stCondLst>
                            <p:childTnLst>
                              <p:par>
                                <p:cTn id="9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4000"/>
                            </p:stCondLst>
                            <p:childTnLst>
                              <p:par>
                                <p:cTn id="99" presetID="35" presetClass="emph" presetSubtype="0" repeatCount="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0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4000"/>
                            </p:stCondLst>
                            <p:childTnLst>
                              <p:par>
                                <p:cTn id="10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3" grpId="0"/>
      <p:bldP spid="16" grpId="0" animBg="1"/>
      <p:bldP spid="18" grpId="0" animBg="1"/>
      <p:bldP spid="21" grpId="0"/>
      <p:bldP spid="20" grpId="0" animBg="1"/>
      <p:bldP spid="1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978988"/>
            <a:ext cx="820891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Малое предприятие выпускает изделия двух типов. Для изготовления изделия первого типа требуется пять часов работы станка А и три часа работы станка Б, а для изготовления изделия второго типа требуется два часа работы станка А и четыре часа работы станка Б (станки могут работать в любой последовательности). По техническим причинам станок А может работать не более 150 часов в месяц, а станок Б —не более 132 часов в месяц. Каждое изделие первого типа приносит предприятию 300 д. е. прибыли, а каждое изделие второго типа — 200 д. е. прибыли. Найдите наибольшую возможную ежемесячную прибыль предприятия и определите, сколько изделий первого типа и сколько изделий второго типа следует выпускать для получения этой прибыли.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7584" y="332656"/>
            <a:ext cx="77048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7030A0"/>
                </a:solidFill>
              </a:rPr>
              <a:t>Задача </a:t>
            </a:r>
            <a:r>
              <a:rPr lang="ru-RU" sz="3600" dirty="0" smtClean="0">
                <a:solidFill>
                  <a:srgbClr val="7030A0"/>
                </a:solidFill>
              </a:rPr>
              <a:t>1</a:t>
            </a:r>
            <a:endParaRPr lang="ru-RU" sz="36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8795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</a:rPr>
              <a:t>Графическое решение неравенства</a:t>
            </a:r>
            <a:r>
              <a:rPr lang="en-US" b="1" dirty="0" smtClean="0">
                <a:solidFill>
                  <a:srgbClr val="7030A0"/>
                </a:solidFill>
              </a:rPr>
              <a:t>:</a:t>
            </a:r>
            <a:r>
              <a:rPr lang="ru-RU" b="1" dirty="0" smtClean="0">
                <a:solidFill>
                  <a:srgbClr val="7030A0"/>
                </a:solidFill>
              </a:rPr>
              <a:t/>
            </a:r>
            <a:br>
              <a:rPr lang="ru-RU" b="1" dirty="0" smtClean="0">
                <a:solidFill>
                  <a:srgbClr val="7030A0"/>
                </a:solidFill>
              </a:rPr>
            </a:br>
            <a:endParaRPr lang="ru-RU" dirty="0"/>
          </a:p>
        </p:txBody>
      </p:sp>
      <p:pic>
        <p:nvPicPr>
          <p:cNvPr id="5165" name="Picture 45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17" t="37442" r="44715" b="24850"/>
          <a:stretch/>
        </p:blipFill>
        <p:spPr bwMode="auto">
          <a:xfrm>
            <a:off x="2123728" y="2708920"/>
            <a:ext cx="4775301" cy="3367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627784" y="1988839"/>
                <a:ext cx="2627642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0" i="1" smtClean="0">
                          <a:latin typeface="Cambria Math"/>
                        </a:rPr>
                        <m:t>3х+4у</m:t>
                      </m:r>
                      <m:r>
                        <a:rPr lang="ru-RU" sz="3200" b="0" i="1" smtClean="0">
                          <a:latin typeface="Cambria Math"/>
                          <a:ea typeface="Cambria Math"/>
                        </a:rPr>
                        <m:t>≤20</m:t>
                      </m:r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7784" y="1988839"/>
                <a:ext cx="2627642" cy="584775"/>
              </a:xfrm>
              <a:prstGeom prst="rect">
                <a:avLst/>
              </a:prstGeom>
              <a:blipFill rotWithShape="1">
                <a:blip r:embed="rId3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2" descr="https://s.alicdn.com/@sc01/kf/HTB10xxzXzDuK1RjSszdq6xGLpXa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67544" y="1207440"/>
            <a:ext cx="1495802" cy="1562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трелка вправо 2">
            <a:hlinkClick r:id="rId5" action="ppaction://hlinksldjump"/>
          </p:cNvPr>
          <p:cNvSpPr/>
          <p:nvPr/>
        </p:nvSpPr>
        <p:spPr>
          <a:xfrm>
            <a:off x="7452320" y="3861048"/>
            <a:ext cx="1152128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5"/>
          <p:cNvSpPr txBox="1">
            <a:spLocks/>
          </p:cNvSpPr>
          <p:nvPr/>
        </p:nvSpPr>
        <p:spPr>
          <a:xfrm>
            <a:off x="457200" y="973704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>
              <a:spcBef>
                <a:spcPts val="0"/>
              </a:spcBef>
              <a:buFontTx/>
              <a:buAutoNum type="arabicPeriod"/>
            </a:pPr>
            <a:r>
              <a:rPr lang="ru-RU" i="1" kern="0" dirty="0" smtClean="0"/>
              <a:t>Математическая модель задачи.</a:t>
            </a:r>
          </a:p>
          <a:p>
            <a:pPr>
              <a:spcBef>
                <a:spcPts val="0"/>
              </a:spcBef>
              <a:buFontTx/>
              <a:buAutoNum type="arabicPeriod"/>
            </a:pPr>
            <a:r>
              <a:rPr lang="ru-RU" i="1" kern="0" dirty="0" smtClean="0"/>
              <a:t>Область допустимых решений системы ограничений задачи.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-4580" y="2780928"/>
                <a:ext cx="5786862" cy="217206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buNone/>
                </a:pPr>
                <a:r>
                  <a:rPr lang="ru-RU" sz="3200" i="1" dirty="0" smtClean="0">
                    <a:latin typeface="Times New Roman" pitchFamily="18" charset="0"/>
                  </a:rPr>
                  <a:t>             </a:t>
                </a:r>
                <a:r>
                  <a:rPr lang="en-US" sz="3200" i="1" dirty="0" smtClean="0">
                    <a:latin typeface="Times New Roman" pitchFamily="18" charset="0"/>
                  </a:rPr>
                  <a:t>F</a:t>
                </a:r>
                <a:r>
                  <a:rPr lang="ru-RU" sz="3200" i="1" dirty="0" smtClean="0">
                    <a:latin typeface="Times New Roman" pitchFamily="18" charset="0"/>
                  </a:rPr>
                  <a:t>=</a:t>
                </a:r>
                <a:r>
                  <a:rPr lang="ru-RU" sz="3200" dirty="0" smtClean="0">
                    <a:latin typeface="Times New Roman" pitchFamily="18" charset="0"/>
                  </a:rPr>
                  <a:t>300</a:t>
                </a:r>
                <a:r>
                  <a:rPr lang="ru-RU" sz="3200" i="1" dirty="0" smtClean="0">
                    <a:latin typeface="Times New Roman" pitchFamily="18" charset="0"/>
                  </a:rPr>
                  <a:t>х</a:t>
                </a:r>
                <a:r>
                  <a:rPr lang="ru-RU" sz="3200" baseline="-25000" dirty="0" smtClean="0">
                    <a:latin typeface="Times New Roman" pitchFamily="18" charset="0"/>
                  </a:rPr>
                  <a:t>1</a:t>
                </a:r>
                <a:r>
                  <a:rPr lang="ru-RU" sz="3200" dirty="0" smtClean="0">
                    <a:latin typeface="Times New Roman" pitchFamily="18" charset="0"/>
                  </a:rPr>
                  <a:t> +200</a:t>
                </a:r>
                <a:r>
                  <a:rPr lang="ru-RU" sz="3200" i="1" dirty="0" smtClean="0">
                    <a:latin typeface="Times New Roman" pitchFamily="18" charset="0"/>
                  </a:rPr>
                  <a:t>x</a:t>
                </a:r>
                <a:r>
                  <a:rPr lang="ru-RU" sz="3200" baseline="-25000" dirty="0" smtClean="0">
                    <a:latin typeface="Times New Roman" pitchFamily="18" charset="0"/>
                  </a:rPr>
                  <a:t>2</a:t>
                </a:r>
                <a:r>
                  <a:rPr lang="en-US" sz="3200" baseline="-25000" dirty="0" smtClean="0">
                    <a:latin typeface="Times New Roman" pitchFamily="18" charset="0"/>
                  </a:rPr>
                  <a:t>  </a:t>
                </a:r>
                <a:r>
                  <a:rPr lang="ru-RU" sz="3200" baseline="-25000" dirty="0" smtClean="0">
                    <a:latin typeface="Times New Roman" pitchFamily="18" charset="0"/>
                  </a:rPr>
                  <a:t> </a:t>
                </a:r>
                <a:r>
                  <a:rPr lang="ru-RU" sz="4000" baseline="-25000" dirty="0" smtClean="0">
                    <a:latin typeface="Times New Roman" pitchFamily="18" charset="0"/>
                  </a:rPr>
                  <a:t>→</a:t>
                </a:r>
                <a:r>
                  <a:rPr lang="en-US" sz="4000" baseline="-25000" dirty="0" smtClean="0">
                    <a:latin typeface="Times New Roman" pitchFamily="18" charset="0"/>
                  </a:rPr>
                  <a:t> m</a:t>
                </a:r>
                <a:r>
                  <a:rPr lang="ru-RU" sz="4000" baseline="-25000" dirty="0" smtClean="0">
                    <a:latin typeface="Times New Roman" pitchFamily="18" charset="0"/>
                  </a:rPr>
                  <a:t>ах</a:t>
                </a:r>
              </a:p>
              <a:p>
                <a:pPr>
                  <a:buNone/>
                </a:pPr>
                <a:endParaRPr lang="en-US" sz="4000" baseline="-25000" dirty="0">
                  <a:latin typeface="Times New Roman" pitchFamily="18" charset="0"/>
                </a:endParaRPr>
              </a:p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80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m:rPr>
                                  <m:nor/>
                                </m:rPr>
                                <a:rPr lang="ru-RU" sz="2800" b="0" i="0" dirty="0" smtClean="0">
                                  <a:latin typeface="Times New Roman" pitchFamily="18" charset="0"/>
                                </a:rPr>
                                <m:t>5</m:t>
                              </m:r>
                              <m:r>
                                <m:rPr>
                                  <m:nor/>
                                </m:rPr>
                                <a:rPr lang="en-US" sz="2800" i="1" dirty="0">
                                  <a:latin typeface="Times New Roman" pitchFamily="18" charset="0"/>
                                </a:rPr>
                                <m:t>x</m:t>
                              </m:r>
                              <m:r>
                                <m:rPr>
                                  <m:nor/>
                                </m:rPr>
                                <a:rPr lang="ru-RU" sz="2800" baseline="-25000" dirty="0">
                                  <a:latin typeface="Times New Roman" pitchFamily="18" charset="0"/>
                                </a:rPr>
                                <m:t>1</m:t>
                              </m:r>
                              <m:r>
                                <m:rPr>
                                  <m:nor/>
                                </m:rPr>
                                <a:rPr lang="ru-RU" sz="2800" dirty="0">
                                  <a:latin typeface="Times New Roman" pitchFamily="18" charset="0"/>
                                </a:rPr>
                                <m:t> + </m:t>
                              </m:r>
                              <m:r>
                                <m:rPr>
                                  <m:nor/>
                                </m:rPr>
                                <a:rPr lang="ru-RU" sz="2800" b="0" i="0" dirty="0" smtClean="0">
                                  <a:latin typeface="Times New Roman" pitchFamily="18" charset="0"/>
                                </a:rPr>
                                <m:t>2</m:t>
                              </m:r>
                              <m:r>
                                <m:rPr>
                                  <m:nor/>
                                </m:rPr>
                                <a:rPr lang="ru-RU" sz="2800" i="1" dirty="0">
                                  <a:latin typeface="Times New Roman" pitchFamily="18" charset="0"/>
                                </a:rPr>
                                <m:t>х</m:t>
                              </m:r>
                              <m:r>
                                <m:rPr>
                                  <m:nor/>
                                </m:rPr>
                                <a:rPr lang="ru-RU" sz="2800" baseline="-25000" dirty="0">
                                  <a:latin typeface="Times New Roman" pitchFamily="18" charset="0"/>
                                </a:rPr>
                                <m:t>2</m:t>
                              </m:r>
                              <m:r>
                                <m:rPr>
                                  <m:nor/>
                                </m:rPr>
                                <a:rPr lang="ru-RU" sz="2800" dirty="0">
                                  <a:latin typeface="Times New Roman" pitchFamily="18" charset="0"/>
                                </a:rPr>
                                <m:t> </m:t>
                              </m:r>
                              <m:r>
                                <a:rPr lang="ru-RU" sz="2800" i="1" dirty="0" smtClean="0">
                                  <a:latin typeface="Cambria Math"/>
                                  <a:ea typeface="Cambria Math"/>
                                </a:rPr>
                                <m:t>≤</m:t>
                              </m:r>
                              <m:r>
                                <m:rPr>
                                  <m:nor/>
                                </m:rPr>
                                <a:rPr lang="ru-RU" sz="2800" b="0" i="0" dirty="0" smtClean="0">
                                  <a:latin typeface="Times New Roman" pitchFamily="18" charset="0"/>
                                </a:rPr>
                                <m:t>150</m:t>
                              </m:r>
                            </m:e>
                            <m:e>
                              <m:r>
                                <m:rPr>
                                  <m:nor/>
                                </m:rPr>
                                <a:rPr lang="ru-RU" sz="2800" b="0" i="0" dirty="0" smtClean="0">
                                  <a:latin typeface="Times New Roman" pitchFamily="18" charset="0"/>
                                </a:rPr>
                                <m:t>3</m:t>
                              </m:r>
                              <m:r>
                                <m:rPr>
                                  <m:nor/>
                                </m:rPr>
                                <a:rPr lang="en-US" sz="2800" i="1" dirty="0">
                                  <a:latin typeface="Times New Roman" pitchFamily="18" charset="0"/>
                                </a:rPr>
                                <m:t>x</m:t>
                              </m:r>
                              <m:r>
                                <m:rPr>
                                  <m:nor/>
                                </m:rPr>
                                <a:rPr lang="ru-RU" sz="2800" baseline="-25000" dirty="0">
                                  <a:latin typeface="Times New Roman" pitchFamily="18" charset="0"/>
                                </a:rPr>
                                <m:t>1</m:t>
                              </m:r>
                              <m:r>
                                <m:rPr>
                                  <m:nor/>
                                </m:rPr>
                                <a:rPr lang="ru-RU" sz="2800" dirty="0">
                                  <a:latin typeface="Times New Roman" pitchFamily="18" charset="0"/>
                                </a:rPr>
                                <m:t> + </m:t>
                              </m:r>
                              <m:r>
                                <m:rPr>
                                  <m:nor/>
                                </m:rPr>
                                <a:rPr lang="ru-RU" sz="2800" b="0" i="0" dirty="0" smtClean="0">
                                  <a:latin typeface="Times New Roman" pitchFamily="18" charset="0"/>
                                </a:rPr>
                                <m:t>4</m:t>
                              </m:r>
                              <m:r>
                                <m:rPr>
                                  <m:nor/>
                                </m:rPr>
                                <a:rPr lang="ru-RU" sz="2800" i="1" dirty="0">
                                  <a:latin typeface="Times New Roman" pitchFamily="18" charset="0"/>
                                </a:rPr>
                                <m:t>х</m:t>
                              </m:r>
                              <m:r>
                                <m:rPr>
                                  <m:nor/>
                                </m:rPr>
                                <a:rPr lang="ru-RU" sz="2800" baseline="-25000" dirty="0">
                                  <a:latin typeface="Times New Roman" pitchFamily="18" charset="0"/>
                                </a:rPr>
                                <m:t>2</m:t>
                              </m:r>
                              <m:r>
                                <a:rPr lang="ru-RU" sz="2800" i="1" dirty="0">
                                  <a:latin typeface="Cambria Math"/>
                                  <a:ea typeface="Cambria Math"/>
                                </a:rPr>
                                <m:t>≤</m:t>
                              </m:r>
                              <m:r>
                                <m:rPr>
                                  <m:nor/>
                                </m:rPr>
                                <a:rPr lang="ru-RU" sz="2800" dirty="0">
                                  <a:latin typeface="Times New Roman" pitchFamily="18" charset="0"/>
                                </a:rPr>
                                <m:t>1</m:t>
                              </m:r>
                              <m:r>
                                <a:rPr lang="ru-RU" sz="2800" b="0" i="1" dirty="0" smtClean="0">
                                  <a:latin typeface="Cambria Math"/>
                                </a:rPr>
                                <m:t>32</m:t>
                              </m:r>
                            </m:e>
                            <m:e>
                              <m:r>
                                <m:rPr>
                                  <m:nor/>
                                </m:rPr>
                                <a:rPr lang="en-US" sz="2800" i="1" dirty="0">
                                  <a:latin typeface="Times New Roman" pitchFamily="18" charset="0"/>
                                </a:rPr>
                                <m:t>x</m:t>
                              </m:r>
                              <m:r>
                                <m:rPr>
                                  <m:nor/>
                                </m:rPr>
                                <a:rPr lang="ru-RU" sz="2800" baseline="-25000" dirty="0">
                                  <a:latin typeface="Times New Roman" pitchFamily="18" charset="0"/>
                                </a:rPr>
                                <m:t>1</m:t>
                              </m:r>
                              <m:r>
                                <m:rPr>
                                  <m:nor/>
                                </m:rPr>
                                <a:rPr lang="ru-RU" sz="2800" b="0" i="0" baseline="-25000" dirty="0" smtClean="0">
                                  <a:latin typeface="Times New Roman" pitchFamily="18" charset="0"/>
                                </a:rPr>
                                <m:t>,</m:t>
                              </m:r>
                              <m:r>
                                <m:rPr>
                                  <m:nor/>
                                </m:rPr>
                                <a:rPr lang="ru-RU" sz="2800" dirty="0">
                                  <a:latin typeface="Times New Roman" pitchFamily="18" charset="0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ru-RU" sz="2800" i="1" dirty="0">
                                  <a:latin typeface="Times New Roman" pitchFamily="18" charset="0"/>
                                </a:rPr>
                                <m:t>х</m:t>
                              </m:r>
                              <m:r>
                                <m:rPr>
                                  <m:nor/>
                                </m:rPr>
                                <a:rPr lang="ru-RU" sz="2800" baseline="-25000" dirty="0">
                                  <a:latin typeface="Times New Roman" pitchFamily="18" charset="0"/>
                                </a:rPr>
                                <m:t>2</m:t>
                              </m:r>
                              <m:r>
                                <m:rPr>
                                  <m:nor/>
                                </m:rPr>
                                <a:rPr lang="ru-RU" sz="2800" dirty="0">
                                  <a:latin typeface="Times New Roman" pitchFamily="18" charset="0"/>
                                </a:rPr>
                                <m:t>≥</m:t>
                              </m:r>
                              <m:r>
                                <m:rPr>
                                  <m:nor/>
                                </m:rPr>
                                <a:rPr lang="ru-RU" sz="2800" b="0" i="0" dirty="0" smtClean="0">
                                  <a:latin typeface="Times New Roman" pitchFamily="18" charset="0"/>
                                </a:rPr>
                                <m:t>0</m:t>
                              </m:r>
                              <m:r>
                                <m:rPr>
                                  <m:nor/>
                                </m:rPr>
                                <a:rPr lang="en-US" sz="2800" dirty="0">
                                  <a:latin typeface="Times New Roman" pitchFamily="18" charset="0"/>
                                </a:rPr>
                                <m:t> 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sz="2800" dirty="0"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4580" y="2780928"/>
                <a:ext cx="5786862" cy="2172069"/>
              </a:xfrm>
              <a:prstGeom prst="rect">
                <a:avLst/>
              </a:prstGeom>
              <a:blipFill rotWithShape="1">
                <a:blip r:embed="rId2" cstate="print"/>
                <a:stretch>
                  <a:fillRect t="-3933" b="-11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2" descr="https://www.jettools.ru/upload/iblock/9c5/bd_3_50000080m_mai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892" y="5301208"/>
            <a:ext cx="3090332" cy="1353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382122" y="3816996"/>
                <a:ext cx="476187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𝐹𝑚𝑎𝑥</m:t>
                    </m:r>
                    <m:r>
                      <a:rPr lang="en-US" sz="2400" b="0" i="1" smtClean="0">
                        <a:latin typeface="Cambria Math"/>
                      </a:rPr>
                      <m:t>=300∙24</m:t>
                    </m:r>
                  </m:oMath>
                </a14:m>
                <a:r>
                  <a:rPr lang="en-US" sz="2400" dirty="0" smtClean="0"/>
                  <a:t>+</a:t>
                </a:r>
                <a:r>
                  <a:rPr lang="ru-RU" sz="2400" dirty="0" smtClean="0"/>
                  <a:t>2</a:t>
                </a:r>
                <a14:m>
                  <m:oMath xmlns:m="http://schemas.openxmlformats.org/officeDocument/2006/math">
                    <m:r>
                      <a:rPr lang="ru-RU" sz="2400" b="0" i="0" dirty="0" smtClean="0">
                        <a:latin typeface="Cambria Math"/>
                        <a:ea typeface="Cambria Math"/>
                      </a:rPr>
                      <m:t>00</m:t>
                    </m:r>
                    <m:r>
                      <a:rPr lang="en-US" sz="2400" i="1" dirty="0" smtClean="0">
                        <a:latin typeface="Cambria Math"/>
                        <a:ea typeface="Cambria Math"/>
                      </a:rPr>
                      <m:t>∙</m:t>
                    </m:r>
                    <m:r>
                      <a:rPr lang="ru-RU" sz="2400" i="1" dirty="0" smtClean="0">
                        <a:latin typeface="Cambria Math"/>
                        <a:ea typeface="Cambria Math"/>
                      </a:rPr>
                      <m:t>1</m:t>
                    </m:r>
                    <m:r>
                      <a:rPr lang="ru-RU" sz="2400" b="0" i="1" dirty="0" smtClean="0">
                        <a:latin typeface="Cambria Math"/>
                        <a:ea typeface="Cambria Math"/>
                      </a:rPr>
                      <m:t>5</m:t>
                    </m:r>
                  </m:oMath>
                </a14:m>
                <a:r>
                  <a:rPr lang="en-US" sz="2400" dirty="0" smtClean="0"/>
                  <a:t>=</a:t>
                </a:r>
                <a:r>
                  <a:rPr lang="ru-RU" sz="2400" dirty="0" smtClean="0"/>
                  <a:t>10200</a:t>
                </a:r>
                <a:endParaRPr lang="ru-RU" sz="2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2122" y="3816996"/>
                <a:ext cx="4761878" cy="461665"/>
              </a:xfrm>
              <a:prstGeom prst="rect">
                <a:avLst/>
              </a:prstGeom>
              <a:blipFill rotWithShape="1">
                <a:blip r:embed="rId2" cstate="print"/>
                <a:stretch>
                  <a:fillRect l="-384" t="-10526" b="-289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5300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48" t="23016" r="43220" b="29365"/>
          <a:stretch/>
        </p:blipFill>
        <p:spPr bwMode="auto">
          <a:xfrm>
            <a:off x="0" y="2132856"/>
            <a:ext cx="4382122" cy="3829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0390" y="426224"/>
            <a:ext cx="763799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i="1" dirty="0" smtClean="0"/>
              <a:t>3.</a:t>
            </a:r>
            <a:r>
              <a:rPr lang="ru-RU" sz="2400" i="1" dirty="0" smtClean="0"/>
              <a:t>Вектор </a:t>
            </a:r>
            <a:r>
              <a:rPr lang="ru-RU" sz="2400" i="1" dirty="0"/>
              <a:t>С.</a:t>
            </a:r>
          </a:p>
          <a:p>
            <a:pPr lvl="0"/>
            <a:r>
              <a:rPr lang="en-US" sz="2400" i="1" dirty="0" smtClean="0"/>
              <a:t>4.</a:t>
            </a:r>
            <a:r>
              <a:rPr lang="ru-RU" sz="2400" i="1" dirty="0" smtClean="0"/>
              <a:t>Линия </a:t>
            </a:r>
            <a:r>
              <a:rPr lang="ru-RU" sz="2400" i="1" dirty="0"/>
              <a:t>уровня (перпендикулярно</a:t>
            </a:r>
            <a:r>
              <a:rPr lang="ru-RU" sz="2400" i="1" baseline="-25000" dirty="0"/>
              <a:t>  </a:t>
            </a:r>
            <a:r>
              <a:rPr lang="ru-RU" sz="2400" i="1" dirty="0"/>
              <a:t>С ).</a:t>
            </a:r>
          </a:p>
          <a:p>
            <a:r>
              <a:rPr lang="en-US" sz="2400" i="1" dirty="0" smtClean="0"/>
              <a:t>5.</a:t>
            </a:r>
            <a:r>
              <a:rPr lang="ru-RU" sz="2400" i="1" dirty="0" smtClean="0"/>
              <a:t>Линию </a:t>
            </a:r>
            <a:r>
              <a:rPr lang="ru-RU" sz="2400" i="1" dirty="0"/>
              <a:t>уровня перемещаем по направлению   вектора С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822816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88341" y="1251208"/>
            <a:ext cx="759684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Красный </a:t>
            </a:r>
            <a:r>
              <a:rPr lang="ru-RU" sz="3200" dirty="0"/>
              <a:t>карандаш стоит 18 рублей, синий 14 рублей. Нужно купить карандаши имея только 499 рублей, при этом число синих карандашей не должно отличаться от числа красных больше чем на шесть</a:t>
            </a:r>
          </a:p>
          <a:p>
            <a:r>
              <a:rPr lang="ru-RU" sz="3200" dirty="0"/>
              <a:t>а)можно ли купить 30 карандашей?</a:t>
            </a:r>
          </a:p>
          <a:p>
            <a:r>
              <a:rPr lang="ru-RU" sz="3200" dirty="0"/>
              <a:t>б)можно ли купить  33 карандаша?</a:t>
            </a:r>
          </a:p>
          <a:p>
            <a:r>
              <a:rPr lang="ru-RU" sz="3200" dirty="0"/>
              <a:t>в)какое наибольшее число карандашей можно купить?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88341" y="27856"/>
            <a:ext cx="7992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7030A0"/>
                </a:solidFill>
              </a:rPr>
              <a:t>Задача </a:t>
            </a:r>
            <a:r>
              <a:rPr lang="ru-RU" sz="3600" dirty="0" smtClean="0">
                <a:solidFill>
                  <a:srgbClr val="7030A0"/>
                </a:solidFill>
              </a:rPr>
              <a:t>2      Целочисленное решение</a:t>
            </a:r>
            <a:endParaRPr lang="ru-RU" sz="36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9498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07934" y="4005064"/>
                <a:ext cx="5616624" cy="22041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sz="28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sz="2800" b="0" i="1" smtClean="0">
                                  <a:latin typeface="Cambria Math"/>
                                </a:rPr>
                                <m:t>18</m:t>
                              </m:r>
                              <m:r>
                                <a:rPr lang="en-US" sz="2800" b="0" i="1" smtClean="0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2800" b="0" i="1" smtClean="0">
                                  <a:latin typeface="Cambria Math"/>
                                </a:rPr>
                                <m:t>+14</m:t>
                              </m:r>
                              <m:r>
                                <a:rPr lang="en-US" sz="2800" b="0" i="1" smtClean="0">
                                  <a:latin typeface="Cambria Math"/>
                                </a:rPr>
                                <m:t>𝑦</m:t>
                              </m:r>
                              <m:r>
                                <a:rPr lang="en-US" sz="2800" b="0" i="1" smtClean="0">
                                  <a:latin typeface="Cambria Math"/>
                                  <a:ea typeface="Cambria Math"/>
                                </a:rPr>
                                <m:t>≤499</m:t>
                              </m:r>
                            </m:e>
                            <m:e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ru-RU" sz="28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b="0" i="1" smtClean="0"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sz="2800" b="0" i="1" smtClean="0">
                                      <a:latin typeface="Cambria Math"/>
                                    </a:rPr>
                                    <m:t>−</m:t>
                                  </m:r>
                                  <m:r>
                                    <a:rPr lang="en-US" sz="2800" b="0" i="1" smtClean="0">
                                      <a:latin typeface="Cambria Math"/>
                                    </a:rPr>
                                    <m:t>𝑦</m:t>
                                  </m:r>
                                </m:e>
                              </m:d>
                              <m:r>
                                <a:rPr lang="ru-RU" sz="2800" i="1" smtClean="0">
                                  <a:latin typeface="Cambria Math"/>
                                  <a:ea typeface="Cambria Math"/>
                                </a:rPr>
                                <m:t>≤</m:t>
                              </m:r>
                              <m:r>
                                <a:rPr lang="en-US" sz="2800" b="0" i="1" smtClean="0">
                                  <a:latin typeface="Cambria Math"/>
                                  <a:ea typeface="Cambria Math"/>
                                </a:rPr>
                                <m:t>6</m:t>
                              </m:r>
                            </m:e>
                            <m:e>
                              <m:r>
                                <a:rPr lang="en-US" sz="2800" b="0" i="1" smtClean="0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2800" b="0" i="1" smtClean="0">
                                  <a:latin typeface="Cambria Math"/>
                                  <a:ea typeface="Cambria Math"/>
                                </a:rPr>
                                <m:t>&gt;0</m:t>
                              </m:r>
                            </m:e>
                            <m:e>
                              <m:r>
                                <a:rPr lang="en-US" sz="2800" b="0" i="1" smtClean="0">
                                  <a:latin typeface="Cambria Math"/>
                                </a:rPr>
                                <m:t>𝑦</m:t>
                              </m:r>
                              <m:r>
                                <a:rPr lang="en-US" sz="2800" b="0" i="1" smtClean="0">
                                  <a:latin typeface="Cambria Math"/>
                                  <a:ea typeface="Cambria Math"/>
                                </a:rPr>
                                <m:t>&gt;0</m:t>
                              </m:r>
                            </m:e>
                            <m:e>
                              <m:r>
                                <a:rPr lang="en-US" sz="2800" b="0" i="1" smtClean="0"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  <m:r>
                                <a:rPr lang="en-US" sz="2800" b="0" i="1" smtClean="0">
                                  <a:latin typeface="Cambria Math"/>
                                  <a:ea typeface="Cambria Math"/>
                                </a:rPr>
                                <m:t>,</m:t>
                              </m:r>
                              <m:r>
                                <a:rPr lang="en-US" sz="2800" b="0" i="1" smtClean="0">
                                  <a:latin typeface="Cambria Math"/>
                                  <a:ea typeface="Cambria Math"/>
                                </a:rPr>
                                <m:t>𝑦</m:t>
                              </m:r>
                              <m:r>
                                <a:rPr lang="en-US" sz="2800" b="0" i="1" smtClean="0">
                                  <a:latin typeface="Cambria Math"/>
                                  <a:ea typeface="Cambria Math"/>
                                </a:rPr>
                                <m:t>𝜖</m:t>
                              </m:r>
                              <m:r>
                                <a:rPr lang="en-US" sz="2800" b="0" i="1" smtClean="0">
                                  <a:latin typeface="Cambria Math"/>
                                  <a:ea typeface="Cambria Math"/>
                                </a:rPr>
                                <m:t>𝑁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934" y="4005064"/>
                <a:ext cx="5616624" cy="2204193"/>
              </a:xfrm>
              <a:prstGeom prst="rect">
                <a:avLst/>
              </a:prstGeom>
              <a:blipFill rotWithShape="1">
                <a:blip r:embed="rId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181829" y="1808009"/>
            <a:ext cx="745232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Пусть х- количество красных карандашей, у-количество синих карандашей</a:t>
            </a:r>
          </a:p>
          <a:p>
            <a:r>
              <a:rPr lang="ru-RU" sz="3200" dirty="0" smtClean="0"/>
              <a:t> </a:t>
            </a:r>
            <a:r>
              <a:rPr lang="en-US" sz="3200" dirty="0" smtClean="0"/>
              <a:t>F=</a:t>
            </a:r>
            <a:r>
              <a:rPr lang="en-US" sz="3200" dirty="0" err="1" smtClean="0"/>
              <a:t>x+y→ma</a:t>
            </a:r>
            <a:r>
              <a:rPr lang="en-US" sz="3200" dirty="0" err="1"/>
              <a:t>x</a:t>
            </a:r>
            <a:endParaRPr lang="ru-RU" sz="3200" dirty="0"/>
          </a:p>
        </p:txBody>
      </p:sp>
      <p:pic>
        <p:nvPicPr>
          <p:cNvPr id="54276" name="Picture 4" descr="https://cdn2.static1-sima-land.com/items/2926741/1/700-nw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351016"/>
            <a:ext cx="2277349" cy="2277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73445" y="351016"/>
            <a:ext cx="55446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AutoNum type="arabicPeriod"/>
            </a:pPr>
            <a:r>
              <a:rPr lang="ru-RU" sz="2400" i="1" dirty="0"/>
              <a:t>Математическая модель задачи.</a:t>
            </a:r>
          </a:p>
          <a:p>
            <a:pPr>
              <a:buAutoNum type="arabicPeriod"/>
            </a:pPr>
            <a:r>
              <a:rPr lang="ru-RU" sz="2400" i="1" dirty="0"/>
              <a:t>Область допустимых решений системы ограничений задачи</a:t>
            </a:r>
            <a:r>
              <a:rPr lang="ru-RU" sz="2400" i="1" dirty="0" smtClean="0"/>
              <a:t>.</a:t>
            </a:r>
            <a:endParaRPr lang="ru-RU" sz="2400" i="1" dirty="0"/>
          </a:p>
        </p:txBody>
      </p:sp>
    </p:spTree>
    <p:extLst>
      <p:ext uri="{BB962C8B-B14F-4D97-AF65-F5344CB8AC3E}">
        <p14:creationId xmlns:p14="http://schemas.microsoft.com/office/powerpoint/2010/main" val="1435480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90390" y="426224"/>
            <a:ext cx="763799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i="1" dirty="0" smtClean="0"/>
              <a:t>3.</a:t>
            </a:r>
            <a:r>
              <a:rPr lang="ru-RU" sz="2400" i="1" dirty="0" smtClean="0"/>
              <a:t>Вектор </a:t>
            </a:r>
            <a:r>
              <a:rPr lang="ru-RU" sz="2400" i="1" dirty="0"/>
              <a:t>С.</a:t>
            </a:r>
          </a:p>
          <a:p>
            <a:pPr lvl="0"/>
            <a:r>
              <a:rPr lang="en-US" sz="2400" i="1" dirty="0" smtClean="0"/>
              <a:t>4.</a:t>
            </a:r>
            <a:r>
              <a:rPr lang="ru-RU" sz="2400" i="1" dirty="0" smtClean="0"/>
              <a:t>Линия </a:t>
            </a:r>
            <a:r>
              <a:rPr lang="ru-RU" sz="2400" i="1" dirty="0"/>
              <a:t>уровня (перпендикулярно</a:t>
            </a:r>
            <a:r>
              <a:rPr lang="ru-RU" sz="2400" i="1" baseline="-25000" dirty="0"/>
              <a:t>  </a:t>
            </a:r>
            <a:r>
              <a:rPr lang="ru-RU" sz="2400" i="1" dirty="0"/>
              <a:t>С ).</a:t>
            </a:r>
          </a:p>
          <a:p>
            <a:r>
              <a:rPr lang="en-US" sz="2400" i="1" dirty="0" smtClean="0"/>
              <a:t>5.</a:t>
            </a:r>
            <a:r>
              <a:rPr lang="ru-RU" sz="2400" i="1" dirty="0" smtClean="0"/>
              <a:t>Линию </a:t>
            </a:r>
            <a:r>
              <a:rPr lang="ru-RU" sz="2400" i="1" dirty="0"/>
              <a:t>уровня перемещаем по направлению   вектора С </a:t>
            </a:r>
            <a:endParaRPr lang="ru-RU" sz="2400" dirty="0"/>
          </a:p>
        </p:txBody>
      </p:sp>
      <p:pic>
        <p:nvPicPr>
          <p:cNvPr id="5325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48" t="36530" r="45936" b="25209"/>
          <a:stretch/>
        </p:blipFill>
        <p:spPr bwMode="auto">
          <a:xfrm>
            <a:off x="899886" y="2189018"/>
            <a:ext cx="5037886" cy="3967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578161" y="4509120"/>
            <a:ext cx="9172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C=(1;1)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707904" y="2348880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А(415/32</a:t>
            </a:r>
            <a:r>
              <a:rPr lang="en-US" dirty="0" smtClean="0"/>
              <a:t>;607/32)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6300192" y="2235673"/>
                <a:ext cx="139330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x</a:t>
                </a:r>
                <a:r>
                  <a:rPr lang="ru-RU" sz="2400" dirty="0" smtClean="0"/>
                  <a:t>,у</a:t>
                </a:r>
                <a14:m>
                  <m:oMath xmlns:m="http://schemas.openxmlformats.org/officeDocument/2006/math">
                    <m:r>
                      <a:rPr lang="ru-RU" sz="2400" i="1" smtClean="0">
                        <a:latin typeface="Cambria Math"/>
                        <a:ea typeface="Cambria Math"/>
                      </a:rPr>
                      <m:t>𝜖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𝑁</m:t>
                    </m:r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0192" y="2235673"/>
                <a:ext cx="1393304" cy="461665"/>
              </a:xfrm>
              <a:prstGeom prst="rect">
                <a:avLst/>
              </a:prstGeom>
              <a:blipFill rotWithShape="1">
                <a:blip r:embed="rId4" cstate="print"/>
                <a:stretch>
                  <a:fillRect l="-6550" t="-10667" b="-30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5915231" y="2937164"/>
            <a:ext cx="268535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F(13;18)=F(14;17)=</a:t>
            </a:r>
          </a:p>
          <a:p>
            <a:r>
              <a:rPr lang="en-US" sz="2400" dirty="0" smtClean="0"/>
              <a:t>F(15;16)=31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970015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41711"/>
            <a:ext cx="80648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7030A0"/>
                </a:solidFill>
              </a:rPr>
              <a:t>Задача </a:t>
            </a:r>
            <a:r>
              <a:rPr lang="ru-RU" sz="3600" dirty="0" smtClean="0">
                <a:solidFill>
                  <a:srgbClr val="7030A0"/>
                </a:solidFill>
              </a:rPr>
              <a:t>3      Целочисленное </a:t>
            </a:r>
            <a:r>
              <a:rPr lang="ru-RU" sz="3600" dirty="0">
                <a:solidFill>
                  <a:srgbClr val="7030A0"/>
                </a:solidFill>
              </a:rPr>
              <a:t>решение</a:t>
            </a:r>
          </a:p>
          <a:p>
            <a:endParaRPr lang="ru-RU" sz="3600" dirty="0">
              <a:solidFill>
                <a:srgbClr val="7030A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483043"/>
            <a:ext cx="7902268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/>
              <a:t>Колхоз имеет возможность  приобрести не более 19  трехтонных  машин и не более  17 пятитонных. Трёхтонная машина стоит 4000у.е,пятитонная 5000у.е.</a:t>
            </a:r>
          </a:p>
          <a:p>
            <a:r>
              <a:rPr lang="ru-RU" sz="3200" dirty="0"/>
              <a:t>На покупку колхоз может выделить  141 000  у.е. Сколько можно приобрети машин, чтобы их суммарная  грузоподъёмность была максимальной</a:t>
            </a:r>
            <a:r>
              <a:rPr lang="ru-RU" sz="3200" dirty="0" smtClean="0"/>
              <a:t>?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67544" y="404664"/>
                <a:ext cx="5616624" cy="26291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400" dirty="0" smtClean="0"/>
                  <a:t>Пусть х-количество трёхтонных машин,</a:t>
                </a:r>
                <a:r>
                  <a:rPr lang="en-US" sz="2400" dirty="0" smtClean="0"/>
                  <a:t>y- </a:t>
                </a:r>
                <a:r>
                  <a:rPr lang="ru-RU" sz="2400" dirty="0" smtClean="0"/>
                  <a:t>количество пятитонных машин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sz="2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sz="240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ru-RU" sz="2400" b="0" i="1" smtClean="0">
                                  <a:latin typeface="Cambria Math"/>
                                </a:rPr>
                                <m:t>4000х+5000</m:t>
                              </m:r>
                              <m:r>
                                <a:rPr lang="en-US" sz="2400" b="0" i="1" smtClean="0">
                                  <a:latin typeface="Cambria Math"/>
                                </a:rPr>
                                <m:t>𝑦</m:t>
                              </m:r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≤141000</m:t>
                              </m:r>
                            </m:e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≤19</m:t>
                              </m:r>
                            </m:e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𝑦</m:t>
                              </m:r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≤17</m:t>
                              </m:r>
                            </m:e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≥0,</m:t>
                              </m:r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𝑦</m:t>
                              </m:r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≥0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400" dirty="0" smtClean="0"/>
              </a:p>
              <a:p>
                <a:r>
                  <a:rPr lang="en-US" sz="2400" dirty="0" smtClean="0"/>
                  <a:t>F=3x+5y</a:t>
                </a:r>
                <a14:m>
                  <m:oMath xmlns:m="http://schemas.openxmlformats.org/officeDocument/2006/math">
                    <m:r>
                      <a:rPr lang="en-US" sz="2400" i="1" smtClean="0">
                        <a:latin typeface="Cambria Math"/>
                        <a:ea typeface="Cambria Math"/>
                      </a:rPr>
                      <m:t>→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𝑚𝑎𝑥</m:t>
                    </m:r>
                  </m:oMath>
                </a14:m>
                <a:endParaRPr lang="ru-RU" sz="2400" dirty="0" smtClean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404664"/>
                <a:ext cx="5616624" cy="2629181"/>
              </a:xfrm>
              <a:prstGeom prst="rect">
                <a:avLst/>
              </a:prstGeom>
              <a:blipFill rotWithShape="1">
                <a:blip r:embed="rId2" cstate="print"/>
                <a:stretch>
                  <a:fillRect l="-1737" t="-1852" r="-434" b="-41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325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14" t="35713" r="56718" b="25001"/>
          <a:stretch/>
        </p:blipFill>
        <p:spPr bwMode="auto">
          <a:xfrm>
            <a:off x="755576" y="3645024"/>
            <a:ext cx="3352801" cy="2873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427984" y="4149080"/>
            <a:ext cx="39308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/>
              <a:t>Fma</a:t>
            </a:r>
            <a:r>
              <a:rPr lang="en-US" sz="3200" dirty="0" err="1"/>
              <a:t>x</a:t>
            </a:r>
            <a:r>
              <a:rPr lang="en-US" sz="3200" dirty="0" smtClean="0"/>
              <a:t>=3·14+5·17=127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233110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59632" y="980728"/>
            <a:ext cx="640871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i="1" dirty="0" smtClean="0"/>
              <a:t>Спасибо за внимание</a:t>
            </a:r>
            <a:endParaRPr lang="ru-RU" sz="6000" b="1" i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403648" y="3861048"/>
            <a:ext cx="655272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i="1" dirty="0" smtClean="0">
                <a:solidFill>
                  <a:srgbClr val="FF0000"/>
                </a:solidFill>
              </a:rPr>
              <a:t>Дорогу </a:t>
            </a:r>
            <a:r>
              <a:rPr lang="ru-RU" sz="4000" b="1" i="1" dirty="0">
                <a:solidFill>
                  <a:srgbClr val="FF0000"/>
                </a:solidFill>
              </a:rPr>
              <a:t>осилит идущий, а математику - </a:t>
            </a:r>
            <a:r>
              <a:rPr lang="ru-RU" sz="4000" b="1" i="1" dirty="0" smtClean="0">
                <a:solidFill>
                  <a:srgbClr val="FF0000"/>
                </a:solidFill>
              </a:rPr>
              <a:t>мыслящий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Прямоугольник 33"/>
          <p:cNvSpPr/>
          <p:nvPr/>
        </p:nvSpPr>
        <p:spPr>
          <a:xfrm>
            <a:off x="-108520" y="61533"/>
            <a:ext cx="92525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7030A0"/>
                </a:solidFill>
              </a:rPr>
              <a:t>Графическое решение системы неравенств</a:t>
            </a:r>
            <a:r>
              <a:rPr lang="en-US" sz="3600" b="1" dirty="0" smtClean="0">
                <a:solidFill>
                  <a:srgbClr val="7030A0"/>
                </a:solidFill>
              </a:rPr>
              <a:t>:</a:t>
            </a:r>
            <a:endParaRPr lang="ru-RU" sz="3600" b="1" dirty="0">
              <a:solidFill>
                <a:srgbClr val="7030A0"/>
              </a:solidFill>
            </a:endParaRPr>
          </a:p>
        </p:txBody>
      </p:sp>
      <p:graphicFrame>
        <p:nvGraphicFramePr>
          <p:cNvPr id="59" name="Объект 58"/>
          <p:cNvGraphicFramePr>
            <a:graphicFrameLocks noChangeAspect="1"/>
          </p:cNvGraphicFramePr>
          <p:nvPr/>
        </p:nvGraphicFramePr>
        <p:xfrm>
          <a:off x="4114800" y="3321050"/>
          <a:ext cx="9144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274" name="Формула" r:id="rId3" imgW="114151" imgH="215619" progId="">
                  <p:embed/>
                </p:oleObj>
              </mc:Choice>
              <mc:Fallback>
                <p:oleObj name="Формула" r:id="rId3" imgW="114151" imgH="215619" progId="">
                  <p:embed/>
                  <p:pic>
                    <p:nvPicPr>
                      <p:cNvPr id="0" name="Picture 58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3321050"/>
                        <a:ext cx="914400" cy="215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Объект 22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275" name="Формула" r:id="rId5" imgW="114151" imgH="215619" progId="">
                  <p:embed/>
                </p:oleObj>
              </mc:Choice>
              <mc:Fallback>
                <p:oleObj name="Формула" r:id="rId5" imgW="114151" imgH="215619" progId="">
                  <p:embed/>
                  <p:pic>
                    <p:nvPicPr>
                      <p:cNvPr id="0" name="Picture 58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" name="Объект 32"/>
          <p:cNvGraphicFramePr>
            <a:graphicFrameLocks/>
          </p:cNvGraphicFramePr>
          <p:nvPr/>
        </p:nvGraphicFramePr>
        <p:xfrm>
          <a:off x="1619672" y="1340768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276" name="Формула" r:id="rId6" imgW="0" imgH="0" progId="">
                  <p:embed/>
                </p:oleObj>
              </mc:Choice>
              <mc:Fallback>
                <p:oleObj name="Формула" r:id="rId6" imgW="0" imgH="0" progId="">
                  <p:embed/>
                  <p:pic>
                    <p:nvPicPr>
                      <p:cNvPr id="0" name="AutoShape 588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9672" y="1340768"/>
                        <a:ext cx="6096000" cy="4064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" name="Объект 46"/>
          <p:cNvGraphicFramePr>
            <a:graphicFrameLocks noChangeAspect="1"/>
          </p:cNvGraphicFramePr>
          <p:nvPr/>
        </p:nvGraphicFramePr>
        <p:xfrm>
          <a:off x="4114800" y="3321050"/>
          <a:ext cx="9144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277" name="Формула" r:id="rId7" imgW="114151" imgH="215619" progId="">
                  <p:embed/>
                </p:oleObj>
              </mc:Choice>
              <mc:Fallback>
                <p:oleObj name="Формула" r:id="rId7" imgW="114151" imgH="215619" progId="">
                  <p:embed/>
                  <p:pic>
                    <p:nvPicPr>
                      <p:cNvPr id="0" name="Picture 58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3321050"/>
                        <a:ext cx="914400" cy="215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0384" name="Object 32"/>
          <p:cNvGraphicFramePr>
            <a:graphicFrameLocks noChangeAspect="1"/>
          </p:cNvGraphicFramePr>
          <p:nvPr/>
        </p:nvGraphicFramePr>
        <p:xfrm>
          <a:off x="251520" y="1988839"/>
          <a:ext cx="2448272" cy="15121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278" name="Формула" r:id="rId8" imgW="736600" imgH="457200" progId="">
                  <p:embed/>
                </p:oleObj>
              </mc:Choice>
              <mc:Fallback>
                <p:oleObj name="Формула" r:id="rId8" imgW="736600" imgH="457200" progId="">
                  <p:embed/>
                  <p:pic>
                    <p:nvPicPr>
                      <p:cNvPr id="0" name="Picture 59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520" y="1988839"/>
                        <a:ext cx="2448272" cy="151216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0387" name="Picture 35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627784" y="707864"/>
            <a:ext cx="6461760" cy="5169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0388" name="Picture 36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627784" y="707864"/>
            <a:ext cx="6461760" cy="5169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0389" name="Picture 37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627784" y="707864"/>
            <a:ext cx="6461760" cy="5169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0386" name="Object 34"/>
          <p:cNvGraphicFramePr>
            <a:graphicFrameLocks noChangeAspect="1"/>
          </p:cNvGraphicFramePr>
          <p:nvPr/>
        </p:nvGraphicFramePr>
        <p:xfrm>
          <a:off x="6804248" y="4077072"/>
          <a:ext cx="1296144" cy="2983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279" name="Формула" r:id="rId13" imgW="660113" imgH="203112" progId="">
                  <p:embed/>
                </p:oleObj>
              </mc:Choice>
              <mc:Fallback>
                <p:oleObj name="Формула" r:id="rId13" imgW="660113" imgH="203112" progId="">
                  <p:embed/>
                  <p:pic>
                    <p:nvPicPr>
                      <p:cNvPr id="0" name="Picture 59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04248" y="4077072"/>
                        <a:ext cx="1296144" cy="29835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0390" name="Picture 38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2627784" y="707864"/>
            <a:ext cx="6461760" cy="5169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0391" name="Picture 39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2627784" y="707864"/>
            <a:ext cx="6461760" cy="5169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0383" name="Object 31"/>
          <p:cNvGraphicFramePr>
            <a:graphicFrameLocks noChangeAspect="1"/>
          </p:cNvGraphicFramePr>
          <p:nvPr/>
        </p:nvGraphicFramePr>
        <p:xfrm>
          <a:off x="3995936" y="4005064"/>
          <a:ext cx="1296144" cy="304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280" name="Формула" r:id="rId17" imgW="660113" imgH="203112" progId="">
                  <p:embed/>
                </p:oleObj>
              </mc:Choice>
              <mc:Fallback>
                <p:oleObj name="Формула" r:id="rId17" imgW="660113" imgH="203112" progId="">
                  <p:embed/>
                  <p:pic>
                    <p:nvPicPr>
                      <p:cNvPr id="0" name="Picture 59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95936" y="4005064"/>
                        <a:ext cx="1296144" cy="304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0392" name="Picture 40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3058874" y="1052736"/>
            <a:ext cx="6030670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0393" name="Picture 41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3419872" y="707864"/>
            <a:ext cx="5669672" cy="5169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0385" name="Object 33"/>
          <p:cNvGraphicFramePr>
            <a:graphicFrameLocks noChangeAspect="1"/>
          </p:cNvGraphicFramePr>
          <p:nvPr/>
        </p:nvGraphicFramePr>
        <p:xfrm>
          <a:off x="5939780" y="4221088"/>
          <a:ext cx="1224508" cy="7431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281" name="Формула" r:id="rId21" imgW="736600" imgH="457200" progId="">
                  <p:embed/>
                </p:oleObj>
              </mc:Choice>
              <mc:Fallback>
                <p:oleObj name="Формула" r:id="rId21" imgW="736600" imgH="457200" progId="">
                  <p:embed/>
                  <p:pic>
                    <p:nvPicPr>
                      <p:cNvPr id="0" name="Picture 59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39780" y="4221088"/>
                        <a:ext cx="1224508" cy="74319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Стрелка вправо 1">
            <a:hlinkClick r:id="rId23" action="ppaction://hlinksldjump"/>
          </p:cNvPr>
          <p:cNvSpPr/>
          <p:nvPr/>
        </p:nvSpPr>
        <p:spPr>
          <a:xfrm>
            <a:off x="4139952" y="6093296"/>
            <a:ext cx="1080120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0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100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00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0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0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1000"/>
                                        <p:tgtEl>
                                          <p:spTgt spid="100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0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00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00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00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692696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400" b="1" i="1" dirty="0"/>
              <a:t>Математическая модель </a:t>
            </a:r>
            <a:r>
              <a:rPr lang="ru-RU" sz="4400" i="1" dirty="0" smtClean="0"/>
              <a:t>–</a:t>
            </a:r>
          </a:p>
          <a:p>
            <a:pPr marL="0" indent="0">
              <a:buNone/>
            </a:pPr>
            <a:r>
              <a:rPr lang="ru-RU" sz="4400" i="1" dirty="0" smtClean="0"/>
              <a:t> </a:t>
            </a:r>
            <a:r>
              <a:rPr lang="ru-RU" sz="4400" i="1" dirty="0"/>
              <a:t>это система математических соотношений, приближенно, в абстрактной форме описывающих изучаемый процесс или систему.</a:t>
            </a:r>
          </a:p>
          <a:p>
            <a:endParaRPr lang="ru-RU" dirty="0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75102875"/>
              </p:ext>
            </p:extLst>
          </p:nvPr>
        </p:nvGraphicFramePr>
        <p:xfrm>
          <a:off x="4860033" y="4406900"/>
          <a:ext cx="1953518" cy="1860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201" name="Equation" r:id="rId3" imgW="1231366" imgH="1167893" progId="">
                  <p:embed/>
                </p:oleObj>
              </mc:Choice>
              <mc:Fallback>
                <p:oleObj name="Equation" r:id="rId3" imgW="1231366" imgH="1167893" progId="">
                  <p:embed/>
                  <p:pic>
                    <p:nvPicPr>
                      <p:cNvPr id="0" name="Picture 7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60033" y="4406900"/>
                        <a:ext cx="1953518" cy="18606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b="1" i="1" u="sng" dirty="0" smtClean="0"/>
              <a:t>Линейное программирование</a:t>
            </a:r>
            <a:r>
              <a:rPr lang="ru-RU" sz="3600" b="1" i="1" dirty="0" smtClean="0"/>
              <a:t/>
            </a:r>
            <a:br>
              <a:rPr lang="ru-RU" sz="3600" b="1" i="1" dirty="0" smtClean="0"/>
            </a:br>
            <a:r>
              <a:rPr lang="ru-RU" sz="3600" i="1" dirty="0" smtClean="0"/>
              <a:t> – наука о методах исследования и отыскания экстремальных (наибольших и наименьших) значений функции,  на неизвестные которой наложены линейные ограничения.</a:t>
            </a:r>
            <a:endParaRPr lang="ru-RU" sz="3600" i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/>
          <a:srcRect l="4970" r="1530" b="4804"/>
          <a:stretch/>
        </p:blipFill>
        <p:spPr bwMode="auto">
          <a:xfrm>
            <a:off x="934285" y="4345308"/>
            <a:ext cx="2917635" cy="237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5628" y="337943"/>
            <a:ext cx="79208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7030A0"/>
                </a:solidFill>
              </a:rPr>
              <a:t>Задача об оптимизации рациона                 </a:t>
            </a:r>
          </a:p>
          <a:p>
            <a:r>
              <a:rPr lang="ru-RU" sz="3600" b="1" dirty="0">
                <a:solidFill>
                  <a:srgbClr val="7030A0"/>
                </a:solidFill>
              </a:rPr>
              <a:t> </a:t>
            </a:r>
            <a:r>
              <a:rPr lang="ru-RU" sz="3600" b="1" dirty="0" smtClean="0">
                <a:solidFill>
                  <a:srgbClr val="7030A0"/>
                </a:solidFill>
              </a:rPr>
              <a:t>                        питания</a:t>
            </a: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412777"/>
            <a:ext cx="662473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Известно, что при правильном питании человек должен получать в день не менее 20 единиц витамина А, не менее 15 единиц витамина В. Содержание этих витаминов в одной единице каждого из продуктов П1, П2, задано таблице. Составить наиболее дешевый рацион питания. </a:t>
            </a:r>
          </a:p>
        </p:txBody>
      </p:sp>
      <p:pic>
        <p:nvPicPr>
          <p:cNvPr id="49158" name="Picture 6" descr="https://avatars.mds.yandex.net/get-zen_doc/57035/pub_5bf43a8d2610c300aacd9521_5bf45a4cc9d70100aa6422da/scale_120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0397" y="1196752"/>
            <a:ext cx="1992222" cy="1494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160" name="Picture 8" descr="http://i.mycdn.me/i?r=AzEPZsRbOZEKgBhR0XGMT1RkfjtHgy_kOWd7wf2bDbInhKaKTM5SRkZCeTgDn6uOyic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7561" y="3284984"/>
            <a:ext cx="1979712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 smtClean="0">
                <a:solidFill>
                  <a:srgbClr val="7030A0"/>
                </a:solidFill>
              </a:rPr>
              <a:t>Задача об оптимизации рациона питания</a:t>
            </a:r>
            <a:br>
              <a:rPr lang="ru-RU" sz="3600" b="1" dirty="0" smtClean="0">
                <a:solidFill>
                  <a:srgbClr val="7030A0"/>
                </a:solidFill>
              </a:rPr>
            </a:b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196752"/>
            <a:ext cx="8229600" cy="4452739"/>
          </a:xfrm>
        </p:spPr>
        <p:txBody>
          <a:bodyPr/>
          <a:lstStyle/>
          <a:p>
            <a:pPr marL="0" indent="0" algn="just">
              <a:buNone/>
            </a:pPr>
            <a:endParaRPr lang="ru-RU" dirty="0" smtClean="0">
              <a:latin typeface="Times New Roman" pitchFamily="18" charset="0"/>
            </a:endParaRPr>
          </a:p>
          <a:p>
            <a:endParaRPr lang="ru-RU" dirty="0"/>
          </a:p>
        </p:txBody>
      </p:sp>
      <p:graphicFrame>
        <p:nvGraphicFramePr>
          <p:cNvPr id="4" name="Group 14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5964510"/>
              </p:ext>
            </p:extLst>
          </p:nvPr>
        </p:nvGraphicFramePr>
        <p:xfrm>
          <a:off x="395536" y="1628800"/>
          <a:ext cx="8424936" cy="4327092"/>
        </p:xfrm>
        <a:graphic>
          <a:graphicData uri="http://schemas.openxmlformats.org/drawingml/2006/table">
            <a:tbl>
              <a:tblPr/>
              <a:tblGrid>
                <a:gridCol w="24508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616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843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281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41765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Витамины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Продукты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Стоимость одной единицы продукта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5326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Продукт 1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5617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Продукт 2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5" name="Picture 2" descr="https://www.oncc.ru/wp-content/uploads/2017/01/1-2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772816"/>
            <a:ext cx="1202441" cy="967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s://img11.postila.ru/data/2e/23/44/81/2e23448164032e883395e98e058edddebbfd15cbd2c97e9d77612999a4813e0f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12" r="32454"/>
          <a:stretch/>
        </p:blipFill>
        <p:spPr bwMode="auto">
          <a:xfrm>
            <a:off x="5080984" y="1772817"/>
            <a:ext cx="934269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0361" y="692696"/>
            <a:ext cx="8784976" cy="576064"/>
          </a:xfrm>
        </p:spPr>
        <p:txBody>
          <a:bodyPr/>
          <a:lstStyle/>
          <a:p>
            <a:r>
              <a:rPr lang="ru-RU" sz="3200" b="1" dirty="0" smtClean="0">
                <a:solidFill>
                  <a:srgbClr val="7030A0"/>
                </a:solidFill>
              </a:rPr>
              <a:t>Задача об оптимизации рациона питания</a:t>
            </a:r>
            <a:br>
              <a:rPr lang="ru-RU" sz="3200" b="1" dirty="0" smtClean="0">
                <a:solidFill>
                  <a:srgbClr val="7030A0"/>
                </a:solidFill>
              </a:rPr>
            </a:br>
            <a:r>
              <a:rPr lang="ru-RU" sz="3200" b="1" dirty="0" smtClean="0">
                <a:solidFill>
                  <a:srgbClr val="7030A0"/>
                </a:solidFill>
              </a:rPr>
              <a:t>                         </a:t>
            </a:r>
            <a:br>
              <a:rPr lang="ru-RU" sz="3200" b="1" dirty="0" smtClean="0">
                <a:solidFill>
                  <a:srgbClr val="7030A0"/>
                </a:solidFill>
              </a:rPr>
            </a:b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3600" dirty="0" smtClean="0">
                <a:latin typeface="Times New Roman" pitchFamily="18" charset="0"/>
              </a:rPr>
              <a:t>Пусть </a:t>
            </a:r>
            <a:r>
              <a:rPr lang="ru-RU" sz="3600" i="1" dirty="0" smtClean="0">
                <a:latin typeface="Times New Roman" pitchFamily="18" charset="0"/>
              </a:rPr>
              <a:t>х</a:t>
            </a:r>
            <a:r>
              <a:rPr lang="ru-RU" sz="3600" i="1" baseline="-25000" dirty="0" smtClean="0">
                <a:latin typeface="Times New Roman" pitchFamily="18" charset="0"/>
              </a:rPr>
              <a:t>1</a:t>
            </a:r>
            <a:r>
              <a:rPr lang="ru-RU" sz="3600" dirty="0" smtClean="0">
                <a:latin typeface="Times New Roman" pitchFamily="18" charset="0"/>
              </a:rPr>
              <a:t> — количество продукта П</a:t>
            </a:r>
            <a:r>
              <a:rPr lang="en-US" sz="3600" i="1" dirty="0" err="1" smtClean="0">
                <a:latin typeface="Times New Roman" pitchFamily="18" charset="0"/>
              </a:rPr>
              <a:t>i</a:t>
            </a:r>
            <a:r>
              <a:rPr lang="ru-RU" sz="3600" dirty="0" smtClean="0">
                <a:latin typeface="Times New Roman" pitchFamily="18" charset="0"/>
              </a:rPr>
              <a:t>, потребляемого в день (</a:t>
            </a:r>
            <a:r>
              <a:rPr lang="en-US" sz="3600" i="1" dirty="0" err="1" smtClean="0">
                <a:latin typeface="Times New Roman" pitchFamily="18" charset="0"/>
              </a:rPr>
              <a:t>i</a:t>
            </a:r>
            <a:r>
              <a:rPr lang="ru-RU" sz="3600" dirty="0" smtClean="0">
                <a:latin typeface="Times New Roman" pitchFamily="18" charset="0"/>
              </a:rPr>
              <a:t>=1,2), тогда стоимость всех продуктов равна </a:t>
            </a:r>
            <a:r>
              <a:rPr lang="en-US" sz="3600" i="1" dirty="0" smtClean="0">
                <a:latin typeface="Times New Roman" pitchFamily="18" charset="0"/>
              </a:rPr>
              <a:t>F</a:t>
            </a:r>
            <a:r>
              <a:rPr lang="ru-RU" sz="3600" i="1" dirty="0" smtClean="0">
                <a:latin typeface="Times New Roman" pitchFamily="18" charset="0"/>
              </a:rPr>
              <a:t>=</a:t>
            </a:r>
            <a:r>
              <a:rPr lang="ru-RU" sz="3600" dirty="0" smtClean="0">
                <a:latin typeface="Times New Roman" pitchFamily="18" charset="0"/>
              </a:rPr>
              <a:t>25</a:t>
            </a:r>
            <a:r>
              <a:rPr lang="ru-RU" sz="3600" i="1" dirty="0" smtClean="0">
                <a:latin typeface="Times New Roman" pitchFamily="18" charset="0"/>
              </a:rPr>
              <a:t>х</a:t>
            </a:r>
            <a:r>
              <a:rPr lang="ru-RU" sz="3600" baseline="-25000" dirty="0" smtClean="0">
                <a:latin typeface="Times New Roman" pitchFamily="18" charset="0"/>
              </a:rPr>
              <a:t>1</a:t>
            </a:r>
            <a:r>
              <a:rPr lang="ru-RU" sz="3600" dirty="0" smtClean="0">
                <a:latin typeface="Times New Roman" pitchFamily="18" charset="0"/>
              </a:rPr>
              <a:t> +30</a:t>
            </a:r>
            <a:r>
              <a:rPr lang="ru-RU" sz="3600" i="1" dirty="0" smtClean="0">
                <a:latin typeface="Times New Roman" pitchFamily="18" charset="0"/>
              </a:rPr>
              <a:t>x</a:t>
            </a:r>
            <a:r>
              <a:rPr lang="ru-RU" sz="3600" baseline="-25000" dirty="0" smtClean="0">
                <a:latin typeface="Times New Roman" pitchFamily="18" charset="0"/>
              </a:rPr>
              <a:t>2 </a:t>
            </a:r>
            <a:r>
              <a:rPr lang="ru-RU" sz="3600" dirty="0" smtClean="0">
                <a:latin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sz="3600" dirty="0">
                <a:latin typeface="Times New Roman" pitchFamily="18" charset="0"/>
              </a:rPr>
              <a:t>К</a:t>
            </a:r>
            <a:r>
              <a:rPr lang="ru-RU" sz="3600" dirty="0" smtClean="0">
                <a:latin typeface="Times New Roman" pitchFamily="18" charset="0"/>
              </a:rPr>
              <a:t>оличество витамина А равно </a:t>
            </a:r>
          </a:p>
          <a:p>
            <a:pPr>
              <a:buNone/>
            </a:pPr>
            <a:r>
              <a:rPr lang="ru-RU" sz="3600" dirty="0" smtClean="0">
                <a:latin typeface="Times New Roman" pitchFamily="18" charset="0"/>
              </a:rPr>
              <a:t>   4</a:t>
            </a:r>
            <a:r>
              <a:rPr lang="en-US" sz="3600" i="1" dirty="0" smtClean="0">
                <a:latin typeface="Times New Roman" pitchFamily="18" charset="0"/>
              </a:rPr>
              <a:t>x</a:t>
            </a:r>
            <a:r>
              <a:rPr lang="ru-RU" sz="3600" baseline="-25000" dirty="0" smtClean="0">
                <a:latin typeface="Times New Roman" pitchFamily="18" charset="0"/>
              </a:rPr>
              <a:t>1</a:t>
            </a:r>
            <a:r>
              <a:rPr lang="ru-RU" sz="3600" dirty="0" smtClean="0">
                <a:latin typeface="Times New Roman" pitchFamily="18" charset="0"/>
              </a:rPr>
              <a:t> + 5</a:t>
            </a:r>
            <a:r>
              <a:rPr lang="ru-RU" sz="3600" i="1" dirty="0" smtClean="0">
                <a:latin typeface="Times New Roman" pitchFamily="18" charset="0"/>
              </a:rPr>
              <a:t>х</a:t>
            </a:r>
            <a:r>
              <a:rPr lang="ru-RU" sz="3600" baseline="-25000" dirty="0" smtClean="0">
                <a:latin typeface="Times New Roman" pitchFamily="18" charset="0"/>
              </a:rPr>
              <a:t>2</a:t>
            </a:r>
            <a:r>
              <a:rPr lang="ru-RU" sz="3600" dirty="0" smtClean="0">
                <a:latin typeface="Times New Roman" pitchFamily="18" charset="0"/>
              </a:rPr>
              <a:t> , </a:t>
            </a:r>
          </a:p>
          <a:p>
            <a:pPr>
              <a:buNone/>
            </a:pPr>
            <a:r>
              <a:rPr lang="ru-RU" sz="3600" dirty="0" smtClean="0">
                <a:latin typeface="Times New Roman" pitchFamily="18" charset="0"/>
              </a:rPr>
              <a:t>витамина В равно</a:t>
            </a:r>
          </a:p>
          <a:p>
            <a:pPr>
              <a:buNone/>
            </a:pPr>
            <a:r>
              <a:rPr lang="ru-RU" sz="3600" dirty="0" smtClean="0">
                <a:latin typeface="Times New Roman" pitchFamily="18" charset="0"/>
              </a:rPr>
              <a:t>   5</a:t>
            </a:r>
            <a:r>
              <a:rPr lang="en-US" sz="3600" i="1" dirty="0" smtClean="0">
                <a:latin typeface="Times New Roman" pitchFamily="18" charset="0"/>
              </a:rPr>
              <a:t>x</a:t>
            </a:r>
            <a:r>
              <a:rPr lang="ru-RU" sz="3600" baseline="-25000" dirty="0" smtClean="0">
                <a:latin typeface="Times New Roman" pitchFamily="18" charset="0"/>
              </a:rPr>
              <a:t>1</a:t>
            </a:r>
            <a:r>
              <a:rPr lang="ru-RU" sz="3600" dirty="0" smtClean="0">
                <a:latin typeface="Times New Roman" pitchFamily="18" charset="0"/>
              </a:rPr>
              <a:t> + 3</a:t>
            </a:r>
            <a:r>
              <a:rPr lang="ru-RU" sz="3600" i="1" dirty="0" smtClean="0">
                <a:latin typeface="Times New Roman" pitchFamily="18" charset="0"/>
              </a:rPr>
              <a:t>х</a:t>
            </a:r>
            <a:r>
              <a:rPr lang="ru-RU" sz="3600" baseline="-25000" dirty="0" smtClean="0">
                <a:latin typeface="Times New Roman" pitchFamily="18" charset="0"/>
              </a:rPr>
              <a:t>2</a:t>
            </a:r>
            <a:r>
              <a:rPr lang="ru-RU" sz="3600" dirty="0" smtClean="0">
                <a:latin typeface="Times New Roman" pitchFamily="18" charset="0"/>
              </a:rPr>
              <a:t>, </a:t>
            </a:r>
          </a:p>
          <a:p>
            <a:pPr>
              <a:buNone/>
            </a:pPr>
            <a:r>
              <a:rPr lang="ru-RU" sz="3600" dirty="0" smtClean="0">
                <a:latin typeface="Times New Roman" pitchFamily="18" charset="0"/>
              </a:rPr>
              <a:t>получаем математическую модель.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ru-RU" sz="3600" b="1" dirty="0" smtClean="0">
                <a:solidFill>
                  <a:srgbClr val="7030A0"/>
                </a:solidFill>
              </a:rPr>
              <a:t>Задача об оптимизации рациона питания</a:t>
            </a:r>
            <a:br>
              <a:rPr lang="ru-RU" sz="3600" b="1" dirty="0" smtClean="0">
                <a:solidFill>
                  <a:srgbClr val="7030A0"/>
                </a:solidFill>
              </a:rPr>
            </a:b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980728"/>
            <a:ext cx="8229600" cy="4929411"/>
          </a:xfrm>
        </p:spPr>
        <p:txBody>
          <a:bodyPr/>
          <a:lstStyle/>
          <a:p>
            <a:pPr>
              <a:buNone/>
            </a:pPr>
            <a:endParaRPr lang="ru-RU" i="1" dirty="0" smtClean="0">
              <a:latin typeface="Times New Roman" pitchFamily="18" charset="0"/>
            </a:endParaRPr>
          </a:p>
          <a:p>
            <a:pPr>
              <a:buNone/>
            </a:pPr>
            <a:r>
              <a:rPr lang="ru-RU" i="1" dirty="0" smtClean="0">
                <a:latin typeface="Times New Roman" pitchFamily="18" charset="0"/>
              </a:rPr>
              <a:t>Математическая модель задачи</a:t>
            </a:r>
            <a:r>
              <a:rPr lang="en-US" i="1" dirty="0" smtClean="0">
                <a:latin typeface="Times New Roman" pitchFamily="18" charset="0"/>
              </a:rPr>
              <a:t>:</a:t>
            </a:r>
            <a:br>
              <a:rPr lang="en-US" i="1" dirty="0" smtClean="0">
                <a:latin typeface="Times New Roman" pitchFamily="18" charset="0"/>
              </a:rPr>
            </a:br>
            <a:endParaRPr lang="ru-RU" i="1" dirty="0" smtClean="0">
              <a:latin typeface="Times New Roman" pitchFamily="18" charset="0"/>
            </a:endParaRPr>
          </a:p>
          <a:p>
            <a:pPr>
              <a:buNone/>
            </a:pPr>
            <a:endParaRPr lang="ru-RU" i="1" dirty="0">
              <a:latin typeface="Times New Roman" pitchFamily="18" charset="0"/>
            </a:endParaRPr>
          </a:p>
          <a:p>
            <a:pPr>
              <a:buNone/>
            </a:pPr>
            <a:r>
              <a:rPr lang="en-US" i="1" dirty="0" smtClean="0">
                <a:latin typeface="Times New Roman" pitchFamily="18" charset="0"/>
              </a:rPr>
              <a:t>F</a:t>
            </a:r>
            <a:r>
              <a:rPr lang="ru-RU" i="1" dirty="0" smtClean="0">
                <a:latin typeface="Times New Roman" pitchFamily="18" charset="0"/>
              </a:rPr>
              <a:t>=</a:t>
            </a:r>
            <a:r>
              <a:rPr lang="ru-RU" dirty="0" smtClean="0">
                <a:latin typeface="Times New Roman" pitchFamily="18" charset="0"/>
              </a:rPr>
              <a:t>25</a:t>
            </a:r>
            <a:r>
              <a:rPr lang="ru-RU" i="1" dirty="0" smtClean="0">
                <a:latin typeface="Times New Roman" pitchFamily="18" charset="0"/>
              </a:rPr>
              <a:t>х</a:t>
            </a:r>
            <a:r>
              <a:rPr lang="ru-RU" baseline="-25000" dirty="0" smtClean="0">
                <a:latin typeface="Times New Roman" pitchFamily="18" charset="0"/>
              </a:rPr>
              <a:t>1</a:t>
            </a:r>
            <a:r>
              <a:rPr lang="ru-RU" dirty="0" smtClean="0">
                <a:latin typeface="Times New Roman" pitchFamily="18" charset="0"/>
              </a:rPr>
              <a:t> +30</a:t>
            </a:r>
            <a:r>
              <a:rPr lang="ru-RU" i="1" dirty="0" smtClean="0">
                <a:latin typeface="Times New Roman" pitchFamily="18" charset="0"/>
              </a:rPr>
              <a:t>x</a:t>
            </a:r>
            <a:r>
              <a:rPr lang="ru-RU" baseline="-25000" dirty="0" smtClean="0">
                <a:latin typeface="Times New Roman" pitchFamily="18" charset="0"/>
              </a:rPr>
              <a:t>2</a:t>
            </a:r>
            <a:r>
              <a:rPr lang="en-US" baseline="-25000" dirty="0" smtClean="0">
                <a:latin typeface="Times New Roman" pitchFamily="18" charset="0"/>
              </a:rPr>
              <a:t> </a:t>
            </a:r>
            <a:r>
              <a:rPr lang="en-US" sz="4800" baseline="-25000" dirty="0" smtClean="0">
                <a:latin typeface="Times New Roman" pitchFamily="18" charset="0"/>
              </a:rPr>
              <a:t> </a:t>
            </a:r>
            <a:r>
              <a:rPr lang="ru-RU" sz="4800" baseline="-25000" dirty="0" smtClean="0">
                <a:latin typeface="Times New Roman" pitchFamily="18" charset="0"/>
              </a:rPr>
              <a:t>→</a:t>
            </a:r>
            <a:r>
              <a:rPr lang="en-US" sz="4800" baseline="-25000" dirty="0" smtClean="0">
                <a:latin typeface="Times New Roman" pitchFamily="18" charset="0"/>
              </a:rPr>
              <a:t> min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</a:rPr>
              <a:t>4</a:t>
            </a:r>
            <a:r>
              <a:rPr lang="en-US" i="1" dirty="0" smtClean="0">
                <a:latin typeface="Times New Roman" pitchFamily="18" charset="0"/>
              </a:rPr>
              <a:t>x</a:t>
            </a:r>
            <a:r>
              <a:rPr lang="ru-RU" baseline="-25000" dirty="0" smtClean="0">
                <a:latin typeface="Times New Roman" pitchFamily="18" charset="0"/>
              </a:rPr>
              <a:t>1</a:t>
            </a:r>
            <a:r>
              <a:rPr lang="ru-RU" dirty="0" smtClean="0">
                <a:latin typeface="Times New Roman" pitchFamily="18" charset="0"/>
              </a:rPr>
              <a:t> + 5</a:t>
            </a:r>
            <a:r>
              <a:rPr lang="ru-RU" i="1" dirty="0" smtClean="0">
                <a:latin typeface="Times New Roman" pitchFamily="18" charset="0"/>
              </a:rPr>
              <a:t>х</a:t>
            </a:r>
            <a:r>
              <a:rPr lang="ru-RU" baseline="-25000" dirty="0" smtClean="0">
                <a:latin typeface="Times New Roman" pitchFamily="18" charset="0"/>
              </a:rPr>
              <a:t>2</a:t>
            </a:r>
            <a:r>
              <a:rPr lang="ru-RU" dirty="0" smtClean="0">
                <a:latin typeface="Times New Roman" pitchFamily="18" charset="0"/>
              </a:rPr>
              <a:t> ≥2</a:t>
            </a:r>
            <a:r>
              <a:rPr lang="en-US" dirty="0" smtClean="0">
                <a:latin typeface="Times New Roman" pitchFamily="18" charset="0"/>
              </a:rPr>
              <a:t>0</a:t>
            </a:r>
            <a:r>
              <a:rPr lang="ru-RU" dirty="0" smtClean="0">
                <a:latin typeface="Times New Roman" pitchFamily="18" charset="0"/>
              </a:rPr>
              <a:t> </a:t>
            </a:r>
            <a:endParaRPr lang="en-US" dirty="0" smtClean="0">
              <a:latin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</a:rPr>
              <a:t>5</a:t>
            </a:r>
            <a:r>
              <a:rPr lang="en-US" i="1" dirty="0" smtClean="0">
                <a:latin typeface="Times New Roman" pitchFamily="18" charset="0"/>
              </a:rPr>
              <a:t>x</a:t>
            </a:r>
            <a:r>
              <a:rPr lang="ru-RU" baseline="-25000" dirty="0" smtClean="0">
                <a:latin typeface="Times New Roman" pitchFamily="18" charset="0"/>
              </a:rPr>
              <a:t>1</a:t>
            </a:r>
            <a:r>
              <a:rPr lang="ru-RU" dirty="0" smtClean="0">
                <a:latin typeface="Times New Roman" pitchFamily="18" charset="0"/>
              </a:rPr>
              <a:t> + 3</a:t>
            </a:r>
            <a:r>
              <a:rPr lang="ru-RU" i="1" dirty="0" smtClean="0">
                <a:latin typeface="Times New Roman" pitchFamily="18" charset="0"/>
              </a:rPr>
              <a:t>х</a:t>
            </a:r>
            <a:r>
              <a:rPr lang="ru-RU" baseline="-25000" dirty="0" smtClean="0">
                <a:latin typeface="Times New Roman" pitchFamily="18" charset="0"/>
              </a:rPr>
              <a:t>2</a:t>
            </a:r>
            <a:r>
              <a:rPr lang="ru-RU" dirty="0" smtClean="0">
                <a:latin typeface="Times New Roman" pitchFamily="18" charset="0"/>
              </a:rPr>
              <a:t>≥</a:t>
            </a:r>
            <a:r>
              <a:rPr lang="en-US" dirty="0" smtClean="0">
                <a:latin typeface="Times New Roman" pitchFamily="18" charset="0"/>
              </a:rPr>
              <a:t>15</a:t>
            </a:r>
            <a:endParaRPr lang="en-US" dirty="0">
              <a:latin typeface="Times New Roman" pitchFamily="18" charset="0"/>
            </a:endParaRPr>
          </a:p>
          <a:p>
            <a:pPr>
              <a:buNone/>
            </a:pPr>
            <a:endParaRPr lang="ru-RU" dirty="0" smtClean="0">
              <a:latin typeface="Times New Roman" pitchFamily="18" charset="0"/>
            </a:endParaRPr>
          </a:p>
          <a:p>
            <a:endParaRPr lang="ru-RU" dirty="0"/>
          </a:p>
        </p:txBody>
      </p:sp>
      <p:pic>
        <p:nvPicPr>
          <p:cNvPr id="51202" name="Picture 2" descr="https://sayyes.com.ua/content/uploads/images/istock-92195068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6344" y="2348879"/>
            <a:ext cx="3634068" cy="2592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0624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hablon_03">
  <a:themeElements>
    <a:clrScheme name="Оформление по умолчанию 1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800000"/>
      </a:hlink>
      <a:folHlink>
        <a:srgbClr val="FFCC99"/>
      </a:folHlink>
    </a:clrScheme>
    <a:fontScheme name="Оформление по умолчанию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22B00"/>
        </a:hlink>
        <a:folHlink>
          <a:srgbClr val="FFA95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00000"/>
        </a:hlink>
        <a:folHlink>
          <a:srgbClr val="FF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shablon_03</Template>
  <TotalTime>1159</TotalTime>
  <Words>972</Words>
  <Application>Microsoft Office PowerPoint</Application>
  <PresentationFormat>Экран (4:3)</PresentationFormat>
  <Paragraphs>139</Paragraphs>
  <Slides>27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27</vt:i4>
      </vt:variant>
    </vt:vector>
  </HeadingPairs>
  <TitlesOfParts>
    <vt:vector size="36" baseType="lpstr">
      <vt:lpstr>Arial</vt:lpstr>
      <vt:lpstr>Bookman Old Style</vt:lpstr>
      <vt:lpstr>Calibri</vt:lpstr>
      <vt:lpstr>Cambria Math</vt:lpstr>
      <vt:lpstr>Comic Sans MS</vt:lpstr>
      <vt:lpstr>Times New Roman</vt:lpstr>
      <vt:lpstr>shablon_03</vt:lpstr>
      <vt:lpstr>Формула</vt:lpstr>
      <vt:lpstr>Equation</vt:lpstr>
      <vt:lpstr>Графический способ решения  задач линейного программирования.</vt:lpstr>
      <vt:lpstr>Графическое решение неравенства: </vt:lpstr>
      <vt:lpstr>Презентация PowerPoint</vt:lpstr>
      <vt:lpstr>Презентация PowerPoint</vt:lpstr>
      <vt:lpstr>Презентация PowerPoint</vt:lpstr>
      <vt:lpstr>Презентация PowerPoint</vt:lpstr>
      <vt:lpstr>Задача об оптимизации рациона питания </vt:lpstr>
      <vt:lpstr>Задача об оптимизации рациона питания                           </vt:lpstr>
      <vt:lpstr>Задача об оптимизации рациона питания </vt:lpstr>
      <vt:lpstr>Задачи линейного программирования на плоскости на плоскости. </vt:lpstr>
      <vt:lpstr>Презентация PowerPoint</vt:lpstr>
      <vt:lpstr>Алгоритм решения задач ЛП графическим методом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Графический способ решения  задач линейного  программирования</dc:title>
  <dc:creator>Ирина</dc:creator>
  <cp:lastModifiedBy>Nadja</cp:lastModifiedBy>
  <cp:revision>99</cp:revision>
  <dcterms:created xsi:type="dcterms:W3CDTF">2018-10-29T08:31:39Z</dcterms:created>
  <dcterms:modified xsi:type="dcterms:W3CDTF">2023-10-15T06:38:28Z</dcterms:modified>
</cp:coreProperties>
</file>