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9"/>
  </p:notesMasterIdLst>
  <p:sldIdLst>
    <p:sldId id="256" r:id="rId2"/>
    <p:sldId id="264" r:id="rId3"/>
    <p:sldId id="291" r:id="rId4"/>
    <p:sldId id="260" r:id="rId5"/>
    <p:sldId id="258" r:id="rId6"/>
    <p:sldId id="303" r:id="rId7"/>
    <p:sldId id="265" r:id="rId8"/>
    <p:sldId id="266" r:id="rId9"/>
    <p:sldId id="311" r:id="rId10"/>
    <p:sldId id="293" r:id="rId11"/>
    <p:sldId id="300" r:id="rId12"/>
    <p:sldId id="292" r:id="rId13"/>
    <p:sldId id="269" r:id="rId14"/>
    <p:sldId id="320" r:id="rId15"/>
    <p:sldId id="313" r:id="rId16"/>
    <p:sldId id="294" r:id="rId17"/>
    <p:sldId id="295" r:id="rId18"/>
    <p:sldId id="298" r:id="rId19"/>
    <p:sldId id="315" r:id="rId20"/>
    <p:sldId id="301" r:id="rId21"/>
    <p:sldId id="316" r:id="rId22"/>
    <p:sldId id="314" r:id="rId23"/>
    <p:sldId id="317" r:id="rId24"/>
    <p:sldId id="319" r:id="rId25"/>
    <p:sldId id="304" r:id="rId26"/>
    <p:sldId id="318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813D7-CDA9-40AD-9D8D-04D058E5EE11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23B76-E7EF-471C-BC0E-62F8C89E70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4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DBF60711-9A20-43C8-9636-F95560E69F70}" type="mathplaceholder">
                        <a:rPr lang="ru-RU" i="1" smtClean="0">
                          <a:latin typeface="Cambria Math"/>
                        </a:rPr>
                        <a:t>Место для формулы.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i="0" smtClean="0">
                    <a:latin typeface="Cambria Math"/>
                  </a:rPr>
                  <a:t>"Место для формулы."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23B76-E7EF-471C-BC0E-62F8C89E70B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4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F6DCF-E21D-4469-B134-8B0E1FCCF5A2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1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8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F6DCF-E21D-4469-B134-8B0E1FCCF5A2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0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8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0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2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F6DCF-E21D-4469-B134-8B0E1FCCF5A2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7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7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3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60A767E5-94C0-4A75-BC94-DEE257CD2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png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2.png"/><Relationship Id="rId23" Type="http://schemas.openxmlformats.org/officeDocument/2006/relationships/slide" Target="slide4.xml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4.wmf"/><Relationship Id="rId9" Type="http://schemas.openxmlformats.org/officeDocument/2006/relationships/image" Target="../media/image5.wmf"/><Relationship Id="rId14" Type="http://schemas.openxmlformats.org/officeDocument/2006/relationships/image" Target="../media/image6.wmf"/><Relationship Id="rId22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Графический способ решения</a:t>
            </a:r>
            <a:br>
              <a:rPr lang="ru-RU" sz="6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6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задач линейного </a:t>
            </a:r>
            <a:r>
              <a:rPr lang="ru-RU" sz="6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программирования.</a:t>
            </a:r>
            <a:endParaRPr lang="ru-RU" sz="6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64797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Задачи </a:t>
            </a:r>
            <a:r>
              <a:rPr lang="ru-RU" sz="3600" b="1" dirty="0">
                <a:solidFill>
                  <a:srgbClr val="7030A0"/>
                </a:solidFill>
              </a:rPr>
              <a:t>л</a:t>
            </a:r>
            <a:r>
              <a:rPr lang="ru-RU" sz="3600" b="1" dirty="0" smtClean="0">
                <a:solidFill>
                  <a:srgbClr val="7030A0"/>
                </a:solidFill>
              </a:rPr>
              <a:t>инейного программирования на плоскости на плоскости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endParaRPr lang="ru-RU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052736"/>
            <a:ext cx="8229600" cy="53292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dirty="0"/>
              <a:t>   </a:t>
            </a:r>
          </a:p>
          <a:p>
            <a:pPr>
              <a:buFontTx/>
              <a:buNone/>
            </a:pPr>
            <a:r>
              <a:rPr lang="en-US" dirty="0"/>
              <a:t>  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при </a:t>
            </a:r>
            <a:r>
              <a:rPr lang="ru-RU" dirty="0"/>
              <a:t>ограничениях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572190"/>
              </p:ext>
            </p:extLst>
          </p:nvPr>
        </p:nvGraphicFramePr>
        <p:xfrm>
          <a:off x="611560" y="1412776"/>
          <a:ext cx="59293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3" name="Equation" r:id="rId3" imgW="1727200" imgH="228600" progId="">
                  <p:embed/>
                </p:oleObj>
              </mc:Choice>
              <mc:Fallback>
                <p:oleObj name="Equation" r:id="rId3" imgW="1727200" imgH="228600" progId="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12776"/>
                        <a:ext cx="59293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771775" y="2946400"/>
          <a:ext cx="3095625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4" name="Equation" r:id="rId5" imgW="1231366" imgH="1167893" progId="">
                  <p:embed/>
                </p:oleObj>
              </mc:Choice>
              <mc:Fallback>
                <p:oleObj name="Equation" r:id="rId5" imgW="1231366" imgH="1167893" progId="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946400"/>
                        <a:ext cx="3095625" cy="294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7202" y="805053"/>
            <a:ext cx="8424936" cy="5760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Математическое выражение целевой функции и ее ограничений называется </a:t>
            </a:r>
            <a:r>
              <a:rPr lang="ru-RU" i="1" dirty="0" smtClean="0"/>
              <a:t>математической моделью экономической задачи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836712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Линейная функция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11960" y="980728"/>
            <a:ext cx="1296144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80112" y="836712"/>
            <a:ext cx="286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Целевая функция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1" y="1493251"/>
            <a:ext cx="319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Comic Sans MS" pitchFamily="66" charset="0"/>
              </a:rPr>
              <a:t>Ограничения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168309" y="1508059"/>
            <a:ext cx="1296144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504834" y="135261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Система ограничений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3708" y="2202533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Математическое выражение целевой функции и ее ограничений называется </a:t>
            </a:r>
            <a:r>
              <a:rPr lang="ru-RU" sz="2400" b="1" i="1" u="sng" dirty="0" smtClean="0">
                <a:latin typeface="Bookman Old Style" pitchFamily="18" charset="0"/>
              </a:rPr>
              <a:t>математической моделью  задачи</a:t>
            </a:r>
            <a:endParaRPr lang="ru-RU" sz="2400" b="1" u="sng" dirty="0"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715"/>
            <a:ext cx="9442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Задачи </a:t>
            </a:r>
            <a:r>
              <a:rPr lang="ru-RU" sz="2400" b="1" dirty="0" smtClean="0">
                <a:solidFill>
                  <a:srgbClr val="7030A0"/>
                </a:solidFill>
              </a:rPr>
              <a:t>линейного </a:t>
            </a:r>
            <a:r>
              <a:rPr lang="ru-RU" sz="2400" b="1" dirty="0">
                <a:solidFill>
                  <a:srgbClr val="7030A0"/>
                </a:solidFill>
              </a:rPr>
              <a:t>программирования на плоскости на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плоскости</a:t>
            </a:r>
            <a:r>
              <a:rPr lang="ru-RU" sz="2400" dirty="0" smtClean="0"/>
              <a:t>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668921"/>
              </p:ext>
            </p:extLst>
          </p:nvPr>
        </p:nvGraphicFramePr>
        <p:xfrm>
          <a:off x="1452525" y="4509120"/>
          <a:ext cx="498734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" name="Equation" r:id="rId3" imgW="1727200" imgH="228600" progId="">
                  <p:embed/>
                </p:oleObj>
              </mc:Choice>
              <mc:Fallback>
                <p:oleObj name="Equation" r:id="rId3" imgW="1727200" imgH="228600" progId="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25" y="4509120"/>
                        <a:ext cx="4987340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365432"/>
              </p:ext>
            </p:extLst>
          </p:nvPr>
        </p:nvGraphicFramePr>
        <p:xfrm>
          <a:off x="1697140" y="4797152"/>
          <a:ext cx="2771653" cy="1314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4" name="Equation" r:id="rId5" imgW="1231366" imgH="1167893" progId="">
                  <p:embed/>
                </p:oleObj>
              </mc:Choice>
              <mc:Fallback>
                <p:oleObj name="Equation" r:id="rId5" imgW="1231366" imgH="1167893" progId="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140" y="4797152"/>
                        <a:ext cx="2771653" cy="13148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119B5"/>
                </a:solidFill>
              </a:rPr>
              <a:t>Алгоритм решения задач ЛП графическим методом </a:t>
            </a:r>
            <a:endParaRPr lang="ru-RU" dirty="0"/>
          </a:p>
        </p:txBody>
      </p:sp>
      <p:sp>
        <p:nvSpPr>
          <p:cNvPr id="4" name="Подзаголовок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spcBef>
                <a:spcPts val="0"/>
              </a:spcBef>
              <a:buAutoNum type="arabicPeriod"/>
            </a:pPr>
            <a:r>
              <a:rPr lang="ru-RU" sz="3500" i="1" dirty="0" smtClean="0"/>
              <a:t>Математическая модель задачи.</a:t>
            </a:r>
          </a:p>
          <a:p>
            <a:pPr algn="l">
              <a:spcBef>
                <a:spcPts val="0"/>
              </a:spcBef>
              <a:buAutoNum type="arabicPeriod"/>
            </a:pPr>
            <a:r>
              <a:rPr lang="ru-RU" sz="3500" i="1" dirty="0"/>
              <a:t>О</a:t>
            </a:r>
            <a:r>
              <a:rPr lang="ru-RU" sz="3500" i="1" dirty="0" smtClean="0"/>
              <a:t>бласть допустимых решений системы ограничений задачи.</a:t>
            </a:r>
          </a:p>
          <a:p>
            <a:pPr algn="l">
              <a:spcBef>
                <a:spcPts val="0"/>
              </a:spcBef>
              <a:buAutoNum type="arabicPeriod"/>
            </a:pPr>
            <a:r>
              <a:rPr lang="ru-RU" sz="3500" i="1" dirty="0" smtClean="0"/>
              <a:t>Вектор С.</a:t>
            </a:r>
          </a:p>
          <a:p>
            <a:pPr lvl="0" algn="l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500" i="1" dirty="0" smtClean="0"/>
              <a:t>Линия уровня (перпендикулярно</a:t>
            </a:r>
            <a:r>
              <a:rPr lang="ru-RU" sz="3500" i="1" baseline="-25000" dirty="0" smtClean="0"/>
              <a:t>  </a:t>
            </a:r>
            <a:r>
              <a:rPr lang="ru-RU" sz="3500" i="1" dirty="0" smtClean="0"/>
              <a:t>С ).</a:t>
            </a:r>
          </a:p>
          <a:p>
            <a:pPr algn="l">
              <a:spcBef>
                <a:spcPts val="0"/>
              </a:spcBef>
              <a:buNone/>
            </a:pPr>
            <a:r>
              <a:rPr lang="ru-RU" sz="3500" i="1" dirty="0" smtClean="0"/>
              <a:t>5.  Линию уровня перемещаем по направлению   вектора С (для задач на максимум и в направлении  противоположном С, для задач на минимум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i="1" dirty="0" smtClean="0"/>
              <a:t>в направлении С).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4"/>
          <p:cNvGrpSpPr/>
          <p:nvPr/>
        </p:nvGrpSpPr>
        <p:grpSpPr>
          <a:xfrm>
            <a:off x="820294" y="1279768"/>
            <a:ext cx="7649751" cy="5405433"/>
            <a:chOff x="323528" y="116632"/>
            <a:chExt cx="8146518" cy="6330287"/>
          </a:xfrm>
        </p:grpSpPr>
        <p:cxnSp>
          <p:nvCxnSpPr>
            <p:cNvPr id="8" name="Прямая со стрелкой 7"/>
            <p:cNvCxnSpPr/>
            <p:nvPr/>
          </p:nvCxnSpPr>
          <p:spPr>
            <a:xfrm flipV="1">
              <a:off x="683568" y="116632"/>
              <a:ext cx="0" cy="59766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683568" y="6093296"/>
              <a:ext cx="7560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23528" y="124082"/>
              <a:ext cx="496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73279" y="5985254"/>
              <a:ext cx="496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7" name="Прямая соединительная линия 46"/>
          <p:cNvCxnSpPr/>
          <p:nvPr/>
        </p:nvCxnSpPr>
        <p:spPr>
          <a:xfrm>
            <a:off x="2407649" y="1088527"/>
            <a:ext cx="2768071" cy="165618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1085357" y="5001431"/>
            <a:ext cx="1096277" cy="14590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34628" y="6132476"/>
            <a:ext cx="1239054" cy="711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820295" y="4044440"/>
            <a:ext cx="2768071" cy="165618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70626" y="5609256"/>
                <a:ext cx="19248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ru-RU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baseline="-25000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baseline="-25000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26" y="5609256"/>
                <a:ext cx="1924852" cy="52322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18314" y="5331291"/>
            <a:ext cx="133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endParaRPr lang="ru-RU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5004048" y="2278027"/>
            <a:ext cx="133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endParaRPr lang="ru-RU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246210" y="6331577"/>
            <a:ext cx="133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F=0</a:t>
            </a:r>
            <a:endParaRPr lang="ru-RU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1"/>
          <p:cNvGrpSpPr/>
          <p:nvPr/>
        </p:nvGrpSpPr>
        <p:grpSpPr>
          <a:xfrm>
            <a:off x="1578334" y="1736231"/>
            <a:ext cx="2539719" cy="3251599"/>
            <a:chOff x="1578334" y="1222119"/>
            <a:chExt cx="3349766" cy="3765712"/>
          </a:xfrm>
        </p:grpSpPr>
        <p:sp>
          <p:nvSpPr>
            <p:cNvPr id="44" name="Овал 43"/>
            <p:cNvSpPr/>
            <p:nvPr/>
          </p:nvSpPr>
          <p:spPr>
            <a:xfrm>
              <a:off x="4106954" y="1222119"/>
              <a:ext cx="115299" cy="1152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353685" y="4872532"/>
              <a:ext cx="115299" cy="1152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1" name="Прямая соединительная линия 100"/>
            <p:cNvCxnSpPr/>
            <p:nvPr/>
          </p:nvCxnSpPr>
          <p:spPr>
            <a:xfrm flipH="1">
              <a:off x="1687704" y="2541617"/>
              <a:ext cx="16885" cy="1642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па 8"/>
            <p:cNvGrpSpPr/>
            <p:nvPr/>
          </p:nvGrpSpPr>
          <p:grpSpPr>
            <a:xfrm>
              <a:off x="4047685" y="1248197"/>
              <a:ext cx="821746" cy="2240946"/>
              <a:chOff x="4047685" y="1248197"/>
              <a:chExt cx="821746" cy="2240946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 rot="21230378">
                <a:off x="4300004" y="1248197"/>
                <a:ext cx="468052" cy="22370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H="1">
                <a:off x="4047685" y="1338338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 flipH="1">
                <a:off x="4056252" y="1397546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H="1">
                <a:off x="4074398" y="1442008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H="1">
                <a:off x="4090559" y="1490449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 flipH="1">
                <a:off x="4106683" y="1553996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 flipH="1">
                <a:off x="4127199" y="1613044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/>
              <p:cNvCxnSpPr/>
              <p:nvPr/>
            </p:nvCxnSpPr>
            <p:spPr>
              <a:xfrm flipH="1">
                <a:off x="4147332" y="1662106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flipH="1">
                <a:off x="4159111" y="1720833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 flipH="1">
                <a:off x="4181324" y="1778248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/>
              <p:nvPr/>
            </p:nvCxnSpPr>
            <p:spPr>
              <a:xfrm flipH="1">
                <a:off x="4204182" y="1842294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flipH="1">
                <a:off x="4240962" y="1978089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 flipH="1">
                <a:off x="4219003" y="1904933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flipH="1">
                <a:off x="4272097" y="2057396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 flipH="1">
                <a:off x="4289950" y="2112946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 flipH="1">
                <a:off x="4301237" y="2154827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 flipH="1">
                <a:off x="4322337" y="2214232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>
                <a:off x="4344075" y="2283941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flipH="1">
                <a:off x="4361394" y="2340859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единительная линия 122"/>
              <p:cNvCxnSpPr/>
              <p:nvPr/>
            </p:nvCxnSpPr>
            <p:spPr>
              <a:xfrm flipH="1">
                <a:off x="4382612" y="2405591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flipH="1">
                <a:off x="4406863" y="2472450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flipH="1">
                <a:off x="4429721" y="2536496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flipH="1">
                <a:off x="4466501" y="2672291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 flipH="1">
                <a:off x="4444542" y="2599135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flipH="1">
                <a:off x="4497636" y="2751598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 flipH="1">
                <a:off x="4515489" y="2807148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 flipH="1">
                <a:off x="4526776" y="2849029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 flipH="1">
                <a:off x="4547876" y="2908434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 flipH="1">
                <a:off x="4569614" y="2978143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 flipH="1">
                <a:off x="4586933" y="3035061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 flipH="1">
                <a:off x="4608151" y="3099793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 flipH="1">
                <a:off x="4618602" y="3144230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>
              <a:xfrm flipH="1">
                <a:off x="4629889" y="3186111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/>
              <p:cNvCxnSpPr/>
              <p:nvPr/>
            </p:nvCxnSpPr>
            <p:spPr>
              <a:xfrm flipH="1">
                <a:off x="4650989" y="3245516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flipH="1">
                <a:off x="4674293" y="3286579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единительная линия 127"/>
              <p:cNvCxnSpPr/>
              <p:nvPr/>
            </p:nvCxnSpPr>
            <p:spPr>
              <a:xfrm flipH="1">
                <a:off x="4685580" y="3347612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 flipH="1">
                <a:off x="4706680" y="3407017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 flipH="1">
                <a:off x="4486201" y="2710535"/>
                <a:ext cx="162751" cy="82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17"/>
            <p:cNvGrpSpPr/>
            <p:nvPr/>
          </p:nvGrpSpPr>
          <p:grpSpPr>
            <a:xfrm>
              <a:off x="3983288" y="3378675"/>
              <a:ext cx="944812" cy="871774"/>
              <a:chOff x="3983288" y="3378675"/>
              <a:chExt cx="944812" cy="871774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>
              <a:xfrm rot="21230378" flipV="1">
                <a:off x="3983288" y="3502292"/>
                <a:ext cx="944812" cy="7200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 flipV="1">
                <a:off x="4804758" y="3378675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flipV="1">
                <a:off x="4744693" y="3427836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 flipV="1">
                <a:off x="4685580" y="3488900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 flipV="1">
                <a:off x="4642423" y="3528960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 flipV="1">
                <a:off x="4595587" y="3578121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 flipV="1">
                <a:off x="4551650" y="3612483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flipV="1">
                <a:off x="4506181" y="3653263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 flipV="1">
                <a:off x="4462801" y="3703147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 flipV="1">
                <a:off x="4420739" y="3746342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V="1">
                <a:off x="4380473" y="3786402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>
              <a:xfrm flipV="1">
                <a:off x="4343430" y="3820318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flipV="1">
                <a:off x="4313355" y="3851353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Прямая соединительная линия 142"/>
              <p:cNvCxnSpPr/>
              <p:nvPr/>
            </p:nvCxnSpPr>
            <p:spPr>
              <a:xfrm flipV="1">
                <a:off x="4280170" y="3869720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Прямая соединительная линия 143"/>
              <p:cNvCxnSpPr/>
              <p:nvPr/>
            </p:nvCxnSpPr>
            <p:spPr>
              <a:xfrm flipV="1">
                <a:off x="4243761" y="3902074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Прямая соединительная линия 144"/>
              <p:cNvCxnSpPr/>
              <p:nvPr/>
            </p:nvCxnSpPr>
            <p:spPr>
              <a:xfrm flipV="1">
                <a:off x="4200381" y="3951958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/>
              <p:nvPr/>
            </p:nvCxnSpPr>
            <p:spPr>
              <a:xfrm flipV="1">
                <a:off x="4158319" y="3995153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4118053" y="4035213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 flipV="1">
                <a:off x="4081010" y="4069129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V="1">
                <a:off x="4050935" y="4100164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5"/>
            <p:cNvGrpSpPr/>
            <p:nvPr/>
          </p:nvGrpSpPr>
          <p:grpSpPr>
            <a:xfrm>
              <a:off x="2404985" y="4118531"/>
              <a:ext cx="1630729" cy="831330"/>
              <a:chOff x="2404985" y="4118531"/>
              <a:chExt cx="1630729" cy="831330"/>
            </a:xfrm>
          </p:grpSpPr>
          <p:cxnSp>
            <p:nvCxnSpPr>
              <p:cNvPr id="35" name="Прямая соединительная линия 34"/>
              <p:cNvCxnSpPr/>
              <p:nvPr/>
            </p:nvCxnSpPr>
            <p:spPr>
              <a:xfrm flipV="1">
                <a:off x="2404985" y="4270987"/>
                <a:ext cx="1619668" cy="6788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Прямая соединительная линия 149"/>
              <p:cNvCxnSpPr/>
              <p:nvPr/>
            </p:nvCxnSpPr>
            <p:spPr>
              <a:xfrm flipV="1">
                <a:off x="4017750" y="4118531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Прямая соединительная линия 150"/>
              <p:cNvCxnSpPr/>
              <p:nvPr/>
            </p:nvCxnSpPr>
            <p:spPr>
              <a:xfrm flipV="1">
                <a:off x="3968293" y="4144271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/>
              <p:cNvCxnSpPr/>
              <p:nvPr/>
            </p:nvCxnSpPr>
            <p:spPr>
              <a:xfrm flipV="1">
                <a:off x="3929415" y="4157808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3887855" y="4175306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flipV="1">
                <a:off x="3853006" y="4197123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flipV="1">
                <a:off x="3818742" y="4210812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3780998" y="4224312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flipV="1">
                <a:off x="3735178" y="4241144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flipV="1">
                <a:off x="3703550" y="4257144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flipV="1">
                <a:off x="3666392" y="4272265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flipV="1">
                <a:off x="3626914" y="4291349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Прямая соединительная линия 160"/>
              <p:cNvCxnSpPr/>
              <p:nvPr/>
            </p:nvCxnSpPr>
            <p:spPr>
              <a:xfrm flipV="1">
                <a:off x="3585741" y="4297529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Прямая соединительная линия 161"/>
              <p:cNvCxnSpPr/>
              <p:nvPr/>
            </p:nvCxnSpPr>
            <p:spPr>
              <a:xfrm flipV="1">
                <a:off x="3544181" y="4315027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/>
              <p:cNvCxnSpPr/>
              <p:nvPr/>
            </p:nvCxnSpPr>
            <p:spPr>
              <a:xfrm flipV="1">
                <a:off x="3509332" y="4336844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Прямая соединительная линия 163"/>
              <p:cNvCxnSpPr/>
              <p:nvPr/>
            </p:nvCxnSpPr>
            <p:spPr>
              <a:xfrm flipV="1">
                <a:off x="3475068" y="4350533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Прямая соединительная линия 164"/>
              <p:cNvCxnSpPr/>
              <p:nvPr/>
            </p:nvCxnSpPr>
            <p:spPr>
              <a:xfrm flipV="1">
                <a:off x="3437324" y="4364033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Прямая соединительная линия 165"/>
              <p:cNvCxnSpPr/>
              <p:nvPr/>
            </p:nvCxnSpPr>
            <p:spPr>
              <a:xfrm flipV="1">
                <a:off x="3391504" y="4380865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Прямая соединительная линия 166"/>
              <p:cNvCxnSpPr/>
              <p:nvPr/>
            </p:nvCxnSpPr>
            <p:spPr>
              <a:xfrm flipV="1">
                <a:off x="3359876" y="4396865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Прямая соединительная линия 167"/>
              <p:cNvCxnSpPr/>
              <p:nvPr/>
            </p:nvCxnSpPr>
            <p:spPr>
              <a:xfrm flipV="1">
                <a:off x="3322718" y="4411986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Прямая соединительная линия 168"/>
              <p:cNvCxnSpPr/>
              <p:nvPr/>
            </p:nvCxnSpPr>
            <p:spPr>
              <a:xfrm flipV="1">
                <a:off x="3283240" y="4431070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Прямая соединительная линия 169"/>
              <p:cNvCxnSpPr/>
              <p:nvPr/>
            </p:nvCxnSpPr>
            <p:spPr>
              <a:xfrm flipV="1">
                <a:off x="3249949" y="4445594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Прямая соединительная линия 170"/>
              <p:cNvCxnSpPr/>
              <p:nvPr/>
            </p:nvCxnSpPr>
            <p:spPr>
              <a:xfrm flipV="1">
                <a:off x="3208389" y="4463092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Прямая соединительная линия 171"/>
              <p:cNvCxnSpPr/>
              <p:nvPr/>
            </p:nvCxnSpPr>
            <p:spPr>
              <a:xfrm flipV="1">
                <a:off x="3173540" y="4484909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Прямая соединительная линия 172"/>
              <p:cNvCxnSpPr/>
              <p:nvPr/>
            </p:nvCxnSpPr>
            <p:spPr>
              <a:xfrm flipV="1">
                <a:off x="3139276" y="4498598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Прямая соединительная линия 173"/>
              <p:cNvCxnSpPr/>
              <p:nvPr/>
            </p:nvCxnSpPr>
            <p:spPr>
              <a:xfrm flipV="1">
                <a:off x="3101532" y="4512098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3055712" y="4528930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Прямая соединительная линия 175"/>
              <p:cNvCxnSpPr/>
              <p:nvPr/>
            </p:nvCxnSpPr>
            <p:spPr>
              <a:xfrm flipV="1">
                <a:off x="3024084" y="4544930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единительная линия 176"/>
              <p:cNvCxnSpPr/>
              <p:nvPr/>
            </p:nvCxnSpPr>
            <p:spPr>
              <a:xfrm flipV="1">
                <a:off x="2986926" y="4560051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единительная линия 177"/>
              <p:cNvCxnSpPr/>
              <p:nvPr/>
            </p:nvCxnSpPr>
            <p:spPr>
              <a:xfrm flipV="1">
                <a:off x="2947448" y="4579135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единительная линия 178"/>
              <p:cNvCxnSpPr/>
              <p:nvPr/>
            </p:nvCxnSpPr>
            <p:spPr>
              <a:xfrm flipV="1">
                <a:off x="2912321" y="4580700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/>
              <p:nvPr/>
            </p:nvCxnSpPr>
            <p:spPr>
              <a:xfrm flipV="1">
                <a:off x="2870761" y="4598198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>
              <a:xfrm flipV="1">
                <a:off x="2835912" y="4620015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>
              <a:xfrm flipV="1">
                <a:off x="2801648" y="4633704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>
              <a:xfrm flipV="1">
                <a:off x="2763904" y="4647204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/>
              <p:cNvCxnSpPr/>
              <p:nvPr/>
            </p:nvCxnSpPr>
            <p:spPr>
              <a:xfrm flipV="1">
                <a:off x="2718084" y="4664036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Прямая соединительная линия 184"/>
              <p:cNvCxnSpPr/>
              <p:nvPr/>
            </p:nvCxnSpPr>
            <p:spPr>
              <a:xfrm flipV="1">
                <a:off x="2686456" y="4680036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Прямая соединительная линия 185"/>
              <p:cNvCxnSpPr/>
              <p:nvPr/>
            </p:nvCxnSpPr>
            <p:spPr>
              <a:xfrm flipV="1">
                <a:off x="2649298" y="4695157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>
              <a:xfrm flipV="1">
                <a:off x="2609820" y="4714241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/>
              <p:cNvCxnSpPr/>
              <p:nvPr/>
            </p:nvCxnSpPr>
            <p:spPr>
              <a:xfrm flipV="1">
                <a:off x="2568075" y="4729420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>
              <a:xfrm flipV="1">
                <a:off x="2536447" y="4745420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/>
              <p:cNvCxnSpPr/>
              <p:nvPr/>
            </p:nvCxnSpPr>
            <p:spPr>
              <a:xfrm flipV="1">
                <a:off x="2499289" y="4760541"/>
                <a:ext cx="17964" cy="1502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11"/>
            <p:cNvGrpSpPr/>
            <p:nvPr/>
          </p:nvGrpSpPr>
          <p:grpSpPr>
            <a:xfrm>
              <a:off x="1578334" y="1307619"/>
              <a:ext cx="2664998" cy="1367335"/>
              <a:chOff x="1578334" y="1307619"/>
              <a:chExt cx="2664998" cy="1367335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 rot="21230378" flipH="1">
                <a:off x="1578334" y="1419840"/>
                <a:ext cx="2664998" cy="101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flipH="1">
                <a:off x="4090069" y="1326198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flipH="1">
                <a:off x="4024653" y="1343768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flipH="1">
                <a:off x="3951408" y="1389745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flipH="1">
                <a:off x="3870970" y="1428962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flipH="1">
                <a:off x="3798962" y="1458957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flipH="1">
                <a:off x="3721514" y="1509333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flipH="1">
                <a:off x="3651913" y="1538918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flipH="1">
                <a:off x="3565968" y="1578545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 flipH="1">
                <a:off x="3498230" y="1611412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flipH="1">
                <a:off x="3426222" y="1654107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flipH="1">
                <a:off x="3344617" y="1693537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flipH="1">
                <a:off x="3268500" y="1737186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H="1">
                <a:off x="3191584" y="1774923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flipH="1">
                <a:off x="3109691" y="1814432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flipH="1">
                <a:off x="3020733" y="1857788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 flipH="1">
                <a:off x="2942037" y="1897039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flipH="1">
                <a:off x="2863777" y="1937453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flipH="1">
                <a:off x="2786347" y="1978090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H="1">
                <a:off x="2699792" y="2030007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 flipH="1">
                <a:off x="2627784" y="2072702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 flipH="1">
                <a:off x="2551190" y="2101045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flipH="1">
                <a:off x="2477842" y="2139522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 flipH="1">
                <a:off x="2394449" y="2183170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flipH="1">
                <a:off x="2312150" y="2225799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flipH="1">
                <a:off x="2243888" y="2249563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 flipH="1">
                <a:off x="2166282" y="2299797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/>
              <p:nvPr/>
            </p:nvCxnSpPr>
            <p:spPr>
              <a:xfrm flipH="1">
                <a:off x="2083528" y="2341881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H="1">
                <a:off x="2014605" y="2377946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flipH="1">
                <a:off x="1943488" y="2409838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H="1">
                <a:off x="1867504" y="2452119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 flipH="1">
                <a:off x="1803448" y="2483235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 flipH="1">
                <a:off x="1739832" y="2510703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H="1">
                <a:off x="4147332" y="1307619"/>
                <a:ext cx="16885" cy="1642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20"/>
            <p:cNvGrpSpPr/>
            <p:nvPr/>
          </p:nvGrpSpPr>
          <p:grpSpPr>
            <a:xfrm>
              <a:off x="1661143" y="2526452"/>
              <a:ext cx="852008" cy="2460452"/>
              <a:chOff x="1661143" y="2526452"/>
              <a:chExt cx="852008" cy="2460452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 rot="21230378">
                <a:off x="1771020" y="2538632"/>
                <a:ext cx="504056" cy="24482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Группа 13"/>
              <p:cNvGrpSpPr/>
              <p:nvPr/>
            </p:nvGrpSpPr>
            <p:grpSpPr>
              <a:xfrm>
                <a:off x="1661143" y="2526452"/>
                <a:ext cx="852008" cy="2418694"/>
                <a:chOff x="1661143" y="2526452"/>
                <a:chExt cx="852008" cy="2418694"/>
              </a:xfrm>
            </p:grpSpPr>
            <p:cxnSp>
              <p:nvCxnSpPr>
                <p:cNvPr id="193" name="Прямая соединительная линия 192"/>
                <p:cNvCxnSpPr/>
                <p:nvPr/>
              </p:nvCxnSpPr>
              <p:spPr>
                <a:xfrm flipV="1">
                  <a:off x="1680481" y="2592828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я соединительная линия 193"/>
                <p:cNvCxnSpPr/>
                <p:nvPr/>
              </p:nvCxnSpPr>
              <p:spPr>
                <a:xfrm flipV="1">
                  <a:off x="1701631" y="2649384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я соединительная линия 194"/>
                <p:cNvCxnSpPr/>
                <p:nvPr/>
              </p:nvCxnSpPr>
              <p:spPr>
                <a:xfrm flipV="1">
                  <a:off x="1720494" y="2705512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Прямая соединительная линия 195"/>
                <p:cNvCxnSpPr/>
                <p:nvPr/>
              </p:nvCxnSpPr>
              <p:spPr>
                <a:xfrm flipV="1">
                  <a:off x="1760741" y="2829003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Прямая соединительная линия 196"/>
                <p:cNvCxnSpPr/>
                <p:nvPr/>
              </p:nvCxnSpPr>
              <p:spPr>
                <a:xfrm flipV="1">
                  <a:off x="1739554" y="2777896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Прямая соединительная линия 197"/>
                <p:cNvCxnSpPr/>
                <p:nvPr/>
              </p:nvCxnSpPr>
              <p:spPr>
                <a:xfrm flipV="1">
                  <a:off x="1776920" y="2881308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Прямая соединительная линия 198"/>
                <p:cNvCxnSpPr/>
                <p:nvPr/>
              </p:nvCxnSpPr>
              <p:spPr>
                <a:xfrm flipV="1">
                  <a:off x="1795365" y="2939892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Прямая соединительная линия 199"/>
                <p:cNvCxnSpPr/>
                <p:nvPr/>
              </p:nvCxnSpPr>
              <p:spPr>
                <a:xfrm flipV="1">
                  <a:off x="1808153" y="2998254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Прямая соединительная линия 200"/>
                <p:cNvCxnSpPr/>
                <p:nvPr/>
              </p:nvCxnSpPr>
              <p:spPr>
                <a:xfrm flipV="1">
                  <a:off x="1832250" y="3052576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Прямая соединительная линия 201"/>
                <p:cNvCxnSpPr/>
                <p:nvPr/>
              </p:nvCxnSpPr>
              <p:spPr>
                <a:xfrm flipV="1">
                  <a:off x="1862872" y="3166023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Прямая соединительная линия 202"/>
                <p:cNvCxnSpPr/>
                <p:nvPr/>
              </p:nvCxnSpPr>
              <p:spPr>
                <a:xfrm flipV="1">
                  <a:off x="1842480" y="3115820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Прямая соединительная линия 203"/>
                <p:cNvCxnSpPr/>
                <p:nvPr/>
              </p:nvCxnSpPr>
              <p:spPr>
                <a:xfrm flipV="1">
                  <a:off x="1884647" y="3218656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Прямая соединительная линия 204"/>
                <p:cNvCxnSpPr/>
                <p:nvPr/>
              </p:nvCxnSpPr>
              <p:spPr>
                <a:xfrm flipV="1">
                  <a:off x="1903510" y="3274784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Прямая соединительная линия 205"/>
                <p:cNvCxnSpPr/>
                <p:nvPr/>
              </p:nvCxnSpPr>
              <p:spPr>
                <a:xfrm flipV="1">
                  <a:off x="1943757" y="3398275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Прямая соединительная линия 206"/>
                <p:cNvCxnSpPr/>
                <p:nvPr/>
              </p:nvCxnSpPr>
              <p:spPr>
                <a:xfrm flipV="1">
                  <a:off x="1922570" y="3347168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Прямая соединительная линия 207"/>
                <p:cNvCxnSpPr/>
                <p:nvPr/>
              </p:nvCxnSpPr>
              <p:spPr>
                <a:xfrm flipV="1">
                  <a:off x="1959936" y="3450580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Прямая соединительная линия 208"/>
                <p:cNvCxnSpPr/>
                <p:nvPr/>
              </p:nvCxnSpPr>
              <p:spPr>
                <a:xfrm flipV="1">
                  <a:off x="1978381" y="3509164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Прямая соединительная линия 209"/>
                <p:cNvCxnSpPr/>
                <p:nvPr/>
              </p:nvCxnSpPr>
              <p:spPr>
                <a:xfrm flipV="1">
                  <a:off x="1991169" y="3567526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Прямая соединительная линия 210"/>
                <p:cNvCxnSpPr/>
                <p:nvPr/>
              </p:nvCxnSpPr>
              <p:spPr>
                <a:xfrm flipV="1">
                  <a:off x="2015266" y="3621848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Прямая соединительная линия 211"/>
                <p:cNvCxnSpPr/>
                <p:nvPr/>
              </p:nvCxnSpPr>
              <p:spPr>
                <a:xfrm flipV="1">
                  <a:off x="2045888" y="3735295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Прямая соединительная линия 212"/>
                <p:cNvCxnSpPr/>
                <p:nvPr/>
              </p:nvCxnSpPr>
              <p:spPr>
                <a:xfrm flipV="1">
                  <a:off x="2025496" y="3685092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Прямая соединительная линия 213"/>
                <p:cNvCxnSpPr/>
                <p:nvPr/>
              </p:nvCxnSpPr>
              <p:spPr>
                <a:xfrm flipV="1">
                  <a:off x="2068757" y="3780890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Прямая соединительная линия 214"/>
                <p:cNvCxnSpPr/>
                <p:nvPr/>
              </p:nvCxnSpPr>
              <p:spPr>
                <a:xfrm flipV="1">
                  <a:off x="2087620" y="3837018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Прямая соединительная линия 215"/>
                <p:cNvCxnSpPr/>
                <p:nvPr/>
              </p:nvCxnSpPr>
              <p:spPr>
                <a:xfrm flipV="1">
                  <a:off x="2127867" y="3960509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Прямая соединительная линия 216"/>
                <p:cNvCxnSpPr/>
                <p:nvPr/>
              </p:nvCxnSpPr>
              <p:spPr>
                <a:xfrm flipV="1">
                  <a:off x="2106680" y="3909402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Прямая соединительная линия 217"/>
                <p:cNvCxnSpPr/>
                <p:nvPr/>
              </p:nvCxnSpPr>
              <p:spPr>
                <a:xfrm flipV="1">
                  <a:off x="2144046" y="4012814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Прямая соединительная линия 218"/>
                <p:cNvCxnSpPr/>
                <p:nvPr/>
              </p:nvCxnSpPr>
              <p:spPr>
                <a:xfrm flipV="1">
                  <a:off x="2162491" y="4071398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Прямая соединительная линия 219"/>
                <p:cNvCxnSpPr/>
                <p:nvPr/>
              </p:nvCxnSpPr>
              <p:spPr>
                <a:xfrm flipV="1">
                  <a:off x="2175279" y="4129760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Прямая соединительная линия 220"/>
                <p:cNvCxnSpPr/>
                <p:nvPr/>
              </p:nvCxnSpPr>
              <p:spPr>
                <a:xfrm flipV="1">
                  <a:off x="2199376" y="4184082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Прямая соединительная линия 221"/>
                <p:cNvCxnSpPr/>
                <p:nvPr/>
              </p:nvCxnSpPr>
              <p:spPr>
                <a:xfrm flipV="1">
                  <a:off x="2229998" y="4297529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Прямая соединительная линия 222"/>
                <p:cNvCxnSpPr/>
                <p:nvPr/>
              </p:nvCxnSpPr>
              <p:spPr>
                <a:xfrm flipV="1">
                  <a:off x="2209606" y="4247326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Прямая соединительная линия 225"/>
                <p:cNvCxnSpPr/>
                <p:nvPr/>
              </p:nvCxnSpPr>
              <p:spPr>
                <a:xfrm flipV="1">
                  <a:off x="2248151" y="4351051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Прямая соединительная линия 227"/>
                <p:cNvCxnSpPr/>
                <p:nvPr/>
              </p:nvCxnSpPr>
              <p:spPr>
                <a:xfrm flipV="1">
                  <a:off x="2264330" y="4403356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Прямая соединительная линия 228"/>
                <p:cNvCxnSpPr/>
                <p:nvPr/>
              </p:nvCxnSpPr>
              <p:spPr>
                <a:xfrm flipV="1">
                  <a:off x="2282775" y="4461940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Прямая соединительная линия 229"/>
                <p:cNvCxnSpPr/>
                <p:nvPr/>
              </p:nvCxnSpPr>
              <p:spPr>
                <a:xfrm flipV="1">
                  <a:off x="2295563" y="4520302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Прямая соединительная линия 230"/>
                <p:cNvCxnSpPr/>
                <p:nvPr/>
              </p:nvCxnSpPr>
              <p:spPr>
                <a:xfrm flipV="1">
                  <a:off x="2319660" y="4574624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Прямая соединительная линия 231"/>
                <p:cNvCxnSpPr/>
                <p:nvPr/>
              </p:nvCxnSpPr>
              <p:spPr>
                <a:xfrm flipV="1">
                  <a:off x="2350282" y="4688071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Прямая соединительная линия 232"/>
                <p:cNvCxnSpPr/>
                <p:nvPr/>
              </p:nvCxnSpPr>
              <p:spPr>
                <a:xfrm flipV="1">
                  <a:off x="2329890" y="4637868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Прямая соединительная линия 233"/>
                <p:cNvCxnSpPr/>
                <p:nvPr/>
              </p:nvCxnSpPr>
              <p:spPr>
                <a:xfrm flipV="1">
                  <a:off x="2363827" y="4729485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Прямая соединительная линия 234"/>
                <p:cNvCxnSpPr/>
                <p:nvPr/>
              </p:nvCxnSpPr>
              <p:spPr>
                <a:xfrm flipV="1">
                  <a:off x="2394449" y="4842932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Прямая соединительная линия 235"/>
                <p:cNvCxnSpPr/>
                <p:nvPr/>
              </p:nvCxnSpPr>
              <p:spPr>
                <a:xfrm flipV="1">
                  <a:off x="2374057" y="4792729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Прямая соединительная линия 238"/>
                <p:cNvCxnSpPr/>
                <p:nvPr/>
              </p:nvCxnSpPr>
              <p:spPr>
                <a:xfrm flipV="1">
                  <a:off x="1661143" y="2526452"/>
                  <a:ext cx="118702" cy="1022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" name="TextBox 19"/>
          <p:cNvSpPr txBox="1"/>
          <p:nvPr/>
        </p:nvSpPr>
        <p:spPr>
          <a:xfrm>
            <a:off x="4572000" y="3206205"/>
            <a:ext cx="4347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Оптимумы  функции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;x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 достигается в точках 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551419" y="133940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934642" y="49351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990" y="68724"/>
            <a:ext cx="8525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      Область допустимых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19128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37" grpId="0"/>
      <p:bldP spid="2" grpId="0"/>
      <p:bldP spid="2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2" t="20238" r="19570" b="15674"/>
          <a:stretch/>
        </p:blipFill>
        <p:spPr bwMode="auto">
          <a:xfrm>
            <a:off x="31711" y="-36286"/>
            <a:ext cx="4468281" cy="368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8" t="19246" r="22359" b="17064"/>
          <a:stretch/>
        </p:blipFill>
        <p:spPr bwMode="auto">
          <a:xfrm>
            <a:off x="4644009" y="-20975"/>
            <a:ext cx="4104456" cy="352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3" t="20833" r="23140" b="14088"/>
          <a:stretch/>
        </p:blipFill>
        <p:spPr bwMode="auto">
          <a:xfrm>
            <a:off x="2274056" y="3645024"/>
            <a:ext cx="4602199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5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sz="3600" b="1" kern="0" smtClean="0">
                <a:solidFill>
                  <a:srgbClr val="7030A0"/>
                </a:solidFill>
              </a:rPr>
              <a:t>Задача об оптимизации рациона питания</a:t>
            </a:r>
            <a:br>
              <a:rPr lang="ru-RU" sz="3600" b="1" kern="0" smtClean="0">
                <a:solidFill>
                  <a:srgbClr val="7030A0"/>
                </a:solidFill>
              </a:rPr>
            </a:br>
            <a:endParaRPr lang="ru-RU" sz="3600" kern="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0" t="8188" b="14998"/>
          <a:stretch/>
        </p:blipFill>
        <p:spPr bwMode="auto">
          <a:xfrm>
            <a:off x="0" y="1484784"/>
            <a:ext cx="6106824" cy="390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88224" y="2060848"/>
                <a:ext cx="1584176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 smtClean="0"/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</a:rPr>
                          <m:t>40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 smtClean="0"/>
                  <a:t>)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060848"/>
                <a:ext cx="1584176" cy="70993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8077" b="-9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45064" y="5733256"/>
                <a:ext cx="4727136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𝐹𝑚𝑖𝑛</m:t>
                    </m:r>
                    <m:r>
                      <a:rPr lang="en-US" sz="2400" b="0" i="1" smtClean="0">
                        <a:latin typeface="Cambria Math"/>
                      </a:rPr>
                      <m:t>=25∙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400" dirty="0" smtClean="0"/>
                  <a:t>+30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40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400" dirty="0" smtClean="0"/>
                  <a:t>=121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064" y="5733256"/>
                <a:ext cx="4727136" cy="62177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1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60" y="658579"/>
            <a:ext cx="7920880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cs typeface="Times New Roman" pitchFamily="18" charset="0"/>
              </a:rPr>
              <a:t>Фирма выпускает удобрения двух видов: А и В. При этом используется сырье 4-ех видов. Расход сырья каждого вида на изготовление единицы веса удобрения и ежедневные запасы сырья  заданы в таблице. </a:t>
            </a:r>
            <a:r>
              <a:rPr lang="ru-RU" sz="2800" dirty="0" smtClean="0"/>
              <a:t>Выпуск одной  единицы веса удобрения  А  приносит доход 6 </a:t>
            </a:r>
            <a:r>
              <a:rPr lang="ru-RU" sz="2800" dirty="0" err="1" smtClean="0"/>
              <a:t>у.е</a:t>
            </a:r>
            <a:r>
              <a:rPr lang="ru-RU" sz="2800" dirty="0" smtClean="0"/>
              <a:t>., вида В – 4 </a:t>
            </a:r>
            <a:r>
              <a:rPr lang="ru-RU" sz="2800" dirty="0" err="1" smtClean="0"/>
              <a:t>у.е</a:t>
            </a:r>
            <a:r>
              <a:rPr lang="ru-RU" sz="2800" dirty="0" smtClean="0"/>
              <a:t>. Составить план производства, обеспечивающий  фирме наибольший доход.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5164" y="150748"/>
            <a:ext cx="728121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Задача оптимального производства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936562"/>
              </p:ext>
            </p:extLst>
          </p:nvPr>
        </p:nvGraphicFramePr>
        <p:xfrm>
          <a:off x="909937" y="1680245"/>
          <a:ext cx="6542383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8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7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1875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/>
                        <a:t>Удобрения</a:t>
                      </a:r>
                      <a:endParaRPr lang="ru-RU" sz="24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Сырье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228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1-го  вида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2 – го вида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3 – его вида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4 – го вида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0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2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1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0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2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0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/>
                        <a:t>3</a:t>
                      </a:r>
                      <a:endParaRPr lang="ru-RU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0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1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1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185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/>
                        <a:t>Ежедневные запасы сырья, ед.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21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4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6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10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18864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Задача оптимального производства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949440" cy="55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6949440" cy="55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92696"/>
            <a:ext cx="6949440" cy="55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692696"/>
            <a:ext cx="6949440" cy="55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692696"/>
            <a:ext cx="6949440" cy="55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692696"/>
            <a:ext cx="6949440" cy="55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>
            <a:spLocks noChangeAspect="1"/>
          </p:cNvSpPr>
          <p:nvPr/>
        </p:nvSpPr>
        <p:spPr>
          <a:xfrm>
            <a:off x="2721600" y="230040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>
            <a:off x="3416400" y="230040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707904" y="22768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4572000" y="414000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736000" y="3240000"/>
            <a:ext cx="2790000" cy="1854000"/>
          </a:xfrm>
          <a:prstGeom prst="straightConnector1">
            <a:avLst/>
          </a:prstGeom>
          <a:ln w="19050">
            <a:solidFill>
              <a:srgbClr val="FF0000"/>
            </a:solidFill>
            <a:round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Овал 17"/>
          <p:cNvSpPr>
            <a:spLocks noChangeAspect="1"/>
          </p:cNvSpPr>
          <p:nvPr/>
        </p:nvSpPr>
        <p:spPr>
          <a:xfrm>
            <a:off x="4572000" y="507600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411760" y="508518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245600" y="2852936"/>
            <a:ext cx="2206800" cy="331236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>
            <a:spLocks noChangeAspect="1"/>
          </p:cNvSpPr>
          <p:nvPr/>
        </p:nvSpPr>
        <p:spPr>
          <a:xfrm>
            <a:off x="2718000" y="507600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80000" y="1196752"/>
            <a:ext cx="2206800" cy="3312368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>
            <a:spLocks noChangeAspect="1"/>
          </p:cNvSpPr>
          <p:nvPr/>
        </p:nvSpPr>
        <p:spPr>
          <a:xfrm>
            <a:off x="3762000" y="253800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6588224" y="4509120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092280" y="2314800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860032" y="5445224"/>
            <a:ext cx="360040" cy="216024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4226400" y="5589240"/>
            <a:ext cx="360040" cy="8384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920280" y="11663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Задача оптимального производства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18004 -0.241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6" grpId="0" animBg="1"/>
      <p:bldP spid="18" grpId="0" animBg="1"/>
      <p:bldP spid="21" grpId="0"/>
      <p:bldP spid="20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7898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Малое предприятие выпускает изделия двух типов. Для изготовления изделия первого типа требуется пять часов работы станка А и три часа работы станка Б, а для изготовления изделия второго типа требуется два часа работы станка А и четыре часа работы станка Б (станки могут работать в любой последовательности). По техническим причинам станок А может работать не более 150 часов в месяц, а станок Б —не более 132 часов в месяц. Каждое изделие первого типа приносит предприятию 300 д. е. прибыли, а каждое изделие второго типа — 200 д. е. прибыли. Найдите наибольшую возможную ежемесячную прибыль предприятия и определите, сколько изделий первого типа и сколько изделий второго типа следует выпускать для получения этой прибыли.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Задача </a:t>
            </a:r>
            <a:r>
              <a:rPr lang="ru-RU" sz="3600" dirty="0" smtClean="0">
                <a:solidFill>
                  <a:srgbClr val="7030A0"/>
                </a:solidFill>
              </a:rPr>
              <a:t>1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Графическое решение неравенства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5165" name="Picture 4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37442" r="44715" b="24850"/>
          <a:stretch/>
        </p:blipFill>
        <p:spPr bwMode="auto">
          <a:xfrm>
            <a:off x="2123728" y="2708920"/>
            <a:ext cx="4775301" cy="336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27784" y="1988839"/>
                <a:ext cx="26276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/>
                        </a:rPr>
                        <m:t>3х+4у</m:t>
                      </m:r>
                      <m:r>
                        <a:rPr lang="ru-RU" sz="3200" b="0" i="1" smtClean="0">
                          <a:latin typeface="Cambria Math"/>
                          <a:ea typeface="Cambria Math"/>
                        </a:rPr>
                        <m:t>≤20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988839"/>
                <a:ext cx="2627642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https://s.alicdn.com/@sc01/kf/HTB10xxzXzDuK1RjSszdq6xGLpXa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207440"/>
            <a:ext cx="1495802" cy="15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7452320" y="3861048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5"/>
          <p:cNvSpPr txBox="1">
            <a:spLocks/>
          </p:cNvSpPr>
          <p:nvPr/>
        </p:nvSpPr>
        <p:spPr>
          <a:xfrm>
            <a:off x="457200" y="97370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AutoNum type="arabicPeriod"/>
            </a:pPr>
            <a:r>
              <a:rPr lang="ru-RU" i="1" kern="0" dirty="0" smtClean="0"/>
              <a:t>Математическая модель задачи.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lang="ru-RU" i="1" kern="0" dirty="0" smtClean="0"/>
              <a:t>Область допустимых решений системы ограничений задачи.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-4580" y="2780928"/>
                <a:ext cx="5786862" cy="2172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ru-RU" sz="3200" i="1" dirty="0" smtClean="0">
                    <a:latin typeface="Times New Roman" pitchFamily="18" charset="0"/>
                  </a:rPr>
                  <a:t>             </a:t>
                </a:r>
                <a:r>
                  <a:rPr lang="en-US" sz="3200" i="1" dirty="0" smtClean="0">
                    <a:latin typeface="Times New Roman" pitchFamily="18" charset="0"/>
                  </a:rPr>
                  <a:t>F</a:t>
                </a:r>
                <a:r>
                  <a:rPr lang="ru-RU" sz="3200" i="1" dirty="0" smtClean="0">
                    <a:latin typeface="Times New Roman" pitchFamily="18" charset="0"/>
                  </a:rPr>
                  <a:t>=</a:t>
                </a:r>
                <a:r>
                  <a:rPr lang="ru-RU" sz="3200" dirty="0" smtClean="0">
                    <a:latin typeface="Times New Roman" pitchFamily="18" charset="0"/>
                  </a:rPr>
                  <a:t>300</a:t>
                </a:r>
                <a:r>
                  <a:rPr lang="ru-RU" sz="3200" i="1" dirty="0" smtClean="0">
                    <a:latin typeface="Times New Roman" pitchFamily="18" charset="0"/>
                  </a:rPr>
                  <a:t>х</a:t>
                </a:r>
                <a:r>
                  <a:rPr lang="ru-RU" sz="3200" baseline="-25000" dirty="0" smtClean="0">
                    <a:latin typeface="Times New Roman" pitchFamily="18" charset="0"/>
                  </a:rPr>
                  <a:t>1</a:t>
                </a:r>
                <a:r>
                  <a:rPr lang="ru-RU" sz="3200" dirty="0" smtClean="0">
                    <a:latin typeface="Times New Roman" pitchFamily="18" charset="0"/>
                  </a:rPr>
                  <a:t> +200</a:t>
                </a:r>
                <a:r>
                  <a:rPr lang="ru-RU" sz="3200" i="1" dirty="0" smtClean="0">
                    <a:latin typeface="Times New Roman" pitchFamily="18" charset="0"/>
                  </a:rPr>
                  <a:t>x</a:t>
                </a:r>
                <a:r>
                  <a:rPr lang="ru-RU" sz="3200" baseline="-25000" dirty="0" smtClean="0">
                    <a:latin typeface="Times New Roman" pitchFamily="18" charset="0"/>
                  </a:rPr>
                  <a:t>2</a:t>
                </a:r>
                <a:r>
                  <a:rPr lang="en-US" sz="3200" baseline="-25000" dirty="0" smtClean="0">
                    <a:latin typeface="Times New Roman" pitchFamily="18" charset="0"/>
                  </a:rPr>
                  <a:t>  </a:t>
                </a:r>
                <a:r>
                  <a:rPr lang="ru-RU" sz="3200" baseline="-25000" dirty="0" smtClean="0">
                    <a:latin typeface="Times New Roman" pitchFamily="18" charset="0"/>
                  </a:rPr>
                  <a:t> </a:t>
                </a:r>
                <a:r>
                  <a:rPr lang="ru-RU" sz="4000" baseline="-25000" dirty="0" smtClean="0">
                    <a:latin typeface="Times New Roman" pitchFamily="18" charset="0"/>
                  </a:rPr>
                  <a:t>→</a:t>
                </a:r>
                <a:r>
                  <a:rPr lang="en-US" sz="4000" baseline="-25000" dirty="0" smtClean="0">
                    <a:latin typeface="Times New Roman" pitchFamily="18" charset="0"/>
                  </a:rPr>
                  <a:t> m</a:t>
                </a:r>
                <a:r>
                  <a:rPr lang="ru-RU" sz="4000" baseline="-25000" dirty="0" smtClean="0">
                    <a:latin typeface="Times New Roman" pitchFamily="18" charset="0"/>
                  </a:rPr>
                  <a:t>ах</a:t>
                </a:r>
              </a:p>
              <a:p>
                <a:pPr>
                  <a:buNone/>
                </a:pPr>
                <a:endParaRPr lang="en-US" sz="4000" baseline="-25000" dirty="0">
                  <a:latin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ru-RU" sz="2800" b="0" i="0" dirty="0" smtClean="0">
                                  <a:latin typeface="Times New Roman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sz="2800" i="1" dirty="0">
                                  <a:latin typeface="Times New Roman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ru-RU" sz="2800" baseline="-25000" dirty="0">
                                  <a:latin typeface="Times New Roman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ru-RU" sz="2800" dirty="0">
                                  <a:latin typeface="Times New Roman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ru-RU" sz="2800" b="0" i="0" dirty="0" smtClean="0">
                                  <a:latin typeface="Times New Roman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ru-RU" sz="2800" i="1" dirty="0">
                                  <a:latin typeface="Times New Roman" pitchFamily="18" charset="0"/>
                                </a:rPr>
                                <m:t>х</m:t>
                              </m:r>
                              <m:r>
                                <m:rPr>
                                  <m:nor/>
                                </m:rPr>
                                <a:rPr lang="ru-RU" sz="2800" baseline="-25000" dirty="0">
                                  <a:latin typeface="Times New Roman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ru-RU" sz="2800" dirty="0">
                                  <a:latin typeface="Times New Roman" pitchFamily="18" charset="0"/>
                                </a:rPr>
                                <m:t> </m:t>
                              </m:r>
                              <m:r>
                                <a:rPr lang="ru-RU" sz="2800" i="1" dirty="0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m:rPr>
                                  <m:nor/>
                                </m:rPr>
                                <a:rPr lang="ru-RU" sz="2800" b="0" i="0" dirty="0" smtClean="0">
                                  <a:latin typeface="Times New Roman" pitchFamily="18" charset="0"/>
                                </a:rPr>
                                <m:t>150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ru-RU" sz="2800" b="0" i="0" dirty="0" smtClean="0">
                                  <a:latin typeface="Times New Roman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sz="2800" i="1" dirty="0">
                                  <a:latin typeface="Times New Roman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ru-RU" sz="2800" baseline="-25000" dirty="0">
                                  <a:latin typeface="Times New Roman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ru-RU" sz="2800" dirty="0">
                                  <a:latin typeface="Times New Roman" pitchFamily="18" charset="0"/>
                                </a:rPr>
                                <m:t> + </m:t>
                              </m:r>
                              <m:r>
                                <m:rPr>
                                  <m:nor/>
                                </m:rPr>
                                <a:rPr lang="ru-RU" sz="2800" b="0" i="0" dirty="0" smtClean="0">
                                  <a:latin typeface="Times New Roman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ru-RU" sz="2800" i="1" dirty="0">
                                  <a:latin typeface="Times New Roman" pitchFamily="18" charset="0"/>
                                </a:rPr>
                                <m:t>х</m:t>
                              </m:r>
                              <m:r>
                                <m:rPr>
                                  <m:nor/>
                                </m:rPr>
                                <a:rPr lang="ru-RU" sz="2800" baseline="-25000" dirty="0">
                                  <a:latin typeface="Times New Roman" pitchFamily="18" charset="0"/>
                                </a:rPr>
                                <m:t>2</m:t>
                              </m:r>
                              <m:r>
                                <a:rPr lang="ru-RU" sz="2800" i="1" dirty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m:rPr>
                                  <m:nor/>
                                </m:rPr>
                                <a:rPr lang="ru-RU" sz="2800" dirty="0">
                                  <a:latin typeface="Times New Roman" pitchFamily="18" charset="0"/>
                                </a:rPr>
                                <m:t>1</m:t>
                              </m:r>
                              <m:r>
                                <a:rPr lang="ru-RU" sz="2800" b="0" i="1" dirty="0" smtClean="0">
                                  <a:latin typeface="Cambria Math"/>
                                </a:rPr>
                                <m:t>32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i="1" dirty="0">
                                  <a:latin typeface="Times New Roman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ru-RU" sz="2800" baseline="-25000" dirty="0">
                                  <a:latin typeface="Times New Roman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ru-RU" sz="2800" b="0" i="0" baseline="-25000" dirty="0" smtClean="0">
                                  <a:latin typeface="Times New Roman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ru-RU" sz="2800" dirty="0">
                                  <a:latin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ru-RU" sz="2800" i="1" dirty="0">
                                  <a:latin typeface="Times New Roman" pitchFamily="18" charset="0"/>
                                </a:rPr>
                                <m:t>х</m:t>
                              </m:r>
                              <m:r>
                                <m:rPr>
                                  <m:nor/>
                                </m:rPr>
                                <a:rPr lang="ru-RU" sz="2800" baseline="-25000" dirty="0">
                                  <a:latin typeface="Times New Roman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ru-RU" sz="2800" dirty="0">
                                  <a:latin typeface="Times New Roman" pitchFamily="18" charset="0"/>
                                </a:rPr>
                                <m:t>≥</m:t>
                              </m:r>
                              <m:r>
                                <m:rPr>
                                  <m:nor/>
                                </m:rPr>
                                <a:rPr lang="ru-RU" sz="2800" b="0" i="0" dirty="0" smtClean="0">
                                  <a:latin typeface="Times New Roman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Times New Roman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0" y="2780928"/>
                <a:ext cx="5786862" cy="217206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3933" b="-1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s://www.jettools.ru/upload/iblock/9c5/bd_3_50000080m_m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2" y="5301208"/>
            <a:ext cx="3090332" cy="13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82122" y="3816996"/>
                <a:ext cx="4761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𝐹𝑚𝑎𝑥</m:t>
                    </m:r>
                    <m:r>
                      <a:rPr lang="en-US" sz="2400" b="0" i="1" smtClean="0">
                        <a:latin typeface="Cambria Math"/>
                      </a:rPr>
                      <m:t>=300∙24</m:t>
                    </m:r>
                  </m:oMath>
                </a14:m>
                <a:r>
                  <a:rPr lang="en-US" sz="2400" dirty="0" smtClean="0"/>
                  <a:t>+</a:t>
                </a:r>
                <a:r>
                  <a:rPr lang="ru-RU" sz="2400" dirty="0" smtClean="0"/>
                  <a:t>2</a:t>
                </a:r>
                <a14:m>
                  <m:oMath xmlns:m="http://schemas.openxmlformats.org/officeDocument/2006/math">
                    <m:r>
                      <a:rPr lang="ru-RU" sz="2400" b="0" i="0" dirty="0" smtClean="0">
                        <a:latin typeface="Cambria Math"/>
                        <a:ea typeface="Cambria Math"/>
                      </a:rPr>
                      <m:t>00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2400" i="1" dirty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ru-RU" sz="2400" b="0" i="1" dirty="0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en-US" sz="2400" dirty="0" smtClean="0"/>
                  <a:t>=</a:t>
                </a:r>
                <a:r>
                  <a:rPr lang="ru-RU" sz="2400" dirty="0" smtClean="0"/>
                  <a:t>10200</a:t>
                </a:r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122" y="3816996"/>
                <a:ext cx="4761878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84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3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 t="23016" r="43220" b="29365"/>
          <a:stretch/>
        </p:blipFill>
        <p:spPr bwMode="auto">
          <a:xfrm>
            <a:off x="0" y="2132856"/>
            <a:ext cx="4382122" cy="382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390" y="426224"/>
            <a:ext cx="76379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3.</a:t>
            </a:r>
            <a:r>
              <a:rPr lang="ru-RU" sz="2400" i="1" dirty="0" smtClean="0"/>
              <a:t>Вектор </a:t>
            </a:r>
            <a:r>
              <a:rPr lang="ru-RU" sz="2400" i="1" dirty="0"/>
              <a:t>С.</a:t>
            </a:r>
          </a:p>
          <a:p>
            <a:pPr lvl="0"/>
            <a:r>
              <a:rPr lang="en-US" sz="2400" i="1" dirty="0" smtClean="0"/>
              <a:t>4.</a:t>
            </a:r>
            <a:r>
              <a:rPr lang="ru-RU" sz="2400" i="1" dirty="0" smtClean="0"/>
              <a:t>Линия </a:t>
            </a:r>
            <a:r>
              <a:rPr lang="ru-RU" sz="2400" i="1" dirty="0"/>
              <a:t>уровня (перпендикулярно</a:t>
            </a:r>
            <a:r>
              <a:rPr lang="ru-RU" sz="2400" i="1" baseline="-25000" dirty="0"/>
              <a:t>  </a:t>
            </a:r>
            <a:r>
              <a:rPr lang="ru-RU" sz="2400" i="1" dirty="0"/>
              <a:t>С ).</a:t>
            </a:r>
          </a:p>
          <a:p>
            <a:r>
              <a:rPr lang="en-US" sz="2400" i="1" dirty="0" smtClean="0"/>
              <a:t>5.</a:t>
            </a:r>
            <a:r>
              <a:rPr lang="ru-RU" sz="2400" i="1" dirty="0" smtClean="0"/>
              <a:t>Линию </a:t>
            </a:r>
            <a:r>
              <a:rPr lang="ru-RU" sz="2400" i="1" dirty="0"/>
              <a:t>уровня перемещаем по направлению   вектора С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28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8341" y="1251208"/>
            <a:ext cx="75968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Красный </a:t>
            </a:r>
            <a:r>
              <a:rPr lang="ru-RU" sz="3200" dirty="0"/>
              <a:t>карандаш стоит 18 рублей, синий 14 рублей. Нужно купить карандаши имея только 499 рублей, при этом число синих карандашей не должно отличаться от числа красных больше чем на шесть</a:t>
            </a:r>
          </a:p>
          <a:p>
            <a:r>
              <a:rPr lang="ru-RU" sz="3200" dirty="0"/>
              <a:t>а)можно ли купить 30 карандашей?</a:t>
            </a:r>
          </a:p>
          <a:p>
            <a:r>
              <a:rPr lang="ru-RU" sz="3200" dirty="0"/>
              <a:t>б)можно ли купить  33 карандаша?</a:t>
            </a:r>
          </a:p>
          <a:p>
            <a:r>
              <a:rPr lang="ru-RU" sz="3200" dirty="0"/>
              <a:t>в)какое наибольшее число карандашей можно купить?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341" y="278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Задача </a:t>
            </a:r>
            <a:r>
              <a:rPr lang="ru-RU" sz="3600" dirty="0" smtClean="0">
                <a:solidFill>
                  <a:srgbClr val="7030A0"/>
                </a:solidFill>
              </a:rPr>
              <a:t>2      Целочисленное решение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7934" y="4005064"/>
                <a:ext cx="5616624" cy="2204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18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+14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≤499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ru-RU" sz="280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34" y="4005064"/>
                <a:ext cx="5616624" cy="220419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1829" y="1808009"/>
            <a:ext cx="7452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Пусть х- количество красных карандашей, у-количество синих карандашей</a:t>
            </a:r>
          </a:p>
          <a:p>
            <a:r>
              <a:rPr lang="ru-RU" sz="3200" dirty="0" smtClean="0"/>
              <a:t> </a:t>
            </a:r>
            <a:r>
              <a:rPr lang="en-US" sz="3200" dirty="0" smtClean="0"/>
              <a:t>F=</a:t>
            </a:r>
            <a:r>
              <a:rPr lang="en-US" sz="3200" dirty="0" err="1" smtClean="0"/>
              <a:t>x+y→ma</a:t>
            </a:r>
            <a:r>
              <a:rPr lang="en-US" sz="3200" dirty="0" err="1"/>
              <a:t>x</a:t>
            </a:r>
            <a:endParaRPr lang="ru-RU" sz="3200" dirty="0"/>
          </a:p>
        </p:txBody>
      </p:sp>
      <p:pic>
        <p:nvPicPr>
          <p:cNvPr id="54276" name="Picture 4" descr="https://cdn2.static1-sima-land.com/items/2926741/1/700-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1016"/>
            <a:ext cx="2277349" cy="227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3445" y="351016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ru-RU" sz="2400" i="1" dirty="0"/>
              <a:t>Математическая модель задачи.</a:t>
            </a:r>
          </a:p>
          <a:p>
            <a:pPr>
              <a:buAutoNum type="arabicPeriod"/>
            </a:pPr>
            <a:r>
              <a:rPr lang="ru-RU" sz="2400" i="1" dirty="0"/>
              <a:t>Область допустимых решений системы ограничений задачи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4354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0390" y="426224"/>
            <a:ext cx="76379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3.</a:t>
            </a:r>
            <a:r>
              <a:rPr lang="ru-RU" sz="2400" i="1" dirty="0" smtClean="0"/>
              <a:t>Вектор </a:t>
            </a:r>
            <a:r>
              <a:rPr lang="ru-RU" sz="2400" i="1" dirty="0"/>
              <a:t>С.</a:t>
            </a:r>
          </a:p>
          <a:p>
            <a:pPr lvl="0"/>
            <a:r>
              <a:rPr lang="en-US" sz="2400" i="1" dirty="0" smtClean="0"/>
              <a:t>4.</a:t>
            </a:r>
            <a:r>
              <a:rPr lang="ru-RU" sz="2400" i="1" dirty="0" smtClean="0"/>
              <a:t>Линия </a:t>
            </a:r>
            <a:r>
              <a:rPr lang="ru-RU" sz="2400" i="1" dirty="0"/>
              <a:t>уровня (перпендикулярно</a:t>
            </a:r>
            <a:r>
              <a:rPr lang="ru-RU" sz="2400" i="1" baseline="-25000" dirty="0"/>
              <a:t>  </a:t>
            </a:r>
            <a:r>
              <a:rPr lang="ru-RU" sz="2400" i="1" dirty="0"/>
              <a:t>С ).</a:t>
            </a:r>
          </a:p>
          <a:p>
            <a:r>
              <a:rPr lang="en-US" sz="2400" i="1" dirty="0" smtClean="0"/>
              <a:t>5.</a:t>
            </a:r>
            <a:r>
              <a:rPr lang="ru-RU" sz="2400" i="1" dirty="0" smtClean="0"/>
              <a:t>Линию </a:t>
            </a:r>
            <a:r>
              <a:rPr lang="ru-RU" sz="2400" i="1" dirty="0"/>
              <a:t>уровня перемещаем по направлению   вектора С </a:t>
            </a:r>
            <a:endParaRPr lang="ru-RU" sz="24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8" t="36530" r="45936" b="25209"/>
          <a:stretch/>
        </p:blipFill>
        <p:spPr bwMode="auto">
          <a:xfrm>
            <a:off x="899886" y="2189018"/>
            <a:ext cx="5037886" cy="396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8161" y="450912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C=(1;1)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23488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А(415/32</a:t>
            </a:r>
            <a:r>
              <a:rPr lang="en-US" dirty="0" smtClean="0"/>
              <a:t>;607/32)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0192" y="2235673"/>
                <a:ext cx="13933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x</a:t>
                </a:r>
                <a:r>
                  <a:rPr lang="ru-RU" sz="2400" dirty="0" smtClean="0"/>
                  <a:t>,у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235673"/>
                <a:ext cx="1393304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550" t="-10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15231" y="2937164"/>
            <a:ext cx="2685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F(13;18)=F(14;17)=</a:t>
            </a:r>
          </a:p>
          <a:p>
            <a:r>
              <a:rPr lang="en-US" sz="2400" dirty="0" smtClean="0"/>
              <a:t>F(15;16)=31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00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1711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Задача </a:t>
            </a:r>
            <a:r>
              <a:rPr lang="ru-RU" sz="3600" dirty="0" smtClean="0">
                <a:solidFill>
                  <a:srgbClr val="7030A0"/>
                </a:solidFill>
              </a:rPr>
              <a:t>3      Целочисленное </a:t>
            </a:r>
            <a:r>
              <a:rPr lang="ru-RU" sz="3600" dirty="0">
                <a:solidFill>
                  <a:srgbClr val="7030A0"/>
                </a:solidFill>
              </a:rPr>
              <a:t>решение</a:t>
            </a:r>
          </a:p>
          <a:p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3043"/>
            <a:ext cx="79022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Колхоз имеет возможность  приобрести не более 19  трехтонных  машин и не более  17 пятитонных. Трёхтонная машина стоит 4000у.е,пятитонная 5000у.е.</a:t>
            </a:r>
          </a:p>
          <a:p>
            <a:r>
              <a:rPr lang="ru-RU" sz="3200" dirty="0"/>
              <a:t>На покупку колхоз может выделить  141 000  у.е. Сколько можно приобрети машин, чтобы их суммарная  грузоподъёмность была максимальной</a:t>
            </a:r>
            <a:r>
              <a:rPr lang="ru-RU" sz="3200" dirty="0" smtClean="0"/>
              <a:t>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404664"/>
                <a:ext cx="5616624" cy="2629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Пусть х-количество трёхтонных машин,</a:t>
                </a:r>
                <a:r>
                  <a:rPr lang="en-US" sz="2400" dirty="0" smtClean="0"/>
                  <a:t>y- </a:t>
                </a:r>
                <a:r>
                  <a:rPr lang="ru-RU" sz="2400" dirty="0" smtClean="0"/>
                  <a:t>количество пятитонных машин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400" b="0" i="1" smtClean="0">
                                  <a:latin typeface="Cambria Math"/>
                                </a:rPr>
                                <m:t>4000х+5000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≤141000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≤19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≤17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≥0,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 smtClean="0"/>
              </a:p>
              <a:p>
                <a:r>
                  <a:rPr lang="en-US" sz="2400" dirty="0" smtClean="0"/>
                  <a:t>F=3x+5y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𝑚𝑎𝑥</m:t>
                    </m:r>
                  </m:oMath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664"/>
                <a:ext cx="5616624" cy="262918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737" t="-1852" r="-434" b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 t="35713" r="56718" b="25001"/>
          <a:stretch/>
        </p:blipFill>
        <p:spPr bwMode="auto">
          <a:xfrm>
            <a:off x="755576" y="3645024"/>
            <a:ext cx="3352801" cy="287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4149080"/>
            <a:ext cx="3930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Fma</a:t>
            </a:r>
            <a:r>
              <a:rPr lang="en-US" sz="3200" dirty="0" err="1"/>
              <a:t>x</a:t>
            </a:r>
            <a:r>
              <a:rPr lang="en-US" sz="3200" dirty="0" smtClean="0"/>
              <a:t>=3·14+5·17=127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331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80728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/>
              <a:t>Спасибо за внимание</a:t>
            </a:r>
            <a:endParaRPr lang="ru-RU" sz="6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861048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Дорогу </a:t>
            </a:r>
            <a:r>
              <a:rPr lang="ru-RU" sz="4000" b="1" i="1" dirty="0">
                <a:solidFill>
                  <a:srgbClr val="FF0000"/>
                </a:solidFill>
              </a:rPr>
              <a:t>осилит идущий, а математику - </a:t>
            </a:r>
            <a:r>
              <a:rPr lang="ru-RU" sz="4000" b="1" i="1" dirty="0" smtClean="0">
                <a:solidFill>
                  <a:srgbClr val="FF0000"/>
                </a:solidFill>
              </a:rPr>
              <a:t>мыслящий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108520" y="61533"/>
            <a:ext cx="925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Графическое решение системы неравенств</a:t>
            </a:r>
            <a:r>
              <a:rPr lang="en-US" sz="3600" b="1" dirty="0" smtClean="0">
                <a:solidFill>
                  <a:srgbClr val="7030A0"/>
                </a:solidFill>
              </a:rPr>
              <a:t>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59" name="Объект 58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4" name="Формула" r:id="rId3" imgW="114151" imgH="215619" progId="">
                  <p:embed/>
                </p:oleObj>
              </mc:Choice>
              <mc:Fallback>
                <p:oleObj name="Формула" r:id="rId3" imgW="114151" imgH="215619" progId="">
                  <p:embed/>
                  <p:pic>
                    <p:nvPicPr>
                      <p:cNvPr id="0" name="Picture 5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5" name="Формула" r:id="rId5" imgW="114151" imgH="215619" progId="">
                  <p:embed/>
                </p:oleObj>
              </mc:Choice>
              <mc:Fallback>
                <p:oleObj name="Формула" r:id="rId5" imgW="114151" imgH="215619" progId="">
                  <p:embed/>
                  <p:pic>
                    <p:nvPicPr>
                      <p:cNvPr id="0" name="Picture 5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/>
          </p:cNvGraphicFramePr>
          <p:nvPr/>
        </p:nvGraphicFramePr>
        <p:xfrm>
          <a:off x="1619672" y="1340768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6" name="Формула" r:id="rId6" imgW="0" imgH="0" progId="">
                  <p:embed/>
                </p:oleObj>
              </mc:Choice>
              <mc:Fallback>
                <p:oleObj name="Формула" r:id="rId6" imgW="0" imgH="0" progId="">
                  <p:embed/>
                  <p:pic>
                    <p:nvPicPr>
                      <p:cNvPr id="0" name="AutoShape 58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340768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7" name="Формула" r:id="rId7" imgW="114151" imgH="215619" progId="">
                  <p:embed/>
                </p:oleObj>
              </mc:Choice>
              <mc:Fallback>
                <p:oleObj name="Формула" r:id="rId7" imgW="114151" imgH="215619" progId="">
                  <p:embed/>
                  <p:pic>
                    <p:nvPicPr>
                      <p:cNvPr id="0" name="Picture 5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84" name="Object 32"/>
          <p:cNvGraphicFramePr>
            <a:graphicFrameLocks noChangeAspect="1"/>
          </p:cNvGraphicFramePr>
          <p:nvPr/>
        </p:nvGraphicFramePr>
        <p:xfrm>
          <a:off x="251520" y="1988839"/>
          <a:ext cx="2448272" cy="151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8" name="Формула" r:id="rId8" imgW="736600" imgH="457200" progId="">
                  <p:embed/>
                </p:oleObj>
              </mc:Choice>
              <mc:Fallback>
                <p:oleObj name="Формула" r:id="rId8" imgW="736600" imgH="457200" progId="">
                  <p:embed/>
                  <p:pic>
                    <p:nvPicPr>
                      <p:cNvPr id="0" name="Picture 5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988839"/>
                        <a:ext cx="2448272" cy="1512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387" name="Picture 3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707864"/>
            <a:ext cx="6461760" cy="516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8" name="Picture 3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707864"/>
            <a:ext cx="6461760" cy="516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9" name="Picture 3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707864"/>
            <a:ext cx="6461760" cy="516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0386" name="Object 34"/>
          <p:cNvGraphicFramePr>
            <a:graphicFrameLocks noChangeAspect="1"/>
          </p:cNvGraphicFramePr>
          <p:nvPr/>
        </p:nvGraphicFramePr>
        <p:xfrm>
          <a:off x="6804248" y="4077072"/>
          <a:ext cx="1296144" cy="298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9" name="Формула" r:id="rId13" imgW="660113" imgH="203112" progId="">
                  <p:embed/>
                </p:oleObj>
              </mc:Choice>
              <mc:Fallback>
                <p:oleObj name="Формула" r:id="rId13" imgW="660113" imgH="203112" progId="">
                  <p:embed/>
                  <p:pic>
                    <p:nvPicPr>
                      <p:cNvPr id="0" name="Picture 5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077072"/>
                        <a:ext cx="1296144" cy="298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390" name="Picture 3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27784" y="707864"/>
            <a:ext cx="6461760" cy="516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1" name="Picture 3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27784" y="707864"/>
            <a:ext cx="6461760" cy="516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0383" name="Object 31"/>
          <p:cNvGraphicFramePr>
            <a:graphicFrameLocks noChangeAspect="1"/>
          </p:cNvGraphicFramePr>
          <p:nvPr/>
        </p:nvGraphicFramePr>
        <p:xfrm>
          <a:off x="3995936" y="4005064"/>
          <a:ext cx="1296144" cy="30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0" name="Формула" r:id="rId17" imgW="660113" imgH="203112" progId="">
                  <p:embed/>
                </p:oleObj>
              </mc:Choice>
              <mc:Fallback>
                <p:oleObj name="Формула" r:id="rId17" imgW="660113" imgH="203112" progId="">
                  <p:embed/>
                  <p:pic>
                    <p:nvPicPr>
                      <p:cNvPr id="0" name="Picture 5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005064"/>
                        <a:ext cx="1296144" cy="30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392" name="Picture 4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58874" y="1052736"/>
            <a:ext cx="603067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3" name="Picture 4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19872" y="707864"/>
            <a:ext cx="5669672" cy="516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0385" name="Object 33"/>
          <p:cNvGraphicFramePr>
            <a:graphicFrameLocks noChangeAspect="1"/>
          </p:cNvGraphicFramePr>
          <p:nvPr/>
        </p:nvGraphicFramePr>
        <p:xfrm>
          <a:off x="5939780" y="4221088"/>
          <a:ext cx="1224508" cy="743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1" name="Формула" r:id="rId21" imgW="736600" imgH="457200" progId="">
                  <p:embed/>
                </p:oleObj>
              </mc:Choice>
              <mc:Fallback>
                <p:oleObj name="Формула" r:id="rId21" imgW="736600" imgH="457200" progId="">
                  <p:embed/>
                  <p:pic>
                    <p:nvPicPr>
                      <p:cNvPr id="0" name="Picture 5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9780" y="4221088"/>
                        <a:ext cx="1224508" cy="743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трелка вправо 1">
            <a:hlinkClick r:id="rId23" action="ppaction://hlinksldjump"/>
          </p:cNvPr>
          <p:cNvSpPr/>
          <p:nvPr/>
        </p:nvSpPr>
        <p:spPr>
          <a:xfrm>
            <a:off x="4139952" y="6093296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/>
              <a:t>Математическая модель </a:t>
            </a:r>
            <a:r>
              <a:rPr lang="ru-RU" sz="4400" i="1" dirty="0" smtClean="0"/>
              <a:t>–</a:t>
            </a:r>
          </a:p>
          <a:p>
            <a:pPr marL="0" indent="0">
              <a:buNone/>
            </a:pPr>
            <a:r>
              <a:rPr lang="ru-RU" sz="4400" i="1" dirty="0" smtClean="0"/>
              <a:t> </a:t>
            </a:r>
            <a:r>
              <a:rPr lang="ru-RU" sz="4400" i="1" dirty="0"/>
              <a:t>это система математических соотношений, приближенно, в абстрактной форме описывающих изучаемый процесс или систему.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02875"/>
              </p:ext>
            </p:extLst>
          </p:nvPr>
        </p:nvGraphicFramePr>
        <p:xfrm>
          <a:off x="4860033" y="4406900"/>
          <a:ext cx="1953518" cy="18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1" name="Equation" r:id="rId3" imgW="1231366" imgH="1167893" progId="">
                  <p:embed/>
                </p:oleObj>
              </mc:Choice>
              <mc:Fallback>
                <p:oleObj name="Equation" r:id="rId3" imgW="1231366" imgH="1167893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3" y="4406900"/>
                        <a:ext cx="1953518" cy="186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u="sng" dirty="0" smtClean="0"/>
              <a:t>Линейное программирование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i="1" dirty="0" smtClean="0"/>
              <a:t> – наука о методах исследования и отыскания экстремальных (наибольших и наименьших) значений функции,  на неизвестные которой наложены линейные ограничения.</a:t>
            </a:r>
            <a:endParaRPr lang="ru-RU" sz="3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970" r="1530" b="4804"/>
          <a:stretch/>
        </p:blipFill>
        <p:spPr bwMode="auto">
          <a:xfrm>
            <a:off x="934285" y="4345308"/>
            <a:ext cx="2917635" cy="237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628" y="33794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Задача об оптимизации рациона                 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                        питания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7"/>
            <a:ext cx="66247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Известно, что при правильном питании человек должен получать в день не менее 20 единиц витамина А, не менее 15 единиц витамина В. Содержание этих витаминов в одной единице каждого из продуктов П1, П2, задано таблице. Составить наиболее дешевый рацион питания. </a:t>
            </a:r>
          </a:p>
        </p:txBody>
      </p:sp>
      <p:pic>
        <p:nvPicPr>
          <p:cNvPr id="49158" name="Picture 6" descr="https://avatars.mds.yandex.net/get-zen_doc/57035/pub_5bf43a8d2610c300aacd9521_5bf45a4cc9d70100aa6422da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97" y="1196752"/>
            <a:ext cx="1992222" cy="149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http://i.mycdn.me/i?r=AzEPZsRbOZEKgBhR0XGMT1RkfjtHgy_kOWd7wf2bDbInhKaKTM5SRkZCeTgDn6uOy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61" y="3284984"/>
            <a:ext cx="197971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Задача об оптимизации рациона питания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452739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Group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964510"/>
              </p:ext>
            </p:extLst>
          </p:nvPr>
        </p:nvGraphicFramePr>
        <p:xfrm>
          <a:off x="395536" y="1628800"/>
          <a:ext cx="8424936" cy="4327092"/>
        </p:xfrm>
        <a:graphic>
          <a:graphicData uri="http://schemas.openxmlformats.org/drawingml/2006/table">
            <a:tbl>
              <a:tblPr/>
              <a:tblGrid>
                <a:gridCol w="2450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7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Витамины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одной единицы продукта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 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 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 descr="https://www.oncc.ru/wp-content/uploads/2017/01/1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1202441" cy="9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g11.postila.ru/data/2e/23/44/81/2e23448164032e883395e98e058edddebbfd15cbd2c97e9d77612999a4813e0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r="32454"/>
          <a:stretch/>
        </p:blipFill>
        <p:spPr bwMode="auto">
          <a:xfrm>
            <a:off x="5080984" y="1772817"/>
            <a:ext cx="93426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361" y="692696"/>
            <a:ext cx="8784976" cy="57606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Задача об оптимизации рациона питания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                       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</a:rPr>
              <a:t>Пусть </a:t>
            </a:r>
            <a:r>
              <a:rPr lang="ru-RU" sz="3600" i="1" dirty="0" smtClean="0">
                <a:latin typeface="Times New Roman" pitchFamily="18" charset="0"/>
              </a:rPr>
              <a:t>х</a:t>
            </a:r>
            <a:r>
              <a:rPr lang="ru-RU" sz="3600" i="1" baseline="-25000" dirty="0" smtClean="0">
                <a:latin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</a:rPr>
              <a:t> — количество продукта П</a:t>
            </a:r>
            <a:r>
              <a:rPr lang="en-US" sz="3600" i="1" dirty="0" err="1" smtClean="0">
                <a:latin typeface="Times New Roman" pitchFamily="18" charset="0"/>
              </a:rPr>
              <a:t>i</a:t>
            </a:r>
            <a:r>
              <a:rPr lang="ru-RU" sz="3600" dirty="0" smtClean="0">
                <a:latin typeface="Times New Roman" pitchFamily="18" charset="0"/>
              </a:rPr>
              <a:t>, потребляемого в день (</a:t>
            </a:r>
            <a:r>
              <a:rPr lang="en-US" sz="3600" i="1" dirty="0" err="1" smtClean="0">
                <a:latin typeface="Times New Roman" pitchFamily="18" charset="0"/>
              </a:rPr>
              <a:t>i</a:t>
            </a:r>
            <a:r>
              <a:rPr lang="ru-RU" sz="3600" dirty="0" smtClean="0">
                <a:latin typeface="Times New Roman" pitchFamily="18" charset="0"/>
              </a:rPr>
              <a:t>=1,2), тогда стоимость всех продуктов равна </a:t>
            </a:r>
            <a:r>
              <a:rPr lang="en-US" sz="3600" i="1" dirty="0" smtClean="0">
                <a:latin typeface="Times New Roman" pitchFamily="18" charset="0"/>
              </a:rPr>
              <a:t>F</a:t>
            </a:r>
            <a:r>
              <a:rPr lang="ru-RU" sz="3600" i="1" dirty="0" smtClean="0">
                <a:latin typeface="Times New Roman" pitchFamily="18" charset="0"/>
              </a:rPr>
              <a:t>=</a:t>
            </a:r>
            <a:r>
              <a:rPr lang="ru-RU" sz="3600" dirty="0" smtClean="0">
                <a:latin typeface="Times New Roman" pitchFamily="18" charset="0"/>
              </a:rPr>
              <a:t>25</a:t>
            </a:r>
            <a:r>
              <a:rPr lang="ru-RU" sz="3600" i="1" dirty="0" smtClean="0">
                <a:latin typeface="Times New Roman" pitchFamily="18" charset="0"/>
              </a:rPr>
              <a:t>х</a:t>
            </a:r>
            <a:r>
              <a:rPr lang="ru-RU" sz="3600" baseline="-25000" dirty="0" smtClean="0">
                <a:latin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</a:rPr>
              <a:t> +30</a:t>
            </a:r>
            <a:r>
              <a:rPr lang="ru-RU" sz="3600" i="1" dirty="0" smtClean="0">
                <a:latin typeface="Times New Roman" pitchFamily="18" charset="0"/>
              </a:rPr>
              <a:t>x</a:t>
            </a:r>
            <a:r>
              <a:rPr lang="ru-RU" sz="3600" baseline="-25000" dirty="0" smtClean="0">
                <a:latin typeface="Times New Roman" pitchFamily="18" charset="0"/>
              </a:rPr>
              <a:t>2 </a:t>
            </a:r>
            <a:r>
              <a:rPr lang="ru-RU" sz="3600" dirty="0" smtClean="0">
                <a:latin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</a:rPr>
              <a:t>К</a:t>
            </a:r>
            <a:r>
              <a:rPr lang="ru-RU" sz="3600" dirty="0" smtClean="0">
                <a:latin typeface="Times New Roman" pitchFamily="18" charset="0"/>
              </a:rPr>
              <a:t>оличество витамина А равно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</a:rPr>
              <a:t>   4</a:t>
            </a:r>
            <a:r>
              <a:rPr lang="en-US" sz="3600" i="1" dirty="0" smtClean="0">
                <a:latin typeface="Times New Roman" pitchFamily="18" charset="0"/>
              </a:rPr>
              <a:t>x</a:t>
            </a:r>
            <a:r>
              <a:rPr lang="ru-RU" sz="3600" baseline="-25000" dirty="0" smtClean="0">
                <a:latin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</a:rPr>
              <a:t> + 5</a:t>
            </a:r>
            <a:r>
              <a:rPr lang="ru-RU" sz="3600" i="1" dirty="0" smtClean="0">
                <a:latin typeface="Times New Roman" pitchFamily="18" charset="0"/>
              </a:rPr>
              <a:t>х</a:t>
            </a:r>
            <a:r>
              <a:rPr lang="ru-RU" sz="3600" baseline="-25000" dirty="0" smtClean="0">
                <a:latin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</a:rPr>
              <a:t> 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</a:rPr>
              <a:t>витамина В равно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</a:rPr>
              <a:t>   5</a:t>
            </a:r>
            <a:r>
              <a:rPr lang="en-US" sz="3600" i="1" dirty="0" smtClean="0">
                <a:latin typeface="Times New Roman" pitchFamily="18" charset="0"/>
              </a:rPr>
              <a:t>x</a:t>
            </a:r>
            <a:r>
              <a:rPr lang="ru-RU" sz="3600" baseline="-25000" dirty="0" smtClean="0">
                <a:latin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</a:rPr>
              <a:t> + 3</a:t>
            </a:r>
            <a:r>
              <a:rPr lang="ru-RU" sz="3600" i="1" dirty="0" smtClean="0">
                <a:latin typeface="Times New Roman" pitchFamily="18" charset="0"/>
              </a:rPr>
              <a:t>х</a:t>
            </a:r>
            <a:r>
              <a:rPr lang="ru-RU" sz="3600" baseline="-25000" dirty="0" smtClean="0">
                <a:latin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</a:rPr>
              <a:t>получаем математическую модель.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Задача об оптимизации рациона питания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4929411"/>
          </a:xfrm>
        </p:spPr>
        <p:txBody>
          <a:bodyPr/>
          <a:lstStyle/>
          <a:p>
            <a:pPr>
              <a:buNone/>
            </a:pPr>
            <a:endParaRPr lang="ru-RU" i="1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</a:rPr>
              <a:t>Математическая модель задачи</a:t>
            </a:r>
            <a:r>
              <a:rPr lang="en-US" i="1" dirty="0" smtClean="0">
                <a:latin typeface="Times New Roman" pitchFamily="18" charset="0"/>
              </a:rPr>
              <a:t>:</a:t>
            </a:r>
            <a:br>
              <a:rPr lang="en-US" i="1" dirty="0" smtClean="0">
                <a:latin typeface="Times New Roman" pitchFamily="18" charset="0"/>
              </a:rPr>
            </a:br>
            <a:endParaRPr lang="ru-RU" i="1" dirty="0" smtClean="0">
              <a:latin typeface="Times New Roman" pitchFamily="18" charset="0"/>
            </a:endParaRPr>
          </a:p>
          <a:p>
            <a:pPr>
              <a:buNone/>
            </a:pPr>
            <a:endParaRPr lang="ru-RU" i="1" dirty="0">
              <a:latin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</a:rPr>
              <a:t>F</a:t>
            </a:r>
            <a:r>
              <a:rPr lang="ru-RU" i="1" dirty="0" smtClean="0">
                <a:latin typeface="Times New Roman" pitchFamily="18" charset="0"/>
              </a:rPr>
              <a:t>=</a:t>
            </a:r>
            <a:r>
              <a:rPr lang="ru-RU" dirty="0" smtClean="0">
                <a:latin typeface="Times New Roman" pitchFamily="18" charset="0"/>
              </a:rPr>
              <a:t>25</a:t>
            </a:r>
            <a:r>
              <a:rPr lang="ru-RU" i="1" dirty="0" smtClean="0">
                <a:latin typeface="Times New Roman" pitchFamily="18" charset="0"/>
              </a:rPr>
              <a:t>х</a:t>
            </a:r>
            <a:r>
              <a:rPr lang="ru-RU" baseline="-25000" dirty="0" smtClean="0">
                <a:latin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</a:rPr>
              <a:t> +30</a:t>
            </a:r>
            <a:r>
              <a:rPr lang="ru-RU" i="1" dirty="0" smtClean="0">
                <a:latin typeface="Times New Roman" pitchFamily="18" charset="0"/>
              </a:rPr>
              <a:t>x</a:t>
            </a:r>
            <a:r>
              <a:rPr lang="ru-RU" baseline="-25000" dirty="0" smtClean="0">
                <a:latin typeface="Times New Roman" pitchFamily="18" charset="0"/>
              </a:rPr>
              <a:t>2</a:t>
            </a:r>
            <a:r>
              <a:rPr lang="en-US" baseline="-25000" dirty="0" smtClean="0">
                <a:latin typeface="Times New Roman" pitchFamily="18" charset="0"/>
              </a:rPr>
              <a:t> </a:t>
            </a:r>
            <a:r>
              <a:rPr lang="en-US" sz="4800" baseline="-25000" dirty="0" smtClean="0">
                <a:latin typeface="Times New Roman" pitchFamily="18" charset="0"/>
              </a:rPr>
              <a:t> </a:t>
            </a:r>
            <a:r>
              <a:rPr lang="ru-RU" sz="4800" baseline="-25000" dirty="0" smtClean="0">
                <a:latin typeface="Times New Roman" pitchFamily="18" charset="0"/>
              </a:rPr>
              <a:t>→</a:t>
            </a:r>
            <a:r>
              <a:rPr lang="en-US" sz="4800" baseline="-25000" dirty="0" smtClean="0">
                <a:latin typeface="Times New Roman" pitchFamily="18" charset="0"/>
              </a:rPr>
              <a:t> min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4</a:t>
            </a:r>
            <a:r>
              <a:rPr lang="en-US" i="1" dirty="0" smtClean="0">
                <a:latin typeface="Times New Roman" pitchFamily="18" charset="0"/>
              </a:rPr>
              <a:t>x</a:t>
            </a:r>
            <a:r>
              <a:rPr lang="ru-RU" baseline="-25000" dirty="0" smtClean="0">
                <a:latin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</a:rPr>
              <a:t> + 5</a:t>
            </a:r>
            <a:r>
              <a:rPr lang="ru-RU" i="1" dirty="0" smtClean="0">
                <a:latin typeface="Times New Roman" pitchFamily="18" charset="0"/>
              </a:rPr>
              <a:t>х</a:t>
            </a:r>
            <a:r>
              <a:rPr lang="ru-RU" baseline="-25000" dirty="0" smtClean="0">
                <a:latin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</a:rPr>
              <a:t> ≥2</a:t>
            </a:r>
            <a:r>
              <a:rPr lang="en-US" dirty="0" smtClean="0">
                <a:latin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5</a:t>
            </a:r>
            <a:r>
              <a:rPr lang="en-US" i="1" dirty="0" smtClean="0">
                <a:latin typeface="Times New Roman" pitchFamily="18" charset="0"/>
              </a:rPr>
              <a:t>x</a:t>
            </a:r>
            <a:r>
              <a:rPr lang="ru-RU" baseline="-25000" dirty="0" smtClean="0">
                <a:latin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</a:rPr>
              <a:t> + 3</a:t>
            </a:r>
            <a:r>
              <a:rPr lang="ru-RU" i="1" dirty="0" smtClean="0">
                <a:latin typeface="Times New Roman" pitchFamily="18" charset="0"/>
              </a:rPr>
              <a:t>х</a:t>
            </a:r>
            <a:r>
              <a:rPr lang="ru-RU" baseline="-25000" dirty="0" smtClean="0">
                <a:latin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</a:rPr>
              <a:t>≥</a:t>
            </a:r>
            <a:r>
              <a:rPr lang="en-US" dirty="0" smtClean="0">
                <a:latin typeface="Times New Roman" pitchFamily="18" charset="0"/>
              </a:rPr>
              <a:t>15</a:t>
            </a:r>
            <a:endParaRPr lang="en-US" dirty="0">
              <a:latin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02" name="Picture 2" descr="https://sayyes.com.ua/content/uploads/images/istock-921950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44" y="2348879"/>
            <a:ext cx="3634068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_03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shablon_03</Template>
  <TotalTime>1159</TotalTime>
  <Words>972</Words>
  <Application>Microsoft Office PowerPoint</Application>
  <PresentationFormat>Экран (4:3)</PresentationFormat>
  <Paragraphs>139</Paragraphs>
  <Slides>27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Bookman Old Style</vt:lpstr>
      <vt:lpstr>Calibri</vt:lpstr>
      <vt:lpstr>Cambria Math</vt:lpstr>
      <vt:lpstr>Comic Sans MS</vt:lpstr>
      <vt:lpstr>Times New Roman</vt:lpstr>
      <vt:lpstr>shablon_03</vt:lpstr>
      <vt:lpstr>Формула</vt:lpstr>
      <vt:lpstr>Equation</vt:lpstr>
      <vt:lpstr>Графический способ решения  задач линейного программирования.</vt:lpstr>
      <vt:lpstr>Графическое решение неравенства: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об оптимизации рациона питания </vt:lpstr>
      <vt:lpstr>Задача об оптимизации рациона питания                           </vt:lpstr>
      <vt:lpstr>Задача об оптимизации рациона питания </vt:lpstr>
      <vt:lpstr>Задачи линейного программирования на плоскости на плоскости. </vt:lpstr>
      <vt:lpstr>Презентация PowerPoint</vt:lpstr>
      <vt:lpstr>Алгоритм решения задач ЛП графическим методом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Графический способ решения  задач линейного  программирования</dc:title>
  <dc:creator>Ирина</dc:creator>
  <cp:lastModifiedBy>Nadja</cp:lastModifiedBy>
  <cp:revision>99</cp:revision>
  <dcterms:created xsi:type="dcterms:W3CDTF">2018-10-29T08:31:39Z</dcterms:created>
  <dcterms:modified xsi:type="dcterms:W3CDTF">2023-10-15T06:38:28Z</dcterms:modified>
</cp:coreProperties>
</file>