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</p:sldIdLst>
  <p:sldSz cy="5143500" cx="9144000"/>
  <p:notesSz cx="6858000" cy="9144000"/>
  <p:embeddedFontLst>
    <p:embeddedFont>
      <p:font typeface="Playfair Display"/>
      <p:regular r:id="rId16"/>
      <p:bold r:id="rId17"/>
      <p:italic r:id="rId18"/>
      <p:boldItalic r:id="rId19"/>
    </p:embeddedFont>
    <p:embeddedFont>
      <p:font typeface="Montserrat"/>
      <p:regular r:id="rId20"/>
      <p:bold r:id="rId21"/>
      <p:italic r:id="rId22"/>
      <p:boldItalic r:id="rId23"/>
    </p:embeddedFont>
    <p:embeddedFont>
      <p:font typeface="Oswald"/>
      <p:regular r:id="rId24"/>
      <p:bold r:id="rId25"/>
    </p:embeddedFont>
    <p:embeddedFont>
      <p:font typeface="Comfortaa"/>
      <p:regular r:id="rId26"/>
      <p:bold r:id="rId2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Montserrat-regular.fntdata"/><Relationship Id="rId22" Type="http://schemas.openxmlformats.org/officeDocument/2006/relationships/font" Target="fonts/Montserrat-italic.fntdata"/><Relationship Id="rId21" Type="http://schemas.openxmlformats.org/officeDocument/2006/relationships/font" Target="fonts/Montserrat-bold.fntdata"/><Relationship Id="rId24" Type="http://schemas.openxmlformats.org/officeDocument/2006/relationships/font" Target="fonts/Oswald-regular.fntdata"/><Relationship Id="rId23" Type="http://schemas.openxmlformats.org/officeDocument/2006/relationships/font" Target="fonts/Montserrat-bold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Comfortaa-regular.fntdata"/><Relationship Id="rId25" Type="http://schemas.openxmlformats.org/officeDocument/2006/relationships/font" Target="fonts/Oswald-bold.fntdata"/><Relationship Id="rId27" Type="http://schemas.openxmlformats.org/officeDocument/2006/relationships/font" Target="fonts/Comfortaa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PlayfairDisplay-bold.fntdata"/><Relationship Id="rId16" Type="http://schemas.openxmlformats.org/officeDocument/2006/relationships/font" Target="fonts/PlayfairDisplay-regular.fntdata"/><Relationship Id="rId19" Type="http://schemas.openxmlformats.org/officeDocument/2006/relationships/font" Target="fonts/PlayfairDisplay-boldItalic.fntdata"/><Relationship Id="rId18" Type="http://schemas.openxmlformats.org/officeDocument/2006/relationships/font" Target="fonts/PlayfairDisplay-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112724ccc89_0_1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112724ccc89_0_1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12724ccc89_0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112724ccc89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112724ccc89_0_6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112724ccc89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112724ccc89_0_7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112724ccc89_0_7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112724ccc89_0_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112724ccc89_0_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112724ccc89_0_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112724ccc89_0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112724ccc89_0_9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112724ccc89_0_9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g112724ccc89_0_1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Google Shape;98;g112724ccc89_0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112724ccc89_0_1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112724ccc89_0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4286250" y="0"/>
            <a:ext cx="723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4358475" y="0"/>
            <a:ext cx="38532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44250" y="3550650"/>
            <a:ext cx="4910100" cy="577800"/>
          </a:xfrm>
          <a:prstGeom prst="rect">
            <a:avLst/>
          </a:prstGeom>
          <a:solidFill>
            <a:schemeClr val="dk2"/>
          </a:solidFill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/>
          <p:nvPr>
            <p:ph hasCustomPrompt="1" type="title"/>
          </p:nvPr>
        </p:nvSpPr>
        <p:spPr>
          <a:xfrm>
            <a:off x="311700" y="999925"/>
            <a:ext cx="8520600" cy="214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/>
          <p:nvPr>
            <p:ph idx="1" type="body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highlight>
                  <a:schemeClr val="dk1"/>
                </a:highlight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dk1"/>
                </a:highlight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dk1"/>
                </a:highlight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dk1"/>
                </a:highlight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dk1"/>
                </a:highlight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dk1"/>
                </a:highlight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dk1"/>
                </a:highlight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dk1"/>
                </a:highlight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51" name="Google Shape;51;p1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accent4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 rot="5400000">
            <a:off x="4550700" y="-498600"/>
            <a:ext cx="42600" cy="8455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" name="Google Shape;17;p3"/>
          <p:cNvSpPr txBox="1"/>
          <p:nvPr>
            <p:ph type="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311700" y="1234050"/>
            <a:ext cx="39999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2" type="body"/>
          </p:nvPr>
        </p:nvSpPr>
        <p:spPr>
          <a:xfrm>
            <a:off x="4832400" y="1234050"/>
            <a:ext cx="39999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0" name="Google Shape;30;p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3" name="Google Shape;33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37" name="Google Shape;37;p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4572000" y="-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0" name="Google Shape;4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" name="Google Shape;41;p9"/>
          <p:cNvSpPr txBox="1"/>
          <p:nvPr>
            <p:ph type="title"/>
          </p:nvPr>
        </p:nvSpPr>
        <p:spPr>
          <a:xfrm>
            <a:off x="265500" y="1081675"/>
            <a:ext cx="4045200" cy="178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2" name="Google Shape;42;p9"/>
          <p:cNvSpPr txBox="1"/>
          <p:nvPr>
            <p:ph idx="1" type="subTitle"/>
          </p:nvPr>
        </p:nvSpPr>
        <p:spPr>
          <a:xfrm>
            <a:off x="265500" y="29214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3" name="Google Shape;43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highlight>
                  <a:schemeClr val="lt1"/>
                </a:highlight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lt1"/>
                </a:highlight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lt1"/>
                </a:highlight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lt1"/>
                </a:highlight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lt1"/>
                </a:highlight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lt1"/>
                </a:highlight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lt1"/>
                </a:highlight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lt1"/>
                </a:highlight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lt1"/>
                </a:highlight>
              </a:defRPr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highlight>
                  <a:schemeClr val="dk1"/>
                </a:highlight>
              </a:defRPr>
            </a:lvl1pPr>
          </a:lstStyle>
          <a:p/>
        </p:txBody>
      </p:sp>
      <p:sp>
        <p:nvSpPr>
          <p:cNvPr id="47" name="Google Shape;47;p1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op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layfair Display"/>
              <a:buChar char="●"/>
              <a:defRPr sz="18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○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■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●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○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■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●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○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■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Relationship Id="rId3" Type="http://schemas.openxmlformats.org/officeDocument/2006/relationships/hyperlink" Target="https://urait.ru/bcode/447961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/>
          <p:nvPr>
            <p:ph type="ctrTitle"/>
          </p:nvPr>
        </p:nvSpPr>
        <p:spPr>
          <a:xfrm>
            <a:off x="344250" y="1092650"/>
            <a:ext cx="8455500" cy="2305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444500" lvl="0" marL="0" rtl="0"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3833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444500" lvl="0" marL="0" rtl="0" algn="ctr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ct val="27887"/>
              <a:buFont typeface="Arial"/>
              <a:buNone/>
            </a:pPr>
            <a:r>
              <a:rPr lang="ru" sz="3944">
                <a:latin typeface="Comfortaa"/>
                <a:ea typeface="Comfortaa"/>
                <a:cs typeface="Comfortaa"/>
                <a:sym typeface="Comfortaa"/>
              </a:rPr>
              <a:t>Тема 2.1. Творческие игры детей дошкольного возраста</a:t>
            </a:r>
            <a:endParaRPr sz="3944">
              <a:latin typeface="Comfortaa"/>
              <a:ea typeface="Comfortaa"/>
              <a:cs typeface="Comfortaa"/>
              <a:sym typeface="Comforta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9" name="Google Shape;59;p13"/>
          <p:cNvSpPr txBox="1"/>
          <p:nvPr>
            <p:ph idx="1" type="subTitle"/>
          </p:nvPr>
        </p:nvSpPr>
        <p:spPr>
          <a:xfrm>
            <a:off x="344250" y="3550650"/>
            <a:ext cx="7837500" cy="886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775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МДК 02.01. </a:t>
            </a:r>
            <a:r>
              <a:rPr lang="ru">
                <a:latin typeface="Times New Roman"/>
                <a:ea typeface="Times New Roman"/>
                <a:cs typeface="Times New Roman"/>
                <a:sym typeface="Times New Roman"/>
              </a:rPr>
              <a:t>Теоретические и методические основы организации игровой деятельности детей раннего и дошкольного возраста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2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Информационные источники:</a:t>
            </a:r>
            <a:endParaRPr/>
          </a:p>
        </p:txBody>
      </p:sp>
      <p:sp>
        <p:nvSpPr>
          <p:cNvPr id="113" name="Google Shape;113;p22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just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 sz="1500"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Теоретические и методические основы организации игровой деятельности детей раннего и дошкольного возраста : учебник для среднего профессионального образования / А. И. Савенков [и др.] ; под научной редакцией А. И. Савенкова. — Москва : Издательство Юрайт, 2020. — 339 с. — (Профессиональное образование). — ISBN 978-5-534-12667-9. — Текст : электронный // Образовательная платформа Юрайт [сайт]. — URL: </a:t>
            </a:r>
            <a:r>
              <a:rPr lang="ru" sz="1500">
                <a:solidFill>
                  <a:srgbClr val="486C97"/>
                </a:solidFill>
                <a:highlight>
                  <a:srgbClr val="FFFFFF"/>
                </a:highlight>
                <a:uFill>
                  <a:noFill/>
                </a:uFill>
                <a:latin typeface="Times New Roman"/>
                <a:ea typeface="Times New Roman"/>
                <a:cs typeface="Times New Roman"/>
                <a:sym typeface="Times New Roman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https://urait.ru/bcode/447961</a:t>
            </a:r>
            <a:r>
              <a:rPr lang="ru" sz="1500">
                <a:highlight>
                  <a:srgbClr val="FFFFFF"/>
                </a:highlight>
                <a:latin typeface="Times New Roman"/>
                <a:ea typeface="Times New Roman"/>
                <a:cs typeface="Times New Roman"/>
                <a:sym typeface="Times New Roman"/>
              </a:rPr>
              <a:t> (дата обращения: 03.02.2022).</a:t>
            </a:r>
            <a:endParaRPr sz="1500">
              <a:highlight>
                <a:srgbClr val="FFFFFF"/>
              </a:highlight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10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План лекции:</a:t>
            </a:r>
            <a:endParaRPr/>
          </a:p>
        </p:txBody>
      </p:sp>
      <p:sp>
        <p:nvSpPr>
          <p:cNvPr id="65" name="Google Shape;65;p14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/>
          </a:bodyPr>
          <a:lstStyle/>
          <a:p>
            <a:pPr indent="-228600" lvl="0" marL="6731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35483"/>
              <a:buFont typeface="Arial"/>
              <a:buNone/>
            </a:pPr>
            <a:r>
              <a:rPr lang="ru" sz="3100">
                <a:latin typeface="Times New Roman"/>
                <a:ea typeface="Times New Roman"/>
                <a:cs typeface="Times New Roman"/>
                <a:sym typeface="Times New Roman"/>
              </a:rPr>
              <a:t>1.</a:t>
            </a:r>
            <a:r>
              <a:rPr lang="ru" sz="2500">
                <a:latin typeface="Times New Roman"/>
                <a:ea typeface="Times New Roman"/>
                <a:cs typeface="Times New Roman"/>
                <a:sym typeface="Times New Roman"/>
              </a:rPr>
              <a:t>  	</a:t>
            </a:r>
            <a:r>
              <a:rPr lang="ru" sz="3100">
                <a:latin typeface="Times New Roman"/>
                <a:ea typeface="Times New Roman"/>
                <a:cs typeface="Times New Roman"/>
                <a:sym typeface="Times New Roman"/>
              </a:rPr>
              <a:t>Структурные компоненты творческих игр</a:t>
            </a:r>
            <a:endParaRPr sz="31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6731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35483"/>
              <a:buFont typeface="Arial"/>
              <a:buNone/>
            </a:pPr>
            <a:r>
              <a:rPr lang="ru" sz="3100">
                <a:latin typeface="Times New Roman"/>
                <a:ea typeface="Times New Roman"/>
                <a:cs typeface="Times New Roman"/>
                <a:sym typeface="Times New Roman"/>
              </a:rPr>
              <a:t>2.</a:t>
            </a:r>
            <a:r>
              <a:rPr lang="ru" sz="2500">
                <a:latin typeface="Times New Roman"/>
                <a:ea typeface="Times New Roman"/>
                <a:cs typeface="Times New Roman"/>
                <a:sym typeface="Times New Roman"/>
              </a:rPr>
              <a:t>  	</a:t>
            </a:r>
            <a:r>
              <a:rPr lang="ru" sz="3100">
                <a:latin typeface="Times New Roman"/>
                <a:ea typeface="Times New Roman"/>
                <a:cs typeface="Times New Roman"/>
                <a:sym typeface="Times New Roman"/>
              </a:rPr>
              <a:t>Особенности творческих игр детей.</a:t>
            </a:r>
            <a:endParaRPr sz="31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228600" lvl="0" marL="6731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35483"/>
              <a:buFont typeface="Arial"/>
              <a:buNone/>
            </a:pPr>
            <a:r>
              <a:rPr lang="ru" sz="3100">
                <a:latin typeface="Times New Roman"/>
                <a:ea typeface="Times New Roman"/>
                <a:cs typeface="Times New Roman"/>
                <a:sym typeface="Times New Roman"/>
              </a:rPr>
              <a:t>3.</a:t>
            </a:r>
            <a:r>
              <a:rPr lang="ru" sz="2500">
                <a:latin typeface="Times New Roman"/>
                <a:ea typeface="Times New Roman"/>
                <a:cs typeface="Times New Roman"/>
                <a:sym typeface="Times New Roman"/>
              </a:rPr>
              <a:t>  	</a:t>
            </a:r>
            <a:r>
              <a:rPr lang="ru" sz="3100">
                <a:latin typeface="Times New Roman"/>
                <a:ea typeface="Times New Roman"/>
                <a:cs typeface="Times New Roman"/>
                <a:sym typeface="Times New Roman"/>
              </a:rPr>
              <a:t>Педагогические приемы руководства и условия возникновения творческих игр детей.</a:t>
            </a:r>
            <a:endParaRPr sz="31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Структурные компоненты творческих игр</a:t>
            </a:r>
            <a:endParaRPr/>
          </a:p>
        </p:txBody>
      </p:sp>
      <p:sp>
        <p:nvSpPr>
          <p:cNvPr id="71" name="Google Shape;71;p15"/>
          <p:cNvSpPr txBox="1"/>
          <p:nvPr>
            <p:ph idx="1" type="body"/>
          </p:nvPr>
        </p:nvSpPr>
        <p:spPr>
          <a:xfrm>
            <a:off x="311700" y="1234075"/>
            <a:ext cx="8520600" cy="3789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4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523"/>
              <a:buFont typeface="Arial"/>
              <a:buNone/>
            </a:pPr>
            <a:r>
              <a:rPr lang="ru" sz="2250">
                <a:latin typeface="Times New Roman"/>
                <a:ea typeface="Times New Roman"/>
                <a:cs typeface="Times New Roman"/>
                <a:sym typeface="Times New Roman"/>
              </a:rPr>
              <a:t>К творческим играм относятся </a:t>
            </a:r>
            <a:r>
              <a:rPr b="1" lang="ru" sz="2250">
                <a:latin typeface="Times New Roman"/>
                <a:ea typeface="Times New Roman"/>
                <a:cs typeface="Times New Roman"/>
                <a:sym typeface="Times New Roman"/>
              </a:rPr>
              <a:t>сюжетно-ролевые, режиссерские, строительно-конструктивные, театрализованные игры</a:t>
            </a:r>
            <a:r>
              <a:rPr lang="ru" sz="2250"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endParaRPr sz="225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SzPts val="523"/>
              <a:buNone/>
            </a:pPr>
            <a:r>
              <a:t/>
            </a:r>
            <a:endParaRPr b="1" sz="2117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523"/>
              <a:buFont typeface="Arial"/>
              <a:buNone/>
            </a:pPr>
            <a:r>
              <a:rPr b="1" lang="ru" sz="2117">
                <a:latin typeface="Times New Roman"/>
                <a:ea typeface="Times New Roman"/>
                <a:cs typeface="Times New Roman"/>
                <a:sym typeface="Times New Roman"/>
              </a:rPr>
              <a:t>Творческие игры характеризуются такими структурными компонентами</a:t>
            </a:r>
            <a:r>
              <a:rPr lang="ru" sz="2117">
                <a:latin typeface="Times New Roman"/>
                <a:ea typeface="Times New Roman"/>
                <a:cs typeface="Times New Roman"/>
                <a:sym typeface="Times New Roman"/>
              </a:rPr>
              <a:t> как:</a:t>
            </a:r>
            <a:endParaRPr sz="2117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523"/>
              <a:buFont typeface="Arial"/>
              <a:buNone/>
            </a:pPr>
            <a:r>
              <a:rPr lang="ru" sz="1417">
                <a:latin typeface="Times New Roman"/>
                <a:ea typeface="Times New Roman"/>
                <a:cs typeface="Times New Roman"/>
                <a:sym typeface="Times New Roman"/>
              </a:rPr>
              <a:t> </a:t>
            </a:r>
            <a:r>
              <a:rPr i="1" lang="ru" sz="2238">
                <a:latin typeface="Times New Roman"/>
                <a:ea typeface="Times New Roman"/>
                <a:cs typeface="Times New Roman"/>
                <a:sym typeface="Times New Roman"/>
              </a:rPr>
              <a:t>Воображаемая ситуация (замысел); Сюжет игры (ряд событий, содержание); Игровые роли; Игровые действия; Игровое употребление предметов; Речь; Отношения между играющими партнерами. </a:t>
            </a:r>
            <a:endParaRPr i="1" sz="2238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5000"/>
              </a:lnSpc>
              <a:spcBef>
                <a:spcPts val="1000"/>
              </a:spcBef>
              <a:spcAft>
                <a:spcPts val="1200"/>
              </a:spcAft>
              <a:buSzPts val="523"/>
              <a:buNone/>
            </a:pPr>
            <a:r>
              <a:t/>
            </a:r>
            <a:endParaRPr sz="855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6"/>
          <p:cNvSpPr txBox="1"/>
          <p:nvPr>
            <p:ph type="title"/>
          </p:nvPr>
        </p:nvSpPr>
        <p:spPr>
          <a:xfrm>
            <a:off x="311700" y="279825"/>
            <a:ext cx="8520600" cy="738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Особенности творческих игр</a:t>
            </a:r>
            <a:endParaRPr/>
          </a:p>
        </p:txBody>
      </p:sp>
      <p:sp>
        <p:nvSpPr>
          <p:cNvPr id="77" name="Google Shape;77;p16"/>
          <p:cNvSpPr txBox="1"/>
          <p:nvPr>
            <p:ph idx="1" type="body"/>
          </p:nvPr>
        </p:nvSpPr>
        <p:spPr>
          <a:xfrm>
            <a:off x="311700" y="759525"/>
            <a:ext cx="8520600" cy="4224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74650" lvl="0" marL="457200" rtl="0" algn="just">
              <a:spcBef>
                <a:spcPts val="0"/>
              </a:spcBef>
              <a:spcAft>
                <a:spcPts val="0"/>
              </a:spcAft>
              <a:buSzPts val="2300"/>
              <a:buAutoNum type="arabicParenR"/>
            </a:pPr>
            <a:r>
              <a:rPr lang="ru">
                <a:latin typeface="Times New Roman"/>
                <a:ea typeface="Times New Roman"/>
                <a:cs typeface="Times New Roman"/>
                <a:sym typeface="Times New Roman"/>
              </a:rPr>
              <a:t>Отсутствие в творческих играх строго установленных правил, позволяет ребенку проявлять свое творчество в выборе партнеров по игре, в определении замысла игры, в развертывании сюжета игры, в выборе игрового материала и игровых партнеров.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just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AutoNum type="arabicParenR"/>
            </a:pPr>
            <a:r>
              <a:rPr lang="ru">
                <a:latin typeface="Times New Roman"/>
                <a:ea typeface="Times New Roman"/>
                <a:cs typeface="Times New Roman"/>
                <a:sym typeface="Times New Roman"/>
              </a:rPr>
              <a:t>Содержание игры. В творческих играх отражаются впечатления детей об окружающей жизни, глубина понимания.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just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AutoNum type="arabicParenR"/>
            </a:pPr>
            <a:r>
              <a:rPr lang="ru">
                <a:latin typeface="Times New Roman"/>
                <a:ea typeface="Times New Roman"/>
                <a:cs typeface="Times New Roman"/>
                <a:sym typeface="Times New Roman"/>
              </a:rPr>
              <a:t>Игра – всегда импровизация. Дети играют для себя, выражая свои мечты и стремления, мысли и чувства, которые владеют ими в настоящий момент.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-342900" lvl="0" marL="457200" rtl="0" algn="just">
              <a:spcBef>
                <a:spcPts val="0"/>
              </a:spcBef>
              <a:spcAft>
                <a:spcPts val="0"/>
              </a:spcAft>
              <a:buSzPts val="1800"/>
              <a:buFont typeface="Times New Roman"/>
              <a:buAutoNum type="arabicParenR"/>
            </a:pPr>
            <a:r>
              <a:rPr lang="ru">
                <a:latin typeface="Times New Roman"/>
                <a:ea typeface="Times New Roman"/>
                <a:cs typeface="Times New Roman"/>
                <a:sym typeface="Times New Roman"/>
              </a:rPr>
              <a:t>Самостоятельность. Самостоятельность детей может проявляться в выборе темы игры, в развертывании сюжета в различных вариациях, в комбинировании знаний, полученных из разных источников, в добровольности объединения детей, в свободе вхождения и выхода из игры, в свободе выбора игрового материала и атрибутов. </a:t>
            </a:r>
            <a:endParaRPr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 txBox="1"/>
          <p:nvPr>
            <p:ph type="title"/>
          </p:nvPr>
        </p:nvSpPr>
        <p:spPr>
          <a:xfrm>
            <a:off x="311700" y="445025"/>
            <a:ext cx="8520600" cy="1047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Педагогические приемы руководства и условия возникновения творческих игр детей</a:t>
            </a:r>
            <a:endParaRPr/>
          </a:p>
        </p:txBody>
      </p:sp>
      <p:sp>
        <p:nvSpPr>
          <p:cNvPr id="83" name="Google Shape;83;p17"/>
          <p:cNvSpPr txBox="1"/>
          <p:nvPr>
            <p:ph idx="1" type="body"/>
          </p:nvPr>
        </p:nvSpPr>
        <p:spPr>
          <a:xfrm>
            <a:off x="311700" y="1279200"/>
            <a:ext cx="8520600" cy="3784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770"/>
              <a:buNone/>
            </a:pPr>
            <a:r>
              <a:rPr lang="ru" sz="2249" u="sng">
                <a:latin typeface="Times New Roman"/>
                <a:ea typeface="Times New Roman"/>
                <a:cs typeface="Times New Roman"/>
                <a:sym typeface="Times New Roman"/>
              </a:rPr>
              <a:t>Приемы руководства игрой детей:</a:t>
            </a:r>
            <a:endParaRPr sz="2249" u="sng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444500" lvl="0" marL="0" rtl="0" algn="just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770"/>
              <a:buFont typeface="Arial"/>
              <a:buNone/>
            </a:pPr>
            <a:r>
              <a:rPr lang="ru" sz="2249">
                <a:latin typeface="Times New Roman"/>
                <a:ea typeface="Times New Roman"/>
                <a:cs typeface="Times New Roman"/>
                <a:sym typeface="Times New Roman"/>
              </a:rPr>
              <a:t>- совет, напоминание, рассказ педагога детям, которые помогают ребенку направлять игру, развивать ее сюжет;</a:t>
            </a:r>
            <a:endParaRPr sz="2249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444500" lvl="0" marL="0" rtl="0" algn="just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770"/>
              <a:buFont typeface="Arial"/>
              <a:buNone/>
            </a:pPr>
            <a:r>
              <a:rPr lang="ru" sz="2249">
                <a:latin typeface="Times New Roman"/>
                <a:ea typeface="Times New Roman"/>
                <a:cs typeface="Times New Roman"/>
                <a:sym typeface="Times New Roman"/>
              </a:rPr>
              <a:t>- наглядный показ, участие взрослого в игре в сочетании с советом;</a:t>
            </a:r>
            <a:endParaRPr sz="2249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444500" lvl="0" marL="0" rtl="0" algn="just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770"/>
              <a:buFont typeface="Arial"/>
              <a:buNone/>
            </a:pPr>
            <a:r>
              <a:rPr lang="ru" sz="2249">
                <a:latin typeface="Times New Roman"/>
                <a:ea typeface="Times New Roman"/>
                <a:cs typeface="Times New Roman"/>
                <a:sym typeface="Times New Roman"/>
              </a:rPr>
              <a:t>- наблюдение за ходом игры;</a:t>
            </a:r>
            <a:endParaRPr sz="2249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444500" lvl="0" marL="0" rtl="0" algn="just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770"/>
              <a:buFont typeface="Arial"/>
              <a:buNone/>
            </a:pPr>
            <a:r>
              <a:rPr lang="ru" sz="2249">
                <a:latin typeface="Times New Roman"/>
                <a:ea typeface="Times New Roman"/>
                <a:cs typeface="Times New Roman"/>
                <a:sym typeface="Times New Roman"/>
              </a:rPr>
              <a:t>- индивидуальный подход к детям в игре;</a:t>
            </a:r>
            <a:endParaRPr sz="2249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444500" lvl="0" marL="0" rtl="0" algn="just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770"/>
              <a:buFont typeface="Arial"/>
              <a:buNone/>
            </a:pPr>
            <a:r>
              <a:rPr lang="ru" sz="2249">
                <a:latin typeface="Times New Roman"/>
                <a:ea typeface="Times New Roman"/>
                <a:cs typeface="Times New Roman"/>
                <a:sym typeface="Times New Roman"/>
              </a:rPr>
              <a:t>- предложения, разрешение детских конфликтов;</a:t>
            </a:r>
            <a:endParaRPr sz="2249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444500" lvl="0" marL="0" rtl="0" algn="just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770"/>
              <a:buFont typeface="Arial"/>
              <a:buNone/>
            </a:pPr>
            <a:r>
              <a:rPr lang="ru" sz="2249">
                <a:latin typeface="Times New Roman"/>
                <a:ea typeface="Times New Roman"/>
                <a:cs typeface="Times New Roman"/>
                <a:sym typeface="Times New Roman"/>
              </a:rPr>
              <a:t>- поощрения детей.</a:t>
            </a:r>
            <a:endParaRPr sz="2249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lnSpc>
                <a:spcPct val="105000"/>
              </a:lnSpc>
              <a:spcBef>
                <a:spcPts val="0"/>
              </a:spcBef>
              <a:spcAft>
                <a:spcPts val="1200"/>
              </a:spcAft>
              <a:buSzPts val="770"/>
              <a:buNone/>
            </a:pPr>
            <a:r>
              <a:t/>
            </a:r>
            <a:endParaRPr sz="910" u="sng"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Условия возникновения и развития творческой игры:</a:t>
            </a:r>
            <a:endParaRPr/>
          </a:p>
        </p:txBody>
      </p:sp>
      <p:sp>
        <p:nvSpPr>
          <p:cNvPr id="89" name="Google Shape;89;p18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444500" lvl="0" marL="0" rtl="0"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 sz="2600">
                <a:latin typeface="Times New Roman"/>
                <a:ea typeface="Times New Roman"/>
                <a:cs typeface="Times New Roman"/>
                <a:sym typeface="Times New Roman"/>
              </a:rPr>
              <a:t>- обогащение впечатлений детей об окружающем мире;</a:t>
            </a:r>
            <a:endParaRPr sz="2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444500" lvl="0" marL="0" rtl="0"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lang="ru" sz="2600">
                <a:latin typeface="Times New Roman"/>
                <a:ea typeface="Times New Roman"/>
                <a:cs typeface="Times New Roman"/>
                <a:sym typeface="Times New Roman"/>
              </a:rPr>
              <a:t>- обеспечение их игровым материалом через организацию предметно- игровой среды;</a:t>
            </a:r>
            <a:endParaRPr sz="26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444500" lvl="0" marL="0" rtl="0"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2600">
                <a:latin typeface="Times New Roman"/>
                <a:ea typeface="Times New Roman"/>
                <a:cs typeface="Times New Roman"/>
                <a:sym typeface="Times New Roman"/>
              </a:rPr>
              <a:t>- соответствующее игре обучение – прямое и косвенное руководство педагогом игрой детей.</a:t>
            </a:r>
            <a:endParaRPr sz="31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9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Руководство игрой</a:t>
            </a:r>
            <a:endParaRPr/>
          </a:p>
        </p:txBody>
      </p:sp>
      <p:sp>
        <p:nvSpPr>
          <p:cNvPr id="95" name="Google Shape;95;p19"/>
          <p:cNvSpPr txBox="1"/>
          <p:nvPr>
            <p:ph idx="1" type="body"/>
          </p:nvPr>
        </p:nvSpPr>
        <p:spPr>
          <a:xfrm>
            <a:off x="311700" y="1017725"/>
            <a:ext cx="8520600" cy="397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10000"/>
          </a:bodyPr>
          <a:lstStyle/>
          <a:p>
            <a:pPr indent="0" lvl="0" marL="0" rtl="0"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i="1" lang="ru" sz="2667">
                <a:latin typeface="Times New Roman"/>
                <a:ea typeface="Times New Roman"/>
                <a:cs typeface="Times New Roman"/>
                <a:sym typeface="Times New Roman"/>
              </a:rPr>
              <a:t>Косвенное руководство</a:t>
            </a:r>
            <a:r>
              <a:rPr lang="ru" sz="2667">
                <a:latin typeface="Times New Roman"/>
                <a:ea typeface="Times New Roman"/>
                <a:cs typeface="Times New Roman"/>
                <a:sym typeface="Times New Roman"/>
              </a:rPr>
              <a:t> возможно </a:t>
            </a:r>
            <a:r>
              <a:rPr lang="ru" sz="2667" u="sng">
                <a:latin typeface="Times New Roman"/>
                <a:ea typeface="Times New Roman"/>
                <a:cs typeface="Times New Roman"/>
                <a:sym typeface="Times New Roman"/>
              </a:rPr>
              <a:t>через обогащение знаний детей об окружающей жизни, обогащение игровых материалов, без непосредственного вмешательства в игру детей</a:t>
            </a:r>
            <a:r>
              <a:rPr lang="ru" sz="2667">
                <a:latin typeface="Times New Roman"/>
                <a:ea typeface="Times New Roman"/>
                <a:cs typeface="Times New Roman"/>
                <a:sym typeface="Times New Roman"/>
              </a:rPr>
              <a:t>. </a:t>
            </a:r>
            <a:endParaRPr sz="2667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ct val="41233"/>
              <a:buFont typeface="Arial"/>
              <a:buNone/>
            </a:pPr>
            <a:r>
              <a:rPr i="1" lang="ru" sz="2667">
                <a:latin typeface="Times New Roman"/>
                <a:ea typeface="Times New Roman"/>
                <a:cs typeface="Times New Roman"/>
                <a:sym typeface="Times New Roman"/>
              </a:rPr>
              <a:t>Прямые приемы руководства</a:t>
            </a:r>
            <a:r>
              <a:rPr lang="ru" sz="2667">
                <a:latin typeface="Times New Roman"/>
                <a:ea typeface="Times New Roman"/>
                <a:cs typeface="Times New Roman"/>
                <a:sym typeface="Times New Roman"/>
              </a:rPr>
              <a:t>, такие как </a:t>
            </a:r>
            <a:r>
              <a:rPr lang="ru" sz="2667" u="sng">
                <a:latin typeface="Times New Roman"/>
                <a:ea typeface="Times New Roman"/>
                <a:cs typeface="Times New Roman"/>
                <a:sym typeface="Times New Roman"/>
              </a:rPr>
              <a:t>специально организованные обучающие игры, ролевое участие педагога в игре, участие в сговоре, разъяснение, помощь, совет по ходу игры и пр., дают возможность целенаправленно влиять на содержание игр.</a:t>
            </a:r>
            <a:endParaRPr sz="2667" u="sng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0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/>
              <a:t>Позиция педагога в игре:</a:t>
            </a:r>
            <a:endParaRPr/>
          </a:p>
        </p:txBody>
      </p:sp>
      <p:sp>
        <p:nvSpPr>
          <p:cNvPr id="101" name="Google Shape;101;p20"/>
          <p:cNvSpPr txBox="1"/>
          <p:nvPr>
            <p:ph idx="1" type="body"/>
          </p:nvPr>
        </p:nvSpPr>
        <p:spPr>
          <a:xfrm>
            <a:off x="311700" y="1234075"/>
            <a:ext cx="8520600" cy="384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lang="ru" sz="2300">
                <a:latin typeface="Times New Roman"/>
                <a:ea typeface="Times New Roman"/>
                <a:cs typeface="Times New Roman"/>
                <a:sym typeface="Times New Roman"/>
              </a:rPr>
              <a:t>Авторитарная </a:t>
            </a:r>
            <a:r>
              <a:rPr lang="ru" sz="2300">
                <a:latin typeface="Times New Roman"/>
                <a:ea typeface="Times New Roman"/>
                <a:cs typeface="Times New Roman"/>
                <a:sym typeface="Times New Roman"/>
              </a:rPr>
              <a:t>– педагог все организаторские моменты решает сам.</a:t>
            </a:r>
            <a:endParaRPr sz="23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lang="ru" sz="2300">
                <a:latin typeface="Times New Roman"/>
                <a:ea typeface="Times New Roman"/>
                <a:cs typeface="Times New Roman"/>
                <a:sym typeface="Times New Roman"/>
              </a:rPr>
              <a:t>Либеральная</a:t>
            </a:r>
            <a:r>
              <a:rPr lang="ru" sz="2300">
                <a:latin typeface="Times New Roman"/>
                <a:ea typeface="Times New Roman"/>
                <a:cs typeface="Times New Roman"/>
                <a:sym typeface="Times New Roman"/>
              </a:rPr>
              <a:t> – педагог почти не участвует в решении организаторских задач.</a:t>
            </a:r>
            <a:endParaRPr sz="23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lang="ru" sz="2300">
                <a:latin typeface="Times New Roman"/>
                <a:ea typeface="Times New Roman"/>
                <a:cs typeface="Times New Roman"/>
                <a:sym typeface="Times New Roman"/>
              </a:rPr>
              <a:t>Псевдодемократическая</a:t>
            </a:r>
            <a:r>
              <a:rPr lang="ru" sz="2300">
                <a:latin typeface="Times New Roman"/>
                <a:ea typeface="Times New Roman"/>
                <a:cs typeface="Times New Roman"/>
                <a:sym typeface="Times New Roman"/>
              </a:rPr>
              <a:t> – педагог выбирает исполнителя главной роли, но после того как большинство детей заявили о своих притязаниях в игре.</a:t>
            </a:r>
            <a:endParaRPr sz="23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just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b="1" lang="ru" sz="2300">
                <a:latin typeface="Times New Roman"/>
                <a:ea typeface="Times New Roman"/>
                <a:cs typeface="Times New Roman"/>
                <a:sym typeface="Times New Roman"/>
              </a:rPr>
              <a:t>Оптимальная</a:t>
            </a:r>
            <a:r>
              <a:rPr lang="ru" sz="2300">
                <a:latin typeface="Times New Roman"/>
                <a:ea typeface="Times New Roman"/>
                <a:cs typeface="Times New Roman"/>
                <a:sym typeface="Times New Roman"/>
              </a:rPr>
              <a:t> – педагог дает детям определенные образцы решения и предоставляет им возможность самостоятельно использовать эти образцы при организации игры.</a:t>
            </a:r>
            <a:endParaRPr sz="23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ru" sz="1900"/>
              <a:t>Для размышления…</a:t>
            </a:r>
            <a:endParaRPr sz="1900"/>
          </a:p>
        </p:txBody>
      </p:sp>
      <p:sp>
        <p:nvSpPr>
          <p:cNvPr id="107" name="Google Shape;107;p21"/>
          <p:cNvSpPr txBox="1"/>
          <p:nvPr>
            <p:ph idx="1" type="body"/>
          </p:nvPr>
        </p:nvSpPr>
        <p:spPr>
          <a:xfrm>
            <a:off x="311700" y="746200"/>
            <a:ext cx="8520600" cy="4263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44450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i="1" lang="ru" sz="1700">
                <a:latin typeface="Times New Roman"/>
                <a:ea typeface="Times New Roman"/>
                <a:cs typeface="Times New Roman"/>
                <a:sym typeface="Times New Roman"/>
              </a:rPr>
              <a:t>На современном этапе существуют и другие причины создающие проблему в вопросе организации и осуществления игровой деятельности, а именно:</a:t>
            </a:r>
            <a:endParaRPr i="1" sz="17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44450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i="1" lang="ru" sz="1700">
                <a:latin typeface="Times New Roman"/>
                <a:ea typeface="Times New Roman"/>
                <a:cs typeface="Times New Roman"/>
                <a:sym typeface="Times New Roman"/>
              </a:rPr>
              <a:t>- современное общество требует от детей ранних успехов и достижений, поэтому задача интеллектуального развития стала приоритетной и, следовательно, учебно-познавательная деятельность, а не игровая деятельность занимает ведущую позицию;</a:t>
            </a:r>
            <a:endParaRPr i="1" sz="17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44450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Arial"/>
              <a:buNone/>
            </a:pPr>
            <a:r>
              <a:rPr i="1" lang="ru" sz="1700">
                <a:latin typeface="Times New Roman"/>
                <a:ea typeface="Times New Roman"/>
                <a:cs typeface="Times New Roman"/>
                <a:sym typeface="Times New Roman"/>
              </a:rPr>
              <a:t>- практически в детских садах и в большинстве своем малодетных семьях отсутствует возможность передачи игрового опыта от более старших детей младшим детям;</a:t>
            </a:r>
            <a:endParaRPr i="1" sz="17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indent="444500" lvl="0" marL="0" rtl="0" algn="just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i="1" lang="ru" sz="1700">
                <a:latin typeface="Times New Roman"/>
                <a:ea typeface="Times New Roman"/>
                <a:cs typeface="Times New Roman"/>
                <a:sym typeface="Times New Roman"/>
              </a:rPr>
              <a:t>- родители современных детей сами принадлежат к неиграющему поколению, их детство тоже прошло без игр, поэтому родители не умеют и не хотят играть со своими детьми.</a:t>
            </a:r>
            <a:endParaRPr sz="22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op">
  <a:themeElements>
    <a:clrScheme name="Pop">
      <a:dk1>
        <a:srgbClr val="F8E71C"/>
      </a:dk1>
      <a:lt1>
        <a:srgbClr val="FFFFFF"/>
      </a:lt1>
      <a:dk2>
        <a:srgbClr val="000000"/>
      </a:dk2>
      <a:lt2>
        <a:srgbClr val="D9D9D9"/>
      </a:lt2>
      <a:accent1>
        <a:srgbClr val="666666"/>
      </a:accent1>
      <a:accent2>
        <a:srgbClr val="483165"/>
      </a:accent2>
      <a:accent3>
        <a:srgbClr val="EB1E95"/>
      </a:accent3>
      <a:accent4>
        <a:srgbClr val="01AFD1"/>
      </a:accent4>
      <a:accent5>
        <a:srgbClr val="0F9D58"/>
      </a:accent5>
      <a:accent6>
        <a:srgbClr val="9C27B0"/>
      </a:accent6>
      <a:hlink>
        <a:srgbClr val="0F9D58"/>
      </a:hlink>
      <a:folHlink>
        <a:srgbClr val="0F9D5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