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Playfair Display"/>
      <p:regular r:id="rId16"/>
      <p:bold r:id="rId17"/>
      <p:italic r:id="rId18"/>
      <p:boldItalic r:id="rId19"/>
    </p:embeddedFont>
    <p:embeddedFont>
      <p:font typeface="Montserrat"/>
      <p:regular r:id="rId20"/>
      <p:bold r:id="rId21"/>
      <p:italic r:id="rId22"/>
      <p:boldItalic r:id="rId23"/>
    </p:embeddedFont>
    <p:embeddedFont>
      <p:font typeface="Oswald"/>
      <p:regular r:id="rId24"/>
      <p:bold r:id="rId25"/>
    </p:embeddedFont>
    <p:embeddedFont>
      <p:font typeface="Comfortaa"/>
      <p:regular r:id="rId26"/>
      <p:bold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regular.fntdata"/><Relationship Id="rId22" Type="http://schemas.openxmlformats.org/officeDocument/2006/relationships/font" Target="fonts/Montserrat-italic.fntdata"/><Relationship Id="rId21" Type="http://schemas.openxmlformats.org/officeDocument/2006/relationships/font" Target="fonts/Montserrat-bold.fntdata"/><Relationship Id="rId24" Type="http://schemas.openxmlformats.org/officeDocument/2006/relationships/font" Target="fonts/Oswald-regular.fntdata"/><Relationship Id="rId23" Type="http://schemas.openxmlformats.org/officeDocument/2006/relationships/font" Target="fonts/Montserrat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Comfortaa-regular.fntdata"/><Relationship Id="rId25" Type="http://schemas.openxmlformats.org/officeDocument/2006/relationships/font" Target="fonts/Oswald-bold.fntdata"/><Relationship Id="rId27" Type="http://schemas.openxmlformats.org/officeDocument/2006/relationships/font" Target="fonts/Comforta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layfairDisplay-bold.fntdata"/><Relationship Id="rId16" Type="http://schemas.openxmlformats.org/officeDocument/2006/relationships/font" Target="fonts/PlayfairDisplay-regular.fntdata"/><Relationship Id="rId19" Type="http://schemas.openxmlformats.org/officeDocument/2006/relationships/font" Target="fonts/PlayfairDisplay-boldItalic.fntdata"/><Relationship Id="rId18" Type="http://schemas.openxmlformats.org/officeDocument/2006/relationships/font" Target="fonts/PlayfairDispla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12724ccc89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12724ccc89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12724ccc89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12724ccc89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12724ccc89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12724ccc89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12724ccc89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12724ccc89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12724ccc89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12724ccc89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12724ccc89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12724ccc89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12724ccc89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12724ccc89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12724ccc89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12724ccc89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12724ccc89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12724ccc89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4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urait.ru/bcode/447961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092650"/>
            <a:ext cx="8455500" cy="230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444500" lvl="0" marL="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833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27887"/>
              <a:buFont typeface="Arial"/>
              <a:buNone/>
            </a:pPr>
            <a:r>
              <a:rPr lang="ru" sz="3944">
                <a:latin typeface="Comfortaa"/>
                <a:ea typeface="Comfortaa"/>
                <a:cs typeface="Comfortaa"/>
                <a:sym typeface="Comfortaa"/>
              </a:rPr>
              <a:t>Тема 2.1. Творческие игры детей дошкольного возраста</a:t>
            </a:r>
            <a:endParaRPr sz="3944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3550650"/>
            <a:ext cx="7837500" cy="88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МДК 02.01. </a:t>
            </a: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Теоретические и методические основы организации игровой деятельности детей раннего и дошкольного возраста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Информационные источники: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5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Теоретические и методические основы организации игровой деятельности детей раннего и дошкольного возраста : учебник для среднего профессионального образования / А. И. Савенков [и др.] ; под научной редакцией А. И. Савенкова. — Москва : Издательство Юрайт, 2020. — 339 с. — (Профессиональное образование). — ISBN 978-5-534-12667-9. — Текст : электронный // Образовательная платформа Юрайт [сайт]. — URL: </a:t>
            </a:r>
            <a:r>
              <a:rPr lang="ru" sz="1500">
                <a:solidFill>
                  <a:srgbClr val="486C97"/>
                </a:solidFill>
                <a:highlight>
                  <a:srgbClr val="FFFFFF"/>
                </a:highlight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https://urait.ru/bcode/447961</a:t>
            </a:r>
            <a:r>
              <a:rPr lang="ru" sz="15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(дата обращения: 03.02.2022).</a:t>
            </a:r>
            <a:endParaRPr sz="15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План лекции: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228600" lvl="0" marL="6731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5483"/>
              <a:buFont typeface="Arial"/>
              <a:buNone/>
            </a:pPr>
            <a:r>
              <a:rPr lang="ru" sz="3100">
                <a:latin typeface="Times New Roman"/>
                <a:ea typeface="Times New Roman"/>
                <a:cs typeface="Times New Roman"/>
                <a:sym typeface="Times New Roman"/>
              </a:rPr>
              <a:t>1.</a:t>
            </a:r>
            <a:r>
              <a:rPr lang="ru" sz="2500">
                <a:latin typeface="Times New Roman"/>
                <a:ea typeface="Times New Roman"/>
                <a:cs typeface="Times New Roman"/>
                <a:sym typeface="Times New Roman"/>
              </a:rPr>
              <a:t>  	</a:t>
            </a:r>
            <a:r>
              <a:rPr lang="ru" sz="3100">
                <a:latin typeface="Times New Roman"/>
                <a:ea typeface="Times New Roman"/>
                <a:cs typeface="Times New Roman"/>
                <a:sym typeface="Times New Roman"/>
              </a:rPr>
              <a:t>Структурные компоненты творческих игр</a:t>
            </a:r>
            <a:endParaRPr sz="3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6731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5483"/>
              <a:buFont typeface="Arial"/>
              <a:buNone/>
            </a:pPr>
            <a:r>
              <a:rPr lang="ru" sz="3100">
                <a:latin typeface="Times New Roman"/>
                <a:ea typeface="Times New Roman"/>
                <a:cs typeface="Times New Roman"/>
                <a:sym typeface="Times New Roman"/>
              </a:rPr>
              <a:t>2.</a:t>
            </a:r>
            <a:r>
              <a:rPr lang="ru" sz="2500">
                <a:latin typeface="Times New Roman"/>
                <a:ea typeface="Times New Roman"/>
                <a:cs typeface="Times New Roman"/>
                <a:sym typeface="Times New Roman"/>
              </a:rPr>
              <a:t>  	</a:t>
            </a:r>
            <a:r>
              <a:rPr lang="ru" sz="3100">
                <a:latin typeface="Times New Roman"/>
                <a:ea typeface="Times New Roman"/>
                <a:cs typeface="Times New Roman"/>
                <a:sym typeface="Times New Roman"/>
              </a:rPr>
              <a:t>Особенности творческих игр детей.</a:t>
            </a:r>
            <a:endParaRPr sz="3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6731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5483"/>
              <a:buFont typeface="Arial"/>
              <a:buNone/>
            </a:pPr>
            <a:r>
              <a:rPr lang="ru" sz="3100">
                <a:latin typeface="Times New Roman"/>
                <a:ea typeface="Times New Roman"/>
                <a:cs typeface="Times New Roman"/>
                <a:sym typeface="Times New Roman"/>
              </a:rPr>
              <a:t>3.</a:t>
            </a:r>
            <a:r>
              <a:rPr lang="ru" sz="2500">
                <a:latin typeface="Times New Roman"/>
                <a:ea typeface="Times New Roman"/>
                <a:cs typeface="Times New Roman"/>
                <a:sym typeface="Times New Roman"/>
              </a:rPr>
              <a:t>  	</a:t>
            </a:r>
            <a:r>
              <a:rPr lang="ru" sz="3100">
                <a:latin typeface="Times New Roman"/>
                <a:ea typeface="Times New Roman"/>
                <a:cs typeface="Times New Roman"/>
                <a:sym typeface="Times New Roman"/>
              </a:rPr>
              <a:t>Педагогические приемы руководства и условия возникновения творческих игр детей.</a:t>
            </a:r>
            <a:endParaRPr sz="3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Структурные компоненты творческих игр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234075"/>
            <a:ext cx="8520600" cy="378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523"/>
              <a:buFont typeface="Arial"/>
              <a:buNone/>
            </a:pPr>
            <a:r>
              <a:rPr lang="ru" sz="2250">
                <a:latin typeface="Times New Roman"/>
                <a:ea typeface="Times New Roman"/>
                <a:cs typeface="Times New Roman"/>
                <a:sym typeface="Times New Roman"/>
              </a:rPr>
              <a:t>К творческим играм относятся </a:t>
            </a:r>
            <a:r>
              <a:rPr b="1" lang="ru" sz="2250">
                <a:latin typeface="Times New Roman"/>
                <a:ea typeface="Times New Roman"/>
                <a:cs typeface="Times New Roman"/>
                <a:sym typeface="Times New Roman"/>
              </a:rPr>
              <a:t>сюжетно-ролевые, режиссерские, строительно-конструктивные, театрализованные игры</a:t>
            </a:r>
            <a:r>
              <a:rPr lang="ru" sz="2250"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t/>
            </a:r>
            <a:endParaRPr b="1" sz="211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523"/>
              <a:buFont typeface="Arial"/>
              <a:buNone/>
            </a:pPr>
            <a:r>
              <a:rPr b="1" lang="ru" sz="2117">
                <a:latin typeface="Times New Roman"/>
                <a:ea typeface="Times New Roman"/>
                <a:cs typeface="Times New Roman"/>
                <a:sym typeface="Times New Roman"/>
              </a:rPr>
              <a:t>Творческие игры характеризуются такими структурными компонентами</a:t>
            </a:r>
            <a:r>
              <a:rPr lang="ru" sz="2117">
                <a:latin typeface="Times New Roman"/>
                <a:ea typeface="Times New Roman"/>
                <a:cs typeface="Times New Roman"/>
                <a:sym typeface="Times New Roman"/>
              </a:rPr>
              <a:t> как:</a:t>
            </a:r>
            <a:endParaRPr sz="211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523"/>
              <a:buFont typeface="Arial"/>
              <a:buNone/>
            </a:pPr>
            <a:r>
              <a:rPr lang="ru" sz="1417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i="1" lang="ru" sz="2238">
                <a:latin typeface="Times New Roman"/>
                <a:ea typeface="Times New Roman"/>
                <a:cs typeface="Times New Roman"/>
                <a:sym typeface="Times New Roman"/>
              </a:rPr>
              <a:t>Воображаемая ситуация (замысел); Сюжет игры (ряд событий, содержание); Игровые роли; Игровые действия; Игровое употребление предметов; Речь; Отношения между играющими партнерами. </a:t>
            </a:r>
            <a:endParaRPr i="1" sz="223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5000"/>
              </a:lnSpc>
              <a:spcBef>
                <a:spcPts val="1000"/>
              </a:spcBef>
              <a:spcAft>
                <a:spcPts val="1200"/>
              </a:spcAft>
              <a:buSzPts val="523"/>
              <a:buNone/>
            </a:pPr>
            <a:r>
              <a:t/>
            </a:r>
            <a:endParaRPr sz="855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279825"/>
            <a:ext cx="8520600" cy="73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Особенности творческих игр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759525"/>
            <a:ext cx="8520600" cy="422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just">
              <a:spcBef>
                <a:spcPts val="0"/>
              </a:spcBef>
              <a:spcAft>
                <a:spcPts val="0"/>
              </a:spcAft>
              <a:buSzPts val="2300"/>
              <a:buAutoNum type="arabicParenR"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Отсутствие в творческих играх строго установленных правил, позволяет ребенку проявлять свое творчество в выборе партнеров по игре, в определении замысла игры, в развертывании сюжета игры, в выборе игрового материала и игровых партнеров.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AutoNum type="arabicParenR"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Содержание игры. В творческих играх отражаются впечатления детей об окружающей жизни, глубина понимания.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AutoNum type="arabicParenR"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Игра – всегда импровизация. Дети играют для себя, выражая свои мечты и стремления, мысли и чувства, которые владеют ими в настоящий момент.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AutoNum type="arabicParenR"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Самостоятельность. Самостоятельность детей может проявляться в выборе темы игры, в развертывании сюжета в различных вариациях, в комбинировании знаний, полученных из разных источников, в добровольности объединения детей, в свободе вхождения и выхода из игры, в свободе выбора игрового материала и атрибутов.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104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Педагогические приемы руководства и условия возникновения творческих игр детей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279200"/>
            <a:ext cx="8520600" cy="37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ru" sz="2249" u="sng">
                <a:latin typeface="Times New Roman"/>
                <a:ea typeface="Times New Roman"/>
                <a:cs typeface="Times New Roman"/>
                <a:sym typeface="Times New Roman"/>
              </a:rPr>
              <a:t>Приемы руководства игрой детей:</a:t>
            </a:r>
            <a:endParaRPr sz="2249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770"/>
              <a:buFont typeface="Arial"/>
              <a:buNone/>
            </a:pPr>
            <a:r>
              <a:rPr lang="ru" sz="2249">
                <a:latin typeface="Times New Roman"/>
                <a:ea typeface="Times New Roman"/>
                <a:cs typeface="Times New Roman"/>
                <a:sym typeface="Times New Roman"/>
              </a:rPr>
              <a:t>- совет, напоминание, рассказ педагога детям, которые помогают ребенку направлять игру, развивать ее сюжет;</a:t>
            </a:r>
            <a:endParaRPr sz="2249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770"/>
              <a:buFont typeface="Arial"/>
              <a:buNone/>
            </a:pPr>
            <a:r>
              <a:rPr lang="ru" sz="2249">
                <a:latin typeface="Times New Roman"/>
                <a:ea typeface="Times New Roman"/>
                <a:cs typeface="Times New Roman"/>
                <a:sym typeface="Times New Roman"/>
              </a:rPr>
              <a:t>- наглядный показ, участие взрослого в игре в сочетании с советом;</a:t>
            </a:r>
            <a:endParaRPr sz="2249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770"/>
              <a:buFont typeface="Arial"/>
              <a:buNone/>
            </a:pPr>
            <a:r>
              <a:rPr lang="ru" sz="2249">
                <a:latin typeface="Times New Roman"/>
                <a:ea typeface="Times New Roman"/>
                <a:cs typeface="Times New Roman"/>
                <a:sym typeface="Times New Roman"/>
              </a:rPr>
              <a:t>- наблюдение за ходом игры;</a:t>
            </a:r>
            <a:endParaRPr sz="2249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770"/>
              <a:buFont typeface="Arial"/>
              <a:buNone/>
            </a:pPr>
            <a:r>
              <a:rPr lang="ru" sz="2249">
                <a:latin typeface="Times New Roman"/>
                <a:ea typeface="Times New Roman"/>
                <a:cs typeface="Times New Roman"/>
                <a:sym typeface="Times New Roman"/>
              </a:rPr>
              <a:t>- индивидуальный подход к детям в игре;</a:t>
            </a:r>
            <a:endParaRPr sz="2249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770"/>
              <a:buFont typeface="Arial"/>
              <a:buNone/>
            </a:pPr>
            <a:r>
              <a:rPr lang="ru" sz="2249">
                <a:latin typeface="Times New Roman"/>
                <a:ea typeface="Times New Roman"/>
                <a:cs typeface="Times New Roman"/>
                <a:sym typeface="Times New Roman"/>
              </a:rPr>
              <a:t>- предложения, разрешение детских конфликтов;</a:t>
            </a:r>
            <a:endParaRPr sz="2249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770"/>
              <a:buFont typeface="Arial"/>
              <a:buNone/>
            </a:pPr>
            <a:r>
              <a:rPr lang="ru" sz="2249">
                <a:latin typeface="Times New Roman"/>
                <a:ea typeface="Times New Roman"/>
                <a:cs typeface="Times New Roman"/>
                <a:sym typeface="Times New Roman"/>
              </a:rPr>
              <a:t>- поощрения детей.</a:t>
            </a:r>
            <a:endParaRPr sz="2249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1200"/>
              </a:spcAft>
              <a:buSzPts val="770"/>
              <a:buNone/>
            </a:pPr>
            <a:r>
              <a:t/>
            </a:r>
            <a:endParaRPr sz="910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Условия возникновения и развития творческой игры: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4445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- обогащение впечатлений детей об окружающем мире;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- обеспечение их игровым материалом через организацию предметно- игровой среды;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- соответствующее игре обучение – прямое и косвенное руководство педагогом игрой детей.</a:t>
            </a:r>
            <a:endParaRPr sz="3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Руководство игрой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017725"/>
            <a:ext cx="8520600" cy="397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ru" sz="2667">
                <a:latin typeface="Times New Roman"/>
                <a:ea typeface="Times New Roman"/>
                <a:cs typeface="Times New Roman"/>
                <a:sym typeface="Times New Roman"/>
              </a:rPr>
              <a:t>Косвенное руководство</a:t>
            </a:r>
            <a:r>
              <a:rPr lang="ru" sz="2667">
                <a:latin typeface="Times New Roman"/>
                <a:ea typeface="Times New Roman"/>
                <a:cs typeface="Times New Roman"/>
                <a:sym typeface="Times New Roman"/>
              </a:rPr>
              <a:t> возможно </a:t>
            </a:r>
            <a:r>
              <a:rPr lang="ru" sz="2667" u="sng">
                <a:latin typeface="Times New Roman"/>
                <a:ea typeface="Times New Roman"/>
                <a:cs typeface="Times New Roman"/>
                <a:sym typeface="Times New Roman"/>
              </a:rPr>
              <a:t>через обогащение знаний детей об окружающей жизни, обогащение игровых материалов, без непосредственного вмешательства в игру детей</a:t>
            </a:r>
            <a:r>
              <a:rPr lang="ru" sz="2667"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sz="2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41233"/>
              <a:buFont typeface="Arial"/>
              <a:buNone/>
            </a:pPr>
            <a:r>
              <a:rPr i="1" lang="ru" sz="2667">
                <a:latin typeface="Times New Roman"/>
                <a:ea typeface="Times New Roman"/>
                <a:cs typeface="Times New Roman"/>
                <a:sym typeface="Times New Roman"/>
              </a:rPr>
              <a:t>Прямые приемы руководства</a:t>
            </a:r>
            <a:r>
              <a:rPr lang="ru" sz="2667">
                <a:latin typeface="Times New Roman"/>
                <a:ea typeface="Times New Roman"/>
                <a:cs typeface="Times New Roman"/>
                <a:sym typeface="Times New Roman"/>
              </a:rPr>
              <a:t>, такие как </a:t>
            </a:r>
            <a:r>
              <a:rPr lang="ru" sz="2667" u="sng">
                <a:latin typeface="Times New Roman"/>
                <a:ea typeface="Times New Roman"/>
                <a:cs typeface="Times New Roman"/>
                <a:sym typeface="Times New Roman"/>
              </a:rPr>
              <a:t>специально организованные обучающие игры, ролевое участие педагога в игре, участие в сговоре, разъяснение, помощь, совет по ходу игры и пр., дают возможность целенаправленно влиять на содержание игр.</a:t>
            </a:r>
            <a:endParaRPr sz="2667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Позиция педагога в игре: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234075"/>
            <a:ext cx="8520600" cy="38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ru" sz="2300">
                <a:latin typeface="Times New Roman"/>
                <a:ea typeface="Times New Roman"/>
                <a:cs typeface="Times New Roman"/>
                <a:sym typeface="Times New Roman"/>
              </a:rPr>
              <a:t>Авторитарная </a:t>
            </a:r>
            <a:r>
              <a:rPr lang="ru" sz="2300">
                <a:latin typeface="Times New Roman"/>
                <a:ea typeface="Times New Roman"/>
                <a:cs typeface="Times New Roman"/>
                <a:sym typeface="Times New Roman"/>
              </a:rPr>
              <a:t>– педагог все организаторские моменты решает сам.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ru" sz="2300">
                <a:latin typeface="Times New Roman"/>
                <a:ea typeface="Times New Roman"/>
                <a:cs typeface="Times New Roman"/>
                <a:sym typeface="Times New Roman"/>
              </a:rPr>
              <a:t>Либеральная</a:t>
            </a:r>
            <a:r>
              <a:rPr lang="ru" sz="2300">
                <a:latin typeface="Times New Roman"/>
                <a:ea typeface="Times New Roman"/>
                <a:cs typeface="Times New Roman"/>
                <a:sym typeface="Times New Roman"/>
              </a:rPr>
              <a:t> – педагог почти не участвует в решении организаторских задач.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ru" sz="2300">
                <a:latin typeface="Times New Roman"/>
                <a:ea typeface="Times New Roman"/>
                <a:cs typeface="Times New Roman"/>
                <a:sym typeface="Times New Roman"/>
              </a:rPr>
              <a:t>Псевдодемократическая</a:t>
            </a:r>
            <a:r>
              <a:rPr lang="ru" sz="2300">
                <a:latin typeface="Times New Roman"/>
                <a:ea typeface="Times New Roman"/>
                <a:cs typeface="Times New Roman"/>
                <a:sym typeface="Times New Roman"/>
              </a:rPr>
              <a:t> – педагог выбирает исполнителя главной роли, но после того как большинство детей заявили о своих притязаниях в игре.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ru" sz="2300">
                <a:latin typeface="Times New Roman"/>
                <a:ea typeface="Times New Roman"/>
                <a:cs typeface="Times New Roman"/>
                <a:sym typeface="Times New Roman"/>
              </a:rPr>
              <a:t>Оптимальная</a:t>
            </a:r>
            <a:r>
              <a:rPr lang="ru" sz="2300">
                <a:latin typeface="Times New Roman"/>
                <a:ea typeface="Times New Roman"/>
                <a:cs typeface="Times New Roman"/>
                <a:sym typeface="Times New Roman"/>
              </a:rPr>
              <a:t> – педагог дает детям определенные образцы решения и предоставляет им возможность самостоятельно использовать эти образцы при организации игры.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1900"/>
              <a:t>Для размышления…</a:t>
            </a:r>
            <a:endParaRPr sz="1900"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746200"/>
            <a:ext cx="8520600" cy="426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i="1" lang="ru" sz="1700">
                <a:latin typeface="Times New Roman"/>
                <a:ea typeface="Times New Roman"/>
                <a:cs typeface="Times New Roman"/>
                <a:sym typeface="Times New Roman"/>
              </a:rPr>
              <a:t>На современном этапе существуют и другие причины создающие проблему в вопросе организации и осуществления игровой деятельности, а именно:</a:t>
            </a:r>
            <a:endParaRPr i="1"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i="1" lang="ru" sz="1700">
                <a:latin typeface="Times New Roman"/>
                <a:ea typeface="Times New Roman"/>
                <a:cs typeface="Times New Roman"/>
                <a:sym typeface="Times New Roman"/>
              </a:rPr>
              <a:t>- современное общество требует от детей ранних успехов и достижений, поэтому задача интеллектуального развития стала приоритетной и, следовательно, учебно-познавательная деятельность, а не игровая деятельность занимает ведущую позицию;</a:t>
            </a:r>
            <a:endParaRPr i="1"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i="1" lang="ru" sz="1700">
                <a:latin typeface="Times New Roman"/>
                <a:ea typeface="Times New Roman"/>
                <a:cs typeface="Times New Roman"/>
                <a:sym typeface="Times New Roman"/>
              </a:rPr>
              <a:t>- практически в детских садах и в большинстве своем малодетных семьях отсутствует возможность передачи игрового опыта от более старших детей младшим детям;</a:t>
            </a:r>
            <a:endParaRPr i="1"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ru" sz="1700">
                <a:latin typeface="Times New Roman"/>
                <a:ea typeface="Times New Roman"/>
                <a:cs typeface="Times New Roman"/>
                <a:sym typeface="Times New Roman"/>
              </a:rPr>
              <a:t>- родители современных детей сами принадлежат к неиграющему поколению, их детство тоже прошло без игр, поэтому родители не умеют и не хотят играть со своими детьми.</a:t>
            </a:r>
            <a:endParaRPr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1AFD1"/>
      </a:accent4>
      <a:accent5>
        <a:srgbClr val="0F9D58"/>
      </a:accent5>
      <a:accent6>
        <a:srgbClr val="9C27B0"/>
      </a:accent6>
      <a:hlink>
        <a:srgbClr val="0F9D58"/>
      </a:hlink>
      <a:folHlink>
        <a:srgbClr val="0F9D5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