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0" r:id="rId1"/>
    <p:sldMasterId id="2147483671" r:id="rId2"/>
  </p:sldMasterIdLst>
  <p:notesMasterIdLst>
    <p:notesMasterId r:id="rId1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5143500" type="screen16x9"/>
  <p:notesSz cx="6858000" cy="9144000"/>
  <p:embeddedFontLst>
    <p:embeddedFont>
      <p:font typeface="Roboto" panose="020B0604020202020204" charset="0"/>
      <p:regular r:id="rId14"/>
      <p:bold r:id="rId15"/>
      <p:italic r:id="rId16"/>
      <p:boldItalic r:id="rId17"/>
    </p:embeddedFont>
    <p:embeddedFont>
      <p:font typeface="Raleway" panose="020B0604020202020204" charset="-52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30" d="100"/>
          <a:sy n="130" d="100"/>
        </p:scale>
        <p:origin x="-82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3" Type="http://schemas.openxmlformats.org/officeDocument/2006/relationships/slide" Target="slides/slide1.xml"/><Relationship Id="rId21" Type="http://schemas.openxmlformats.org/officeDocument/2006/relationships/font" Target="fonts/font8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font" Target="fonts/font4.fntdata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font" Target="fonts/font2.fntdata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font" Target="fonts/font6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1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0024338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164682d7964_0_2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164682d7964_0_2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64682d7964_0_1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164682d7964_0_1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64682d7964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164682d7964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64682d7964_0_1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164682d7964_0_1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64682d7964_0_1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164682d7964_0_1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64682d7964_0_1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164682d7964_0_1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64682d7964_0_2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164682d7964_0_2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64682d7964_0_2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164682d7964_0_2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164682d7964_0_2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164682d7964_0_2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title" hasCustomPrompt="1"/>
          </p:nvPr>
        </p:nvSpPr>
        <p:spPr>
          <a:xfrm>
            <a:off x="311700" y="743001"/>
            <a:ext cx="8520600" cy="200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311700" y="2845182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14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6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16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7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8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9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9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89" name="Google Shape;89;p19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90" name="Google Shape;90;p1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0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93" name="Google Shape;93;p2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1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21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1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8" name="Google Shape;98;p21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99" name="Google Shape;99;p21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2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2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22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22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105" name="Google Shape;105;p2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4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3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08" name="Google Shape;108;p23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09" name="Google Shape;109;p2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4"/>
        </a:solid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2"/>
        </a:solid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636800" y="80700"/>
            <a:ext cx="4426500" cy="4982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9" name="Google Shape;39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265500" y="1181700"/>
            <a:ext cx="4045200" cy="15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l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Source Sans Pro"/>
              <a:buChar char="●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chemeClr val="dk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5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2307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ru" sz="3180"/>
              <a:t>Деятельность сотрудников дошкольного учреждения по организации физкультурно-оздоровительной работы с детьми</a:t>
            </a:r>
            <a:endParaRPr sz="3180"/>
          </a:p>
        </p:txBody>
      </p:sp>
      <p:sp>
        <p:nvSpPr>
          <p:cNvPr id="117" name="Google Shape;117;p25"/>
          <p:cNvSpPr txBox="1">
            <a:spLocks noGrp="1"/>
          </p:cNvSpPr>
          <p:nvPr>
            <p:ph type="subTitle" idx="1"/>
          </p:nvPr>
        </p:nvSpPr>
        <p:spPr>
          <a:xfrm>
            <a:off x="485875" y="2678350"/>
            <a:ext cx="8183700" cy="14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/>
            <a:r>
              <a:rPr lang="ru-RU" dirty="0"/>
              <a:t>МДК.01.03 Практикум по совершенствованию двигательных умений и навыков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Специалист по ФК</a:t>
            </a:r>
            <a:endParaRPr/>
          </a:p>
        </p:txBody>
      </p:sp>
      <p:sp>
        <p:nvSpPr>
          <p:cNvPr id="176" name="Google Shape;176;p3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900">
                <a:solidFill>
                  <a:schemeClr val="dk2"/>
                </a:solidFill>
              </a:rPr>
              <a:t>Отвечает за организацию всей физкультурно-оздоровительной работы в ДОУ.</a:t>
            </a:r>
            <a:endParaRPr sz="1900">
              <a:solidFill>
                <a:schemeClr val="dk2"/>
              </a:solidFill>
            </a:endParaRPr>
          </a:p>
          <a:p>
            <a:pPr marL="457200" lvl="0" indent="-34925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900"/>
              <a:buChar char="-"/>
            </a:pPr>
            <a:r>
              <a:rPr lang="ru" sz="1900">
                <a:solidFill>
                  <a:schemeClr val="dk2"/>
                </a:solidFill>
              </a:rPr>
              <a:t>определение содержания в области физической культуры;</a:t>
            </a:r>
            <a:endParaRPr sz="1900">
              <a:solidFill>
                <a:schemeClr val="dk2"/>
              </a:solidFill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-"/>
            </a:pPr>
            <a:r>
              <a:rPr lang="ru" sz="1900">
                <a:solidFill>
                  <a:schemeClr val="dk2"/>
                </a:solidFill>
              </a:rPr>
              <a:t>подбор средств и методов определения и оценки физического состояния детей;</a:t>
            </a:r>
            <a:endParaRPr sz="1900">
              <a:solidFill>
                <a:schemeClr val="dk2"/>
              </a:solidFill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-"/>
            </a:pPr>
            <a:r>
              <a:rPr lang="ru" sz="1900">
                <a:solidFill>
                  <a:schemeClr val="dk2"/>
                </a:solidFill>
              </a:rPr>
              <a:t>консультирование родителей и педагогов в области ФК;</a:t>
            </a:r>
            <a:endParaRPr sz="1900">
              <a:solidFill>
                <a:schemeClr val="dk2"/>
              </a:solidFill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-"/>
            </a:pPr>
            <a:r>
              <a:rPr lang="ru" sz="1900">
                <a:solidFill>
                  <a:schemeClr val="dk2"/>
                </a:solidFill>
              </a:rPr>
              <a:t>осуществление профилактики заболеваний средствами ФК;</a:t>
            </a:r>
            <a:endParaRPr sz="1900">
              <a:solidFill>
                <a:schemeClr val="dk2"/>
              </a:solidFill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-"/>
            </a:pPr>
            <a:r>
              <a:rPr lang="ru" sz="1900">
                <a:solidFill>
                  <a:schemeClr val="dk2"/>
                </a:solidFill>
              </a:rPr>
              <a:t>применение средств и методов двигательной реабилитации;</a:t>
            </a:r>
            <a:endParaRPr sz="1900">
              <a:solidFill>
                <a:schemeClr val="dk2"/>
              </a:solidFill>
            </a:endParaRPr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-"/>
            </a:pPr>
            <a:r>
              <a:rPr lang="ru" sz="1900">
                <a:solidFill>
                  <a:schemeClr val="dk2"/>
                </a:solidFill>
              </a:rPr>
              <a:t>организационное обеспечение процессов обучения, воспитания и развития дошкольников.</a:t>
            </a:r>
            <a:endParaRPr sz="19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6"/>
          <p:cNvSpPr txBox="1">
            <a:spLocks noGrp="1"/>
          </p:cNvSpPr>
          <p:nvPr>
            <p:ph type="title"/>
          </p:nvPr>
        </p:nvSpPr>
        <p:spPr>
          <a:xfrm>
            <a:off x="226075" y="357800"/>
            <a:ext cx="2808000" cy="1894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000000"/>
                </a:solidFill>
              </a:rPr>
              <a:t>Эффективность системы образования дошкольников в области ФК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23" name="Google Shape;123;p26"/>
          <p:cNvSpPr txBox="1">
            <a:spLocks noGrp="1"/>
          </p:cNvSpPr>
          <p:nvPr>
            <p:ph type="body" idx="1"/>
          </p:nvPr>
        </p:nvSpPr>
        <p:spPr>
          <a:xfrm>
            <a:off x="226075" y="2571750"/>
            <a:ext cx="2808000" cy="205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24" name="Google Shape;124;p26"/>
          <p:cNvSpPr/>
          <p:nvPr/>
        </p:nvSpPr>
        <p:spPr>
          <a:xfrm>
            <a:off x="599625" y="2691675"/>
            <a:ext cx="2265300" cy="5862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300">
                <a:latin typeface="Times New Roman"/>
                <a:ea typeface="Times New Roman"/>
                <a:cs typeface="Times New Roman"/>
                <a:sym typeface="Times New Roman"/>
              </a:rPr>
              <a:t>Коллектив ДОО</a:t>
            </a:r>
            <a:endParaRPr sz="23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5" name="Google Shape;125;p26"/>
          <p:cNvSpPr/>
          <p:nvPr/>
        </p:nvSpPr>
        <p:spPr>
          <a:xfrm>
            <a:off x="612950" y="3890950"/>
            <a:ext cx="2132100" cy="5862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latin typeface="Times New Roman"/>
                <a:ea typeface="Times New Roman"/>
                <a:cs typeface="Times New Roman"/>
                <a:sym typeface="Times New Roman"/>
              </a:rPr>
              <a:t>Семья</a:t>
            </a: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6" name="Google Shape;126;p26"/>
          <p:cNvSpPr/>
          <p:nvPr/>
        </p:nvSpPr>
        <p:spPr>
          <a:xfrm>
            <a:off x="1332525" y="3437875"/>
            <a:ext cx="492900" cy="313200"/>
          </a:xfrm>
          <a:prstGeom prst="mathPlus">
            <a:avLst>
              <a:gd name="adj1" fmla="val 23520"/>
            </a:avLst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26"/>
          <p:cNvSpPr txBox="1"/>
          <p:nvPr/>
        </p:nvSpPr>
        <p:spPr>
          <a:xfrm>
            <a:off x="3850950" y="1425800"/>
            <a:ext cx="4836900" cy="226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700">
                <a:latin typeface="Times New Roman"/>
                <a:ea typeface="Times New Roman"/>
                <a:cs typeface="Times New Roman"/>
                <a:sym typeface="Times New Roman"/>
              </a:rPr>
              <a:t>!!! Основное образование дошкольников в области физической культуры реализуется в соответствии с программой</a:t>
            </a:r>
            <a:endParaRPr sz="27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139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Физкультурно-оздоровительная работа с детьми осуществляется всем коллективом сотрудников детского сада</a:t>
            </a:r>
            <a:endParaRPr/>
          </a:p>
        </p:txBody>
      </p:sp>
      <p:sp>
        <p:nvSpPr>
          <p:cNvPr id="134" name="Google Shape;134;p27"/>
          <p:cNvSpPr txBox="1">
            <a:spLocks noGrp="1"/>
          </p:cNvSpPr>
          <p:nvPr>
            <p:ph type="body" idx="1"/>
          </p:nvPr>
        </p:nvSpPr>
        <p:spPr>
          <a:xfrm>
            <a:off x="311700" y="1932150"/>
            <a:ext cx="8520600" cy="307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2"/>
                </a:solidFill>
              </a:rPr>
              <a:t>заведующая детским садом;</a:t>
            </a:r>
            <a:endParaRPr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2"/>
                </a:solidFill>
              </a:rPr>
              <a:t>методист (старший воспитатель/ заместитель заведующего);</a:t>
            </a:r>
            <a:endParaRPr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2"/>
                </a:solidFill>
              </a:rPr>
              <a:t>медицинские работники;</a:t>
            </a:r>
            <a:endParaRPr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2"/>
                </a:solidFill>
              </a:rPr>
              <a:t>воспитатель;</a:t>
            </a:r>
            <a:endParaRPr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2"/>
                </a:solidFill>
              </a:rPr>
              <a:t>помощник воспитателя (младший воспитатель);</a:t>
            </a:r>
            <a:endParaRPr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2"/>
                </a:solidFill>
              </a:rPr>
              <a:t>музыкальный руководитель;</a:t>
            </a:r>
            <a:endParaRPr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">
                <a:solidFill>
                  <a:schemeClr val="dk2"/>
                </a:solidFill>
              </a:rPr>
              <a:t>специалист по физической культуре (инструктор по ФК/ воспитатель по ФК).</a:t>
            </a: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Заведующая детским садом</a:t>
            </a:r>
            <a:endParaRPr/>
          </a:p>
        </p:txBody>
      </p:sp>
      <p:sp>
        <p:nvSpPr>
          <p:cNvPr id="140" name="Google Shape;140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-"/>
            </a:pPr>
            <a:r>
              <a:rPr lang="ru" sz="2500">
                <a:solidFill>
                  <a:schemeClr val="dk2"/>
                </a:solidFill>
              </a:rPr>
              <a:t>создает условия;</a:t>
            </a:r>
            <a:endParaRPr sz="2500">
              <a:solidFill>
                <a:schemeClr val="dk2"/>
              </a:solidFill>
            </a:endParaRPr>
          </a:p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-"/>
            </a:pPr>
            <a:r>
              <a:rPr lang="ru" sz="2500">
                <a:solidFill>
                  <a:schemeClr val="dk2"/>
                </a:solidFill>
              </a:rPr>
              <a:t>осуществляет руководство и контроль качества.</a:t>
            </a:r>
            <a:endParaRPr sz="25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500">
              <a:solidFill>
                <a:schemeClr val="dk2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" sz="2500">
                <a:solidFill>
                  <a:schemeClr val="dk2"/>
                </a:solidFill>
              </a:rPr>
              <a:t>Руководитель детского сада несет ответственность за работу всего учреждения!</a:t>
            </a:r>
            <a:endParaRPr sz="25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Методист (старший воспитатель)</a:t>
            </a:r>
            <a:endParaRPr/>
          </a:p>
        </p:txBody>
      </p:sp>
      <p:sp>
        <p:nvSpPr>
          <p:cNvPr id="146" name="Google Shape;146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-"/>
            </a:pPr>
            <a:r>
              <a:rPr lang="ru">
                <a:solidFill>
                  <a:schemeClr val="dk2"/>
                </a:solidFill>
              </a:rPr>
              <a:t>осуществляет методическое руководство работой воспитателей;</a:t>
            </a:r>
            <a:endParaRPr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-"/>
            </a:pPr>
            <a:r>
              <a:rPr lang="ru">
                <a:solidFill>
                  <a:schemeClr val="dk2"/>
                </a:solidFill>
              </a:rPr>
              <a:t>организует повышение квалификации педагогов;</a:t>
            </a:r>
            <a:endParaRPr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-"/>
            </a:pPr>
            <a:r>
              <a:rPr lang="ru">
                <a:solidFill>
                  <a:schemeClr val="dk2"/>
                </a:solidFill>
              </a:rPr>
              <a:t>анализирует эффективность физкультурно-оздоровительной работы;</a:t>
            </a:r>
            <a:endParaRPr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-"/>
            </a:pPr>
            <a:r>
              <a:rPr lang="ru">
                <a:solidFill>
                  <a:schemeClr val="dk2"/>
                </a:solidFill>
              </a:rPr>
              <a:t>систематически изучает опыт работы других дошкольных учреждений;</a:t>
            </a:r>
            <a:endParaRPr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-"/>
            </a:pPr>
            <a:r>
              <a:rPr lang="ru">
                <a:solidFill>
                  <a:schemeClr val="dk2"/>
                </a:solidFill>
              </a:rPr>
              <a:t>контролирует занятия физическими упражнениями:</a:t>
            </a:r>
            <a:endParaRPr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ru">
                <a:solidFill>
                  <a:schemeClr val="dk2"/>
                </a:solidFill>
              </a:rPr>
              <a:t>занятия;</a:t>
            </a:r>
            <a:endParaRPr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ru">
                <a:solidFill>
                  <a:schemeClr val="dk2"/>
                </a:solidFill>
              </a:rPr>
              <a:t>физкультурно-оздоровительные мероприятия в режиме дня;</a:t>
            </a:r>
            <a:endParaRPr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ru">
                <a:solidFill>
                  <a:schemeClr val="dk2"/>
                </a:solidFill>
              </a:rPr>
              <a:t>физкультурно-рекреационные мероприятия;</a:t>
            </a:r>
            <a:endParaRPr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ru">
                <a:solidFill>
                  <a:schemeClr val="dk2"/>
                </a:solidFill>
              </a:rPr>
              <a:t>самостоятельную двигательную деятельность детей.</a:t>
            </a: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Медицинские работники (врач, мед.сестра)</a:t>
            </a:r>
            <a:endParaRPr/>
          </a:p>
        </p:txBody>
      </p:sp>
      <p:sp>
        <p:nvSpPr>
          <p:cNvPr id="152" name="Google Shape;152;p3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2"/>
                </a:solidFill>
              </a:rPr>
              <a:t>Проводят лечебно-профилактические мероприятия:</a:t>
            </a:r>
            <a:endParaRPr>
              <a:solidFill>
                <a:schemeClr val="dk2"/>
              </a:solidFill>
            </a:endParaRPr>
          </a:p>
          <a:p>
            <a:pPr marL="457200" lvl="0" indent="-36830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200"/>
              <a:buChar char="➔"/>
            </a:pPr>
            <a:r>
              <a:rPr lang="ru" sz="2200">
                <a:solidFill>
                  <a:schemeClr val="dk2"/>
                </a:solidFill>
              </a:rPr>
              <a:t>комплексную оценку здоровья детей;</a:t>
            </a:r>
            <a:endParaRPr sz="2200">
              <a:solidFill>
                <a:schemeClr val="dk2"/>
              </a:solidFill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➔"/>
            </a:pPr>
            <a:r>
              <a:rPr lang="ru" sz="2200">
                <a:solidFill>
                  <a:schemeClr val="dk2"/>
                </a:solidFill>
              </a:rPr>
              <a:t>закаливающие процедуры;</a:t>
            </a:r>
            <a:endParaRPr sz="2200">
              <a:solidFill>
                <a:schemeClr val="dk2"/>
              </a:solidFill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➔"/>
            </a:pPr>
            <a:r>
              <a:rPr lang="ru" sz="2200">
                <a:solidFill>
                  <a:schemeClr val="dk2"/>
                </a:solidFill>
              </a:rPr>
              <a:t>создание оптимальных санитарно-гигиенических условий;</a:t>
            </a:r>
            <a:endParaRPr sz="2200">
              <a:solidFill>
                <a:schemeClr val="dk2"/>
              </a:solidFill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➔"/>
            </a:pPr>
            <a:r>
              <a:rPr lang="ru" sz="2200">
                <a:solidFill>
                  <a:schemeClr val="dk2"/>
                </a:solidFill>
              </a:rPr>
              <a:t>лечебные мероприятия;</a:t>
            </a:r>
            <a:endParaRPr sz="2200">
              <a:solidFill>
                <a:schemeClr val="dk2"/>
              </a:solidFill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➔"/>
            </a:pPr>
            <a:r>
              <a:rPr lang="ru" sz="2200">
                <a:solidFill>
                  <a:schemeClr val="dk2"/>
                </a:solidFill>
              </a:rPr>
              <a:t>медицинский контроль состояния здоровья в процессе занятий физическими упражнениями.</a:t>
            </a:r>
            <a:endParaRPr sz="22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Воспитатель</a:t>
            </a:r>
            <a:endParaRPr/>
          </a:p>
        </p:txBody>
      </p:sp>
      <p:sp>
        <p:nvSpPr>
          <p:cNvPr id="158" name="Google Shape;158;p3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89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AutoNum type="arabicParenR"/>
            </a:pPr>
            <a:r>
              <a:rPr lang="ru" sz="2000">
                <a:solidFill>
                  <a:schemeClr val="dk2"/>
                </a:solidFill>
              </a:rPr>
              <a:t>планирует, организует и проводит физкультурно-оздоровительные мероприятия в режиме дня:</a:t>
            </a:r>
            <a:endParaRPr sz="2000">
              <a:solidFill>
                <a:schemeClr val="dk2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★"/>
            </a:pPr>
            <a:r>
              <a:rPr lang="ru" sz="2000">
                <a:solidFill>
                  <a:schemeClr val="dk2"/>
                </a:solidFill>
              </a:rPr>
              <a:t>утреннюю гимнастику;</a:t>
            </a:r>
            <a:endParaRPr sz="2000">
              <a:solidFill>
                <a:schemeClr val="dk2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★"/>
            </a:pPr>
            <a:r>
              <a:rPr lang="ru" sz="2000">
                <a:solidFill>
                  <a:schemeClr val="dk2"/>
                </a:solidFill>
              </a:rPr>
              <a:t>физкультминутки;</a:t>
            </a:r>
            <a:endParaRPr sz="2000">
              <a:solidFill>
                <a:schemeClr val="dk2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★"/>
            </a:pPr>
            <a:r>
              <a:rPr lang="ru" sz="2000">
                <a:solidFill>
                  <a:schemeClr val="dk2"/>
                </a:solidFill>
              </a:rPr>
              <a:t>подвижные игры;</a:t>
            </a:r>
            <a:endParaRPr sz="2000">
              <a:solidFill>
                <a:schemeClr val="dk2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★"/>
            </a:pPr>
            <a:r>
              <a:rPr lang="ru" sz="2000">
                <a:solidFill>
                  <a:schemeClr val="dk2"/>
                </a:solidFill>
              </a:rPr>
              <a:t>упражнения между занятиями;</a:t>
            </a:r>
            <a:endParaRPr sz="2000">
              <a:solidFill>
                <a:schemeClr val="dk2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★"/>
            </a:pPr>
            <a:r>
              <a:rPr lang="ru" sz="2000">
                <a:solidFill>
                  <a:schemeClr val="dk2"/>
                </a:solidFill>
              </a:rPr>
              <a:t>бодрящую гимнастику;</a:t>
            </a:r>
            <a:endParaRPr sz="2000">
              <a:solidFill>
                <a:schemeClr val="dk2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★"/>
            </a:pPr>
            <a:r>
              <a:rPr lang="ru" sz="2000">
                <a:solidFill>
                  <a:schemeClr val="dk2"/>
                </a:solidFill>
              </a:rPr>
              <a:t>самостоятельную двигательную деятельность детей.</a:t>
            </a:r>
            <a:endParaRPr sz="2000">
              <a:solidFill>
                <a:schemeClr val="dk2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AutoNum type="arabicParenR"/>
            </a:pPr>
            <a:r>
              <a:rPr lang="ru" sz="2000">
                <a:solidFill>
                  <a:schemeClr val="dk2"/>
                </a:solidFill>
              </a:rPr>
              <a:t>следит за состоянием здоровья детей,;</a:t>
            </a:r>
            <a:endParaRPr sz="2000">
              <a:solidFill>
                <a:schemeClr val="dk2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AutoNum type="arabicParenR"/>
            </a:pPr>
            <a:r>
              <a:rPr lang="ru" sz="2000">
                <a:solidFill>
                  <a:schemeClr val="dk2"/>
                </a:solidFill>
              </a:rPr>
              <a:t>заботится о соблюдении гигиенических норм в помещении и на участке.</a:t>
            </a:r>
            <a:endParaRPr sz="20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Помощник воспитателя</a:t>
            </a:r>
            <a:endParaRPr/>
          </a:p>
        </p:txBody>
      </p:sp>
      <p:sp>
        <p:nvSpPr>
          <p:cNvPr id="164" name="Google Shape;164;p3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-"/>
            </a:pPr>
            <a:r>
              <a:rPr lang="ru" sz="2400">
                <a:solidFill>
                  <a:schemeClr val="dk2"/>
                </a:solidFill>
              </a:rPr>
              <a:t>следит за чистотой и проветриванием помещения;</a:t>
            </a:r>
            <a:endParaRPr sz="2400">
              <a:solidFill>
                <a:schemeClr val="dk2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-"/>
            </a:pPr>
            <a:r>
              <a:rPr lang="ru" sz="2400">
                <a:solidFill>
                  <a:schemeClr val="dk2"/>
                </a:solidFill>
              </a:rPr>
              <a:t>помогает подготовить детей к физкультурному занятию и прогулке;</a:t>
            </a:r>
            <a:endParaRPr sz="2400">
              <a:solidFill>
                <a:schemeClr val="dk2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-"/>
            </a:pPr>
            <a:r>
              <a:rPr lang="ru" sz="2400">
                <a:solidFill>
                  <a:schemeClr val="dk2"/>
                </a:solidFill>
              </a:rPr>
              <a:t>принимает участие в уходе за инвентарем.</a:t>
            </a:r>
            <a:endParaRPr sz="24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Музыкальный руководитель</a:t>
            </a:r>
            <a:endParaRPr/>
          </a:p>
        </p:txBody>
      </p:sp>
      <p:sp>
        <p:nvSpPr>
          <p:cNvPr id="170" name="Google Shape;170;p3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-"/>
            </a:pPr>
            <a:r>
              <a:rPr lang="ru" sz="2400">
                <a:solidFill>
                  <a:schemeClr val="dk2"/>
                </a:solidFill>
              </a:rPr>
              <a:t>обеспечивает на занятиях охрану здоровья детей;</a:t>
            </a:r>
            <a:endParaRPr sz="2400">
              <a:solidFill>
                <a:schemeClr val="dk2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-"/>
            </a:pPr>
            <a:r>
              <a:rPr lang="ru" sz="2400">
                <a:solidFill>
                  <a:schemeClr val="dk2"/>
                </a:solidFill>
              </a:rPr>
              <a:t>взаимодействует с другими специалистами в организации занятий;</a:t>
            </a:r>
            <a:endParaRPr sz="2400">
              <a:solidFill>
                <a:schemeClr val="dk2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-"/>
            </a:pPr>
            <a:r>
              <a:rPr lang="ru" sz="2400">
                <a:solidFill>
                  <a:schemeClr val="dk2"/>
                </a:solidFill>
              </a:rPr>
              <a:t>участвует в организации и проведении физкультурных праздников.</a:t>
            </a:r>
            <a:endParaRPr sz="24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359</Words>
  <Application>Microsoft Office PowerPoint</Application>
  <PresentationFormat>Экран (16:9)</PresentationFormat>
  <Paragraphs>62</Paragraphs>
  <Slides>10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Source Sans Pro</vt:lpstr>
      <vt:lpstr>Roboto</vt:lpstr>
      <vt:lpstr>Times New Roman</vt:lpstr>
      <vt:lpstr>Raleway</vt:lpstr>
      <vt:lpstr>Plum</vt:lpstr>
      <vt:lpstr>Material</vt:lpstr>
      <vt:lpstr>Деятельность сотрудников дошкольного учреждения по организации физкультурно-оздоровительной работы с детьми</vt:lpstr>
      <vt:lpstr>Эффективность системы образования дошкольников в области ФК</vt:lpstr>
      <vt:lpstr>Физкультурно-оздоровительная работа с детьми осуществляется всем коллективом сотрудников детского сада</vt:lpstr>
      <vt:lpstr>Заведующая детским садом</vt:lpstr>
      <vt:lpstr>Методист (старший воспитатель)</vt:lpstr>
      <vt:lpstr>Медицинские работники (врач, мед.сестра)</vt:lpstr>
      <vt:lpstr>Воспитатель</vt:lpstr>
      <vt:lpstr>Помощник воспитателя</vt:lpstr>
      <vt:lpstr>Музыкальный руководитель</vt:lpstr>
      <vt:lpstr>Специалист по ФК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Деятельность сотрудников дошкольного учреждения по организации физкультурно-оздоровительной работы с детьми</dc:title>
  <cp:lastModifiedBy>Administrator</cp:lastModifiedBy>
  <cp:revision>2</cp:revision>
  <dcterms:modified xsi:type="dcterms:W3CDTF">2023-10-06T18:43:49Z</dcterms:modified>
</cp:coreProperties>
</file>