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0" r:id="rId5"/>
    <p:sldId id="261" r:id="rId6"/>
    <p:sldId id="262" r:id="rId7"/>
    <p:sldId id="265" r:id="rId8"/>
    <p:sldId id="266" r:id="rId9"/>
    <p:sldId id="267"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3664DBC-B7E9-4B78-B4FD-D0ABC5DB021B}" type="datetimeFigureOut">
              <a:rPr lang="ru-RU" smtClean="0"/>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1AFC7D-2266-4F8C-BE41-027B6B86E123}" type="slidenum">
              <a:rPr lang="ru-RU" smtClean="0"/>
              <a:t>‹#›</a:t>
            </a:fld>
            <a:endParaRPr lang="ru-RU"/>
          </a:p>
        </p:txBody>
      </p:sp>
    </p:spTree>
    <p:extLst>
      <p:ext uri="{BB962C8B-B14F-4D97-AF65-F5344CB8AC3E}">
        <p14:creationId xmlns:p14="http://schemas.microsoft.com/office/powerpoint/2010/main" val="144616217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664DBC-B7E9-4B78-B4FD-D0ABC5DB021B}" type="datetimeFigureOut">
              <a:rPr lang="ru-RU" smtClean="0"/>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1AFC7D-2266-4F8C-BE41-027B6B86E123}" type="slidenum">
              <a:rPr lang="ru-RU" smtClean="0"/>
              <a:t>‹#›</a:t>
            </a:fld>
            <a:endParaRPr lang="ru-RU"/>
          </a:p>
        </p:txBody>
      </p:sp>
    </p:spTree>
    <p:extLst>
      <p:ext uri="{BB962C8B-B14F-4D97-AF65-F5344CB8AC3E}">
        <p14:creationId xmlns:p14="http://schemas.microsoft.com/office/powerpoint/2010/main" val="206631672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664DBC-B7E9-4B78-B4FD-D0ABC5DB021B}" type="datetimeFigureOut">
              <a:rPr lang="ru-RU" smtClean="0"/>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1AFC7D-2266-4F8C-BE41-027B6B86E123}" type="slidenum">
              <a:rPr lang="ru-RU" smtClean="0"/>
              <a:t>‹#›</a:t>
            </a:fld>
            <a:endParaRPr lang="ru-RU"/>
          </a:p>
        </p:txBody>
      </p:sp>
    </p:spTree>
    <p:extLst>
      <p:ext uri="{BB962C8B-B14F-4D97-AF65-F5344CB8AC3E}">
        <p14:creationId xmlns:p14="http://schemas.microsoft.com/office/powerpoint/2010/main" val="206259915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664DBC-B7E9-4B78-B4FD-D0ABC5DB021B}" type="datetimeFigureOut">
              <a:rPr lang="ru-RU" smtClean="0"/>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1AFC7D-2266-4F8C-BE41-027B6B86E123}" type="slidenum">
              <a:rPr lang="ru-RU" smtClean="0"/>
              <a:t>‹#›</a:t>
            </a:fld>
            <a:endParaRPr lang="ru-RU"/>
          </a:p>
        </p:txBody>
      </p:sp>
    </p:spTree>
    <p:extLst>
      <p:ext uri="{BB962C8B-B14F-4D97-AF65-F5344CB8AC3E}">
        <p14:creationId xmlns:p14="http://schemas.microsoft.com/office/powerpoint/2010/main" val="399158117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664DBC-B7E9-4B78-B4FD-D0ABC5DB021B}" type="datetimeFigureOut">
              <a:rPr lang="ru-RU" smtClean="0"/>
              <a:t>24.01.2019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1AFC7D-2266-4F8C-BE41-027B6B86E123}" type="slidenum">
              <a:rPr lang="ru-RU" smtClean="0"/>
              <a:t>‹#›</a:t>
            </a:fld>
            <a:endParaRPr lang="ru-RU"/>
          </a:p>
        </p:txBody>
      </p:sp>
    </p:spTree>
    <p:extLst>
      <p:ext uri="{BB962C8B-B14F-4D97-AF65-F5344CB8AC3E}">
        <p14:creationId xmlns:p14="http://schemas.microsoft.com/office/powerpoint/2010/main" val="303922194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3664DBC-B7E9-4B78-B4FD-D0ABC5DB021B}" type="datetimeFigureOut">
              <a:rPr lang="ru-RU" smtClean="0"/>
              <a:t>24.01.2019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1AFC7D-2266-4F8C-BE41-027B6B86E123}" type="slidenum">
              <a:rPr lang="ru-RU" smtClean="0"/>
              <a:t>‹#›</a:t>
            </a:fld>
            <a:endParaRPr lang="ru-RU"/>
          </a:p>
        </p:txBody>
      </p:sp>
    </p:spTree>
    <p:extLst>
      <p:ext uri="{BB962C8B-B14F-4D97-AF65-F5344CB8AC3E}">
        <p14:creationId xmlns:p14="http://schemas.microsoft.com/office/powerpoint/2010/main" val="316547052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3664DBC-B7E9-4B78-B4FD-D0ABC5DB021B}" type="datetimeFigureOut">
              <a:rPr lang="ru-RU" smtClean="0"/>
              <a:t>24.01.2019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1AFC7D-2266-4F8C-BE41-027B6B86E123}" type="slidenum">
              <a:rPr lang="ru-RU" smtClean="0"/>
              <a:t>‹#›</a:t>
            </a:fld>
            <a:endParaRPr lang="ru-RU"/>
          </a:p>
        </p:txBody>
      </p:sp>
    </p:spTree>
    <p:extLst>
      <p:ext uri="{BB962C8B-B14F-4D97-AF65-F5344CB8AC3E}">
        <p14:creationId xmlns:p14="http://schemas.microsoft.com/office/powerpoint/2010/main" val="222933099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664DBC-B7E9-4B78-B4FD-D0ABC5DB021B}" type="datetimeFigureOut">
              <a:rPr lang="ru-RU" smtClean="0"/>
              <a:t>24.01.2019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1AFC7D-2266-4F8C-BE41-027B6B86E123}" type="slidenum">
              <a:rPr lang="ru-RU" smtClean="0"/>
              <a:t>‹#›</a:t>
            </a:fld>
            <a:endParaRPr lang="ru-RU"/>
          </a:p>
        </p:txBody>
      </p:sp>
    </p:spTree>
    <p:extLst>
      <p:ext uri="{BB962C8B-B14F-4D97-AF65-F5344CB8AC3E}">
        <p14:creationId xmlns:p14="http://schemas.microsoft.com/office/powerpoint/2010/main" val="170860844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664DBC-B7E9-4B78-B4FD-D0ABC5DB021B}" type="datetimeFigureOut">
              <a:rPr lang="ru-RU" smtClean="0"/>
              <a:t>24.01.2019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1AFC7D-2266-4F8C-BE41-027B6B86E123}" type="slidenum">
              <a:rPr lang="ru-RU" smtClean="0"/>
              <a:t>‹#›</a:t>
            </a:fld>
            <a:endParaRPr lang="ru-RU"/>
          </a:p>
        </p:txBody>
      </p:sp>
    </p:spTree>
    <p:extLst>
      <p:ext uri="{BB962C8B-B14F-4D97-AF65-F5344CB8AC3E}">
        <p14:creationId xmlns:p14="http://schemas.microsoft.com/office/powerpoint/2010/main" val="157935090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3664DBC-B7E9-4B78-B4FD-D0ABC5DB021B}" type="datetimeFigureOut">
              <a:rPr lang="ru-RU" smtClean="0"/>
              <a:t>24.01.2019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1AFC7D-2266-4F8C-BE41-027B6B86E123}" type="slidenum">
              <a:rPr lang="ru-RU" smtClean="0"/>
              <a:t>‹#›</a:t>
            </a:fld>
            <a:endParaRPr lang="ru-RU"/>
          </a:p>
        </p:txBody>
      </p:sp>
    </p:spTree>
    <p:extLst>
      <p:ext uri="{BB962C8B-B14F-4D97-AF65-F5344CB8AC3E}">
        <p14:creationId xmlns:p14="http://schemas.microsoft.com/office/powerpoint/2010/main" val="203665013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3664DBC-B7E9-4B78-B4FD-D0ABC5DB021B}" type="datetimeFigureOut">
              <a:rPr lang="ru-RU" smtClean="0"/>
              <a:t>24.01.2019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1AFC7D-2266-4F8C-BE41-027B6B86E123}" type="slidenum">
              <a:rPr lang="ru-RU" smtClean="0"/>
              <a:t>‹#›</a:t>
            </a:fld>
            <a:endParaRPr lang="ru-RU"/>
          </a:p>
        </p:txBody>
      </p:sp>
    </p:spTree>
    <p:extLst>
      <p:ext uri="{BB962C8B-B14F-4D97-AF65-F5344CB8AC3E}">
        <p14:creationId xmlns:p14="http://schemas.microsoft.com/office/powerpoint/2010/main" val="27739855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64DBC-B7E9-4B78-B4FD-D0ABC5DB021B}" type="datetimeFigureOut">
              <a:rPr lang="ru-RU" smtClean="0"/>
              <a:t>24.01.2019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AFC7D-2266-4F8C-BE41-027B6B86E123}" type="slidenum">
              <a:rPr lang="ru-RU" smtClean="0"/>
              <a:t>‹#›</a:t>
            </a:fld>
            <a:endParaRPr lang="ru-RU"/>
          </a:p>
        </p:txBody>
      </p:sp>
    </p:spTree>
    <p:extLst>
      <p:ext uri="{BB962C8B-B14F-4D97-AF65-F5344CB8AC3E}">
        <p14:creationId xmlns:p14="http://schemas.microsoft.com/office/powerpoint/2010/main" val="718174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701040" y="414701"/>
            <a:ext cx="9144000" cy="1655762"/>
          </a:xfrm>
        </p:spPr>
        <p:txBody>
          <a:bodyPr/>
          <a:lstStyle/>
          <a:p>
            <a:endParaRPr lang="ru-RU"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extBox 7"/>
          <p:cNvSpPr txBox="1"/>
          <p:nvPr/>
        </p:nvSpPr>
        <p:spPr>
          <a:xfrm>
            <a:off x="209006" y="962467"/>
            <a:ext cx="6858000" cy="2215991"/>
          </a:xfrm>
          <a:prstGeom prst="rect">
            <a:avLst/>
          </a:prstGeom>
          <a:noFill/>
        </p:spPr>
        <p:txBody>
          <a:bodyPr wrap="square" rtlCol="0">
            <a:spAutoFit/>
          </a:bodyPr>
          <a:lstStyle/>
          <a:p>
            <a:pPr algn="ctr"/>
            <a:r>
              <a:rPr lang="en-US" sz="13800">
                <a:solidFill>
                  <a:srgbClr val="FF0000"/>
                </a:solidFill>
              </a:rPr>
              <a:t>Ryazan</a:t>
            </a:r>
            <a:endParaRPr lang="ru-RU" sz="13800" dirty="0">
              <a:solidFill>
                <a:srgbClr val="FF0000"/>
              </a:solidFill>
            </a:endParaRPr>
          </a:p>
        </p:txBody>
      </p:sp>
    </p:spTree>
    <p:extLst>
      <p:ext uri="{BB962C8B-B14F-4D97-AF65-F5344CB8AC3E}">
        <p14:creationId xmlns:p14="http://schemas.microsoft.com/office/powerpoint/2010/main" val="218218063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397" y="261257"/>
            <a:ext cx="7477206" cy="6858000"/>
          </a:xfrm>
          <a:prstGeom prst="rect">
            <a:avLst/>
          </a:prstGeom>
        </p:spPr>
      </p:pic>
    </p:spTree>
    <p:extLst>
      <p:ext uri="{BB962C8B-B14F-4D97-AF65-F5344CB8AC3E}">
        <p14:creationId xmlns:p14="http://schemas.microsoft.com/office/powerpoint/2010/main" val="184908763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707" y="378823"/>
            <a:ext cx="4220476" cy="5839097"/>
          </a:xfrm>
        </p:spPr>
        <p:txBody>
          <a:bodyPr>
            <a:normAutofit/>
          </a:bodyPr>
          <a:lstStyle/>
          <a:p>
            <a:r>
              <a:rPr lang="en-US" sz="2800" dirty="0"/>
              <a:t>Ryazan is located in the center of the East European plain, between the Oka and Volga rivers in the Western part of the Ryazan region. The territory of the city is 224 </a:t>
            </a:r>
            <a:r>
              <a:rPr lang="en-US" sz="2800" dirty="0" smtClean="0"/>
              <a:t>square kilometers </a:t>
            </a:r>
            <a:r>
              <a:rPr lang="en-US" sz="2800" dirty="0"/>
              <a:t>Population: 538 962 people</a:t>
            </a:r>
            <a:endParaRPr lang="ru-RU" sz="2800" dirty="0"/>
          </a:p>
        </p:txBody>
      </p:sp>
      <p:pic>
        <p:nvPicPr>
          <p:cNvPr id="4" name="Рисунок 3"/>
          <p:cNvPicPr>
            <a:picLocks noChangeAspect="1"/>
          </p:cNvPicPr>
          <p:nvPr/>
        </p:nvPicPr>
        <p:blipFill>
          <a:blip r:embed="rId2"/>
          <a:stretch>
            <a:fillRect/>
          </a:stretch>
        </p:blipFill>
        <p:spPr>
          <a:xfrm>
            <a:off x="4768278" y="0"/>
            <a:ext cx="7127632" cy="6857274"/>
          </a:xfrm>
          <a:prstGeom prst="rect">
            <a:avLst/>
          </a:prstGeom>
        </p:spPr>
      </p:pic>
      <p:sp>
        <p:nvSpPr>
          <p:cNvPr id="9" name="Овал 8"/>
          <p:cNvSpPr/>
          <p:nvPr/>
        </p:nvSpPr>
        <p:spPr>
          <a:xfrm>
            <a:off x="6766559" y="2769325"/>
            <a:ext cx="104503" cy="143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6818810" y="2728350"/>
            <a:ext cx="1162594" cy="369332"/>
          </a:xfrm>
          <a:prstGeom prst="rect">
            <a:avLst/>
          </a:prstGeom>
          <a:noFill/>
        </p:spPr>
        <p:txBody>
          <a:bodyPr wrap="square" rtlCol="0">
            <a:spAutoFit/>
          </a:bodyPr>
          <a:lstStyle/>
          <a:p>
            <a:r>
              <a:rPr lang="ru-RU" dirty="0" smtClean="0"/>
              <a:t>Рязань</a:t>
            </a:r>
            <a:endParaRPr lang="ru-RU" dirty="0"/>
          </a:p>
        </p:txBody>
      </p:sp>
      <p:sp>
        <p:nvSpPr>
          <p:cNvPr id="11" name="TextBox 10"/>
          <p:cNvSpPr txBox="1"/>
          <p:nvPr/>
        </p:nvSpPr>
        <p:spPr>
          <a:xfrm>
            <a:off x="345579" y="378823"/>
            <a:ext cx="3892732" cy="1200329"/>
          </a:xfrm>
          <a:prstGeom prst="rect">
            <a:avLst/>
          </a:prstGeom>
          <a:noFill/>
        </p:spPr>
        <p:txBody>
          <a:bodyPr wrap="square" rtlCol="0">
            <a:spAutoFit/>
          </a:bodyPr>
          <a:lstStyle/>
          <a:p>
            <a:r>
              <a:rPr lang="en-US" sz="3600" dirty="0" smtClean="0">
                <a:latin typeface="Book Antiqua" panose="02040602050305030304" pitchFamily="18" charset="0"/>
              </a:rPr>
              <a:t>Geographical </a:t>
            </a:r>
            <a:r>
              <a:rPr lang="en-US" sz="3600" dirty="0">
                <a:latin typeface="Book Antiqua" panose="02040602050305030304" pitchFamily="18" charset="0"/>
              </a:rPr>
              <a:t>position</a:t>
            </a:r>
            <a:endParaRPr lang="ru-RU" sz="3600" dirty="0">
              <a:latin typeface="Book Antiqua" panose="02040602050305030304" pitchFamily="18" charset="0"/>
            </a:endParaRPr>
          </a:p>
        </p:txBody>
      </p:sp>
    </p:spTree>
    <p:extLst>
      <p:ext uri="{BB962C8B-B14F-4D97-AF65-F5344CB8AC3E}">
        <p14:creationId xmlns:p14="http://schemas.microsoft.com/office/powerpoint/2010/main" val="599827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96497" y="397465"/>
            <a:ext cx="3642360" cy="797469"/>
          </a:xfrm>
        </p:spPr>
        <p:txBody>
          <a:bodyPr/>
          <a:lstStyle/>
          <a:p>
            <a:pPr algn="ctr"/>
            <a:r>
              <a:rPr lang="en-US" sz="4800" dirty="0" smtClean="0">
                <a:latin typeface="Book Antiqua" panose="02040602050305030304" pitchFamily="18" charset="0"/>
              </a:rPr>
              <a:t>History</a:t>
            </a:r>
            <a:endParaRPr lang="ru-RU" sz="4800" dirty="0">
              <a:latin typeface="Book Antiqua" panose="02040602050305030304" pitchFamily="18" charset="0"/>
            </a:endParaRPr>
          </a:p>
        </p:txBody>
      </p:sp>
      <p:sp>
        <p:nvSpPr>
          <p:cNvPr id="6" name="TextBox 5"/>
          <p:cNvSpPr txBox="1"/>
          <p:nvPr/>
        </p:nvSpPr>
        <p:spPr>
          <a:xfrm>
            <a:off x="8164286" y="1194934"/>
            <a:ext cx="3579223" cy="5262979"/>
          </a:xfrm>
          <a:prstGeom prst="rect">
            <a:avLst/>
          </a:prstGeom>
          <a:noFill/>
        </p:spPr>
        <p:txBody>
          <a:bodyPr wrap="square" rtlCol="0">
            <a:spAutoFit/>
          </a:bodyPr>
          <a:lstStyle/>
          <a:p>
            <a:r>
              <a:rPr lang="en-US" sz="2400" dirty="0"/>
              <a:t>On may 8, 1904, Emperor Nicholas II visited the city. </a:t>
            </a:r>
          </a:p>
          <a:p>
            <a:r>
              <a:rPr lang="en-US" sz="2400" dirty="0"/>
              <a:t>In October 1918 the first higher educational institution — pedagogical Institute was opened in the city. In the same year, state art workshops were established, and a year later the land use and music school, which gave rise to modern construction and music colleges, was opened.</a:t>
            </a:r>
            <a:endParaRPr lang="ru-RU" sz="2400"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6200"/>
            <a:ext cx="7896497" cy="5264331"/>
          </a:xfrm>
          <a:prstGeom prst="rect">
            <a:avLst/>
          </a:prstGeom>
        </p:spPr>
      </p:pic>
    </p:spTree>
    <p:extLst>
      <p:ext uri="{BB962C8B-B14F-4D97-AF65-F5344CB8AC3E}">
        <p14:creationId xmlns:p14="http://schemas.microsoft.com/office/powerpoint/2010/main" val="174123174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6217" y="1920240"/>
            <a:ext cx="6178732" cy="3293209"/>
          </a:xfrm>
          <a:prstGeom prst="rect">
            <a:avLst/>
          </a:prstGeom>
          <a:noFill/>
        </p:spPr>
        <p:txBody>
          <a:bodyPr wrap="square" rtlCol="0">
            <a:spAutoFit/>
          </a:bodyPr>
          <a:lstStyle/>
          <a:p>
            <a:pPr algn="ctr"/>
            <a:r>
              <a:rPr lang="en-US" sz="4800" dirty="0" smtClean="0">
                <a:latin typeface="Book Antiqua" panose="02040602050305030304" pitchFamily="18" charset="0"/>
              </a:rPr>
              <a:t>Economics</a:t>
            </a:r>
            <a:endParaRPr lang="en-US" sz="4800" dirty="0">
              <a:latin typeface="Book Antiqua" panose="02040602050305030304" pitchFamily="18" charset="0"/>
            </a:endParaRPr>
          </a:p>
          <a:p>
            <a:r>
              <a:rPr lang="en-US" sz="2000" dirty="0"/>
              <a:t>The city is located Ryazan oil refining company, which is engaged in the production of gasoline, diesel fuel, kerosene, fuel oil, bitumen and other petroleum products.</a:t>
            </a:r>
          </a:p>
          <a:p>
            <a:r>
              <a:rPr lang="en-US" sz="2000" dirty="0"/>
              <a:t>Currently, the city gives 60 % of the gross output of the region's industry. The presence of large universities and design offices in the city makes it possible to provide industrial personnel with a qualified workforce</a:t>
            </a:r>
            <a:endParaRPr lang="en-US" sz="2000" dirty="0" smtClean="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7" y="91440"/>
            <a:ext cx="5071792" cy="3422469"/>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7" y="3500557"/>
            <a:ext cx="5071792" cy="3256885"/>
          </a:xfrm>
          <a:prstGeom prst="rect">
            <a:avLst/>
          </a:prstGeom>
        </p:spPr>
      </p:pic>
    </p:spTree>
    <p:extLst>
      <p:ext uri="{BB962C8B-B14F-4D97-AF65-F5344CB8AC3E}">
        <p14:creationId xmlns:p14="http://schemas.microsoft.com/office/powerpoint/2010/main" val="22547904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011" y="0"/>
            <a:ext cx="11260183" cy="1938992"/>
          </a:xfrm>
          <a:prstGeom prst="rect">
            <a:avLst/>
          </a:prstGeom>
          <a:noFill/>
        </p:spPr>
        <p:txBody>
          <a:bodyPr wrap="square" rtlCol="0">
            <a:spAutoFit/>
          </a:bodyPr>
          <a:lstStyle/>
          <a:p>
            <a:pPr algn="ctr"/>
            <a:r>
              <a:rPr lang="en-US" sz="4800" dirty="0">
                <a:latin typeface="Book Antiqua" panose="02040602050305030304" pitchFamily="18" charset="0"/>
              </a:rPr>
              <a:t>Climate</a:t>
            </a:r>
          </a:p>
          <a:p>
            <a:r>
              <a:rPr lang="en-US" dirty="0"/>
              <a:t>The climate of the city is moderately continental. </a:t>
            </a:r>
          </a:p>
          <a:p>
            <a:r>
              <a:rPr lang="en-US" dirty="0"/>
              <a:t>Summer in Ryazan warm, possible heat to almost + 40 </a:t>
            </a:r>
            <a:r>
              <a:rPr lang="en-US" dirty="0" smtClean="0"/>
              <a:t> </a:t>
            </a:r>
            <a:r>
              <a:rPr lang="en-US" dirty="0"/>
              <a:t>in the shade. Winter is moderately cold, in some winters at night, the temperature can fall below -40 </a:t>
            </a:r>
            <a:r>
              <a:rPr lang="en-US" dirty="0" smtClean="0"/>
              <a:t>. </a:t>
            </a:r>
            <a:r>
              <a:rPr lang="en-US" dirty="0"/>
              <a:t>S</a:t>
            </a:r>
            <a:r>
              <a:rPr lang="en-US" dirty="0" smtClean="0"/>
              <a:t>uch </a:t>
            </a:r>
            <a:r>
              <a:rPr lang="en-US" dirty="0"/>
              <a:t>significant deviations from the norm are possible when installing a blocking anticyclone, the air mass is quickly warmed or emasculated depending on the season.</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4377" y="1938992"/>
            <a:ext cx="7623289" cy="4741686"/>
          </a:xfrm>
          <a:prstGeom prst="rect">
            <a:avLst/>
          </a:prstGeom>
        </p:spPr>
      </p:pic>
    </p:spTree>
    <p:extLst>
      <p:ext uri="{BB962C8B-B14F-4D97-AF65-F5344CB8AC3E}">
        <p14:creationId xmlns:p14="http://schemas.microsoft.com/office/powerpoint/2010/main" val="362384053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8519" y="182245"/>
            <a:ext cx="6725195" cy="1325563"/>
          </a:xfrm>
        </p:spPr>
        <p:txBody>
          <a:bodyPr>
            <a:normAutofit/>
          </a:bodyPr>
          <a:lstStyle/>
          <a:p>
            <a:r>
              <a:rPr lang="en-US" sz="4800" dirty="0">
                <a:latin typeface="Book Antiqua" panose="02040602050305030304" pitchFamily="18" charset="0"/>
              </a:rPr>
              <a:t>Sightseeing in Ryazan</a:t>
            </a:r>
            <a:endParaRPr lang="ru-RU" sz="4800" dirty="0">
              <a:latin typeface="Book Antiqua" panose="0204060205030503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636" y="1507808"/>
            <a:ext cx="6698433" cy="5046153"/>
          </a:xfrm>
          <a:prstGeom prst="rect">
            <a:avLst/>
          </a:prstGeom>
        </p:spPr>
      </p:pic>
      <p:sp>
        <p:nvSpPr>
          <p:cNvPr id="6" name="TextBox 5"/>
          <p:cNvSpPr txBox="1"/>
          <p:nvPr/>
        </p:nvSpPr>
        <p:spPr>
          <a:xfrm>
            <a:off x="7419703" y="2952206"/>
            <a:ext cx="4454434" cy="830997"/>
          </a:xfrm>
          <a:prstGeom prst="rect">
            <a:avLst/>
          </a:prstGeom>
          <a:noFill/>
        </p:spPr>
        <p:txBody>
          <a:bodyPr wrap="square" rtlCol="0">
            <a:spAutoFit/>
          </a:bodyPr>
          <a:lstStyle/>
          <a:p>
            <a:r>
              <a:rPr lang="en-US" sz="4800">
                <a:latin typeface="Book Antiqua" panose="02040602050305030304" pitchFamily="18" charset="0"/>
              </a:rPr>
              <a:t>Mal hospice</a:t>
            </a:r>
            <a:endParaRPr lang="ru-RU" sz="4800" dirty="0">
              <a:latin typeface="Book Antiqua" panose="02040602050305030304" pitchFamily="18" charset="0"/>
            </a:endParaRPr>
          </a:p>
        </p:txBody>
      </p:sp>
    </p:spTree>
    <p:extLst>
      <p:ext uri="{BB962C8B-B14F-4D97-AF65-F5344CB8AC3E}">
        <p14:creationId xmlns:p14="http://schemas.microsoft.com/office/powerpoint/2010/main" val="379218487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55" y="184850"/>
            <a:ext cx="8203475" cy="6559390"/>
          </a:xfrm>
          <a:prstGeom prst="rect">
            <a:avLst/>
          </a:prstGeom>
        </p:spPr>
      </p:pic>
      <p:sp>
        <p:nvSpPr>
          <p:cNvPr id="4" name="TextBox 3"/>
          <p:cNvSpPr txBox="1"/>
          <p:nvPr/>
        </p:nvSpPr>
        <p:spPr>
          <a:xfrm>
            <a:off x="8752114" y="2220686"/>
            <a:ext cx="2873829" cy="3046988"/>
          </a:xfrm>
          <a:prstGeom prst="rect">
            <a:avLst/>
          </a:prstGeom>
          <a:noFill/>
        </p:spPr>
        <p:txBody>
          <a:bodyPr wrap="square" rtlCol="0">
            <a:spAutoFit/>
          </a:bodyPr>
          <a:lstStyle/>
          <a:p>
            <a:r>
              <a:rPr lang="en-US" sz="4800" dirty="0"/>
              <a:t>Ryazan regional music center</a:t>
            </a:r>
            <a:endParaRPr lang="ru-RU" sz="4800" dirty="0"/>
          </a:p>
        </p:txBody>
      </p:sp>
    </p:spTree>
    <p:extLst>
      <p:ext uri="{BB962C8B-B14F-4D97-AF65-F5344CB8AC3E}">
        <p14:creationId xmlns:p14="http://schemas.microsoft.com/office/powerpoint/2010/main" val="232211721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86" y="824422"/>
            <a:ext cx="7328263" cy="5492340"/>
          </a:xfrm>
          <a:prstGeom prst="rect">
            <a:avLst/>
          </a:prstGeom>
        </p:spPr>
      </p:pic>
      <p:sp>
        <p:nvSpPr>
          <p:cNvPr id="6" name="TextBox 5"/>
          <p:cNvSpPr txBox="1"/>
          <p:nvPr/>
        </p:nvSpPr>
        <p:spPr>
          <a:xfrm>
            <a:off x="8059782" y="1645921"/>
            <a:ext cx="3827417" cy="2308324"/>
          </a:xfrm>
          <a:prstGeom prst="rect">
            <a:avLst/>
          </a:prstGeom>
          <a:noFill/>
        </p:spPr>
        <p:txBody>
          <a:bodyPr wrap="square" rtlCol="0">
            <a:spAutoFit/>
          </a:bodyPr>
          <a:lstStyle/>
          <a:p>
            <a:endParaRPr lang="en-US" sz="4800" dirty="0">
              <a:latin typeface="Book Antiqua" panose="02040602050305030304" pitchFamily="18" charset="0"/>
            </a:endParaRPr>
          </a:p>
          <a:p>
            <a:r>
              <a:rPr lang="en-US" sz="4800" dirty="0" err="1">
                <a:latin typeface="Book Antiqua" panose="02040602050305030304" pitchFamily="18" charset="0"/>
              </a:rPr>
              <a:t>Uspensky</a:t>
            </a:r>
            <a:r>
              <a:rPr lang="en-US" sz="4800" dirty="0">
                <a:latin typeface="Book Antiqua" panose="02040602050305030304" pitchFamily="18" charset="0"/>
              </a:rPr>
              <a:t> cathedral</a:t>
            </a:r>
            <a:endParaRPr lang="ru-RU" sz="4800" dirty="0">
              <a:latin typeface="Book Antiqua" panose="02040602050305030304" pitchFamily="18" charset="0"/>
            </a:endParaRPr>
          </a:p>
        </p:txBody>
      </p:sp>
    </p:spTree>
    <p:extLst>
      <p:ext uri="{BB962C8B-B14F-4D97-AF65-F5344CB8AC3E}">
        <p14:creationId xmlns:p14="http://schemas.microsoft.com/office/powerpoint/2010/main" val="64366144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264</Words>
  <Application>Microsoft Office PowerPoint</Application>
  <PresentationFormat>Широкоэкранный</PresentationFormat>
  <Paragraphs>18</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Book Antiqua</vt:lpstr>
      <vt:lpstr>Calibri</vt:lpstr>
      <vt:lpstr>Calibri Light</vt:lpstr>
      <vt:lpstr>Тема Office</vt:lpstr>
      <vt:lpstr>Презентация PowerPoint</vt:lpstr>
      <vt:lpstr>Презентация PowerPoint</vt:lpstr>
      <vt:lpstr>Ryazan is located in the center of the East European plain, between the Oka and Volga rivers in the Western part of the Ryazan region. The territory of the city is 224 square kilometers Population: 538 962 people</vt:lpstr>
      <vt:lpstr>History</vt:lpstr>
      <vt:lpstr>Презентация PowerPoint</vt:lpstr>
      <vt:lpstr>Презентация PowerPoint</vt:lpstr>
      <vt:lpstr>Sightseeing in Ryazan</vt:lpstr>
      <vt:lpstr>Презентация PowerPoint</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HP</cp:lastModifiedBy>
  <cp:revision>14</cp:revision>
  <dcterms:created xsi:type="dcterms:W3CDTF">2019-01-21T15:25:56Z</dcterms:created>
  <dcterms:modified xsi:type="dcterms:W3CDTF">2019-01-24T15:23:01Z</dcterms:modified>
</cp:coreProperties>
</file>