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1"/>
  </p:notesMasterIdLst>
  <p:sldIdLst>
    <p:sldId id="256" r:id="rId2"/>
    <p:sldId id="262" r:id="rId3"/>
    <p:sldId id="273" r:id="rId4"/>
    <p:sldId id="275" r:id="rId5"/>
    <p:sldId id="276" r:id="rId6"/>
    <p:sldId id="257" r:id="rId7"/>
    <p:sldId id="278" r:id="rId8"/>
    <p:sldId id="279" r:id="rId9"/>
    <p:sldId id="28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39F4D-F09E-4C5B-ADE0-7F24377C6D34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8144B-DCEA-4033-9DAA-446A963C5B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459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144B-DCEA-4033-9DAA-446A963C5B0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017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144B-DCEA-4033-9DAA-446A963C5B0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552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144B-DCEA-4033-9DAA-446A963C5B0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7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6150573-577B-444A-BA3C-6B91C97872D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40099BC-219F-44DF-973C-F53CD618F4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50573-577B-444A-BA3C-6B91C97872D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099BC-219F-44DF-973C-F53CD618F4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86150573-577B-444A-BA3C-6B91C97872D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40099BC-219F-44DF-973C-F53CD618F4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50573-577B-444A-BA3C-6B91C97872D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0099BC-219F-44DF-973C-F53CD618F4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50573-577B-444A-BA3C-6B91C97872D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40099BC-219F-44DF-973C-F53CD618F4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6150573-577B-444A-BA3C-6B91C97872D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40099BC-219F-44DF-973C-F53CD618F4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6150573-577B-444A-BA3C-6B91C97872D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40099BC-219F-44DF-973C-F53CD618F4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50573-577B-444A-BA3C-6B91C97872D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0099BC-219F-44DF-973C-F53CD618F4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50573-577B-444A-BA3C-6B91C97872D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40099BC-219F-44DF-973C-F53CD618F4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50573-577B-444A-BA3C-6B91C97872D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0099BC-219F-44DF-973C-F53CD618F4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86150573-577B-444A-BA3C-6B91C97872D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40099BC-219F-44DF-973C-F53CD618F4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6150573-577B-444A-BA3C-6B91C97872D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40099BC-219F-44DF-973C-F53CD618F4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0" y="1785926"/>
            <a:ext cx="9144000" cy="275749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интерактивных  методов  обучения 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занятиях  по учебной практике 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специальности «гостиничное дело» 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профессиональной образовательной организации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Климова Надежда Юрьевна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преподаватель ГБПОУ АО «АГМК»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 как многомерное явление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14282" y="2928934"/>
            <a:ext cx="5000660" cy="3071834"/>
          </a:xfrm>
          <a:prstGeom prst="rect">
            <a:avLst/>
          </a:prstGeom>
        </p:spPr>
        <p:txBody>
          <a:bodyPr vert="horz" anchor="t">
            <a:normAutofit fontScale="92500"/>
          </a:bodyPr>
          <a:lstStyle/>
          <a:p>
            <a:pPr marL="0" marR="0" lvl="0" indent="-6985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Char char="-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6985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6985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Метод (греч.) – это способ действия; </a:t>
            </a:r>
          </a:p>
          <a:p>
            <a:pPr marL="0" marR="0" lvl="0" indent="-6985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«…совокупность приемов и операций </a:t>
            </a:r>
          </a:p>
          <a:p>
            <a:pPr marL="0" marR="0" lvl="0" indent="-6985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практического и теоретического </a:t>
            </a:r>
          </a:p>
          <a:p>
            <a:pPr marL="0" marR="0" lvl="0" indent="-6985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освоения действительности» </a:t>
            </a:r>
          </a:p>
          <a:p>
            <a:pPr marL="0" marR="0" lvl="0" indent="-69850" algn="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Философский словарь</a:t>
            </a:r>
          </a:p>
        </p:txBody>
      </p:sp>
      <p:pic>
        <p:nvPicPr>
          <p:cNvPr id="8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0192" y="3071810"/>
            <a:ext cx="3619493" cy="2714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методов обучения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Grp="1"/>
          </p:cNvSpPr>
          <p:nvPr>
            <p:ph type="body" idx="4294967295"/>
          </p:nvPr>
        </p:nvSpPr>
        <p:spPr>
          <a:xfrm>
            <a:off x="642910" y="3000372"/>
            <a:ext cx="2016125" cy="43338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Пассивные</a:t>
            </a:r>
          </a:p>
        </p:txBody>
      </p:sp>
      <p:sp>
        <p:nvSpPr>
          <p:cNvPr id="7" name="Rectangle 4"/>
          <p:cNvSpPr>
            <a:spLocks/>
          </p:cNvSpPr>
          <p:nvPr/>
        </p:nvSpPr>
        <p:spPr bwMode="auto">
          <a:xfrm>
            <a:off x="642910" y="4786322"/>
            <a:ext cx="1944687" cy="504825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Активные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Rectangle 5"/>
          <p:cNvSpPr>
            <a:spLocks/>
          </p:cNvSpPr>
          <p:nvPr/>
        </p:nvSpPr>
        <p:spPr bwMode="auto">
          <a:xfrm>
            <a:off x="4357686" y="2928934"/>
            <a:ext cx="3857652" cy="64294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Интерактивные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3500438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студенты выступают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роли «объекта» обучения.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5429264"/>
            <a:ext cx="27146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студент выступает «субъектом» обучения.</a:t>
            </a: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857620" y="3714752"/>
            <a:ext cx="4786346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ориентированы на более широкое взаимодействие студентов не только                                с преподавателем, но и друг с другом                               и на доминирование активности студентов                      в процессе обучения. Место преподавателя                     на занятиях сводится к направлению деятельности студентов на достижение целей занятия.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9001156" cy="9906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Критерии, от которых зависит выбор интерактивных методов на занятиях учебной практики в колледже:</a:t>
            </a:r>
          </a:p>
        </p:txBody>
      </p:sp>
      <p:sp>
        <p:nvSpPr>
          <p:cNvPr id="6" name="Rectangle 3"/>
          <p:cNvSpPr>
            <a:spLocks noGrp="1"/>
          </p:cNvSpPr>
          <p:nvPr>
            <p:ph sz="quarter" idx="1"/>
          </p:nvPr>
        </p:nvSpPr>
        <p:spPr>
          <a:ln>
            <a:solidFill>
              <a:schemeClr val="bg1"/>
            </a:solidFill>
          </a:ln>
        </p:spPr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цели и конкретных образовательных задач занятия, закономерностей и вытекающих из них принципов обучения;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содержания учебного материала, его объема и сложности;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типа и структуры учебного занятия;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особенностей методики преподавания, времени, отведенному                       на изучение материала;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характера  мотивации, подготовленности, возрастных                                      и индивидуальных особенностей студентов;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количества студентов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 них общих и частных учебных умений;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особенности личности педагога, его мастерства;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взаимоотношений между преподавателями и студентами, которые сложились в процессе обучения;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материально-технического обеспечения, наличия оборудования, наглядных пособий, технических средств обучения.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z="2400" b="1" dirty="0" smtClean="0"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6211669"/>
            <a:ext cx="87868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Для реализации данных критериев необходим серьезный анализ содержания учебного материала и выявление на основе этого его доступности для усвоения студентами.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Интерактивное обучение</a:t>
            </a:r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3500438"/>
            <a:ext cx="8286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интерактивном обучении диалог строится как взаимодействие:</a:t>
            </a: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«студент-студент»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(работа в парах)</a:t>
            </a: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«студент-группа студентов»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(работа в группах)</a:t>
            </a: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«студент-аудитория»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«группа студентов – аудитория»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(презентация работы в группах).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28728" y="2714620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это 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диалоговое  обучение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906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Начало занятия – актуализация знаний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28662" y="2071678"/>
            <a:ext cx="79296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7063" indent="-265113" algn="just">
              <a:buFontTx/>
              <a:buChar char="-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обсуждение домашней творческой работы;</a:t>
            </a:r>
          </a:p>
          <a:p>
            <a:pPr marL="627063" indent="-265113" algn="just">
              <a:buFontTx/>
              <a:buChar char="-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«мозговой штурм» с последующим созданием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интеллек-карты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627063" indent="-265113"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906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Основная часть – объяснение нового материала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1928802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0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 игровые методики; </a:t>
            </a:r>
          </a:p>
          <a:p>
            <a:pPr marL="1797050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 элементы дискуссии;</a:t>
            </a:r>
          </a:p>
          <a:p>
            <a:pPr marL="1797050">
              <a:buFontTx/>
              <a:buChar char="-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видеотренинг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797050">
              <a:buFontTx/>
              <a:buChar char="-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видеокоучинг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797050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 изобразительный проект.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906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Заключительный этап - рефлексия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00166" y="1928802"/>
            <a:ext cx="678661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незаконченное предложение;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юмористический рассказ;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мини-сочинение;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сказка.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9060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Учебная практика</a:t>
            </a: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Ролевая игра «Оказание персональных и дополнительных услуг гостям»</a:t>
            </a:r>
          </a:p>
        </p:txBody>
      </p:sp>
      <p:pic>
        <p:nvPicPr>
          <p:cNvPr id="3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643050"/>
            <a:ext cx="6715172" cy="5036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492</TotalTime>
  <Words>361</Words>
  <Application>Microsoft Office PowerPoint</Application>
  <PresentationFormat>Экран (4:3)</PresentationFormat>
  <Paragraphs>55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Times New Roman</vt:lpstr>
      <vt:lpstr>Tw Cen MT</vt:lpstr>
      <vt:lpstr>Wingdings</vt:lpstr>
      <vt:lpstr>Wingdings 2</vt:lpstr>
      <vt:lpstr>Обычная</vt:lpstr>
      <vt:lpstr>Применение  интерактивных  методов  обучения  на занятиях  по учебной практике  по специальности «гостиничное дело»  в профессиональной образовательной организации</vt:lpstr>
      <vt:lpstr>Метод как многомерное явление</vt:lpstr>
      <vt:lpstr>Виды методов обучения</vt:lpstr>
      <vt:lpstr>Критерии, от которых зависит выбор интерактивных методов на занятиях учебной практики в колледже:</vt:lpstr>
      <vt:lpstr>Интерактивное обучение</vt:lpstr>
      <vt:lpstr>Начало занятия – актуализация знаний</vt:lpstr>
      <vt:lpstr>Основная часть – объяснение нового материала</vt:lpstr>
      <vt:lpstr>Заключительный этап - рефлексия</vt:lpstr>
      <vt:lpstr>Учебная практика. Ролевая игра «Оказание персональных и дополнительных услуг гостям»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Смарт – карты</dc:title>
  <dc:creator>яна</dc:creator>
  <cp:lastModifiedBy>Иринка</cp:lastModifiedBy>
  <cp:revision>61</cp:revision>
  <dcterms:created xsi:type="dcterms:W3CDTF">2015-10-08T12:41:05Z</dcterms:created>
  <dcterms:modified xsi:type="dcterms:W3CDTF">2021-11-18T18:54:18Z</dcterms:modified>
</cp:coreProperties>
</file>