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9" r:id="rId8"/>
    <p:sldId id="268" r:id="rId9"/>
    <p:sldId id="267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77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C230-961E-4B75-8644-25D7CDE2FF8B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A8A-083C-420A-8A08-6154E7646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63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C230-961E-4B75-8644-25D7CDE2FF8B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A8A-083C-420A-8A08-6154E7646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63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C230-961E-4B75-8644-25D7CDE2FF8B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A8A-083C-420A-8A08-6154E7646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506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C230-961E-4B75-8644-25D7CDE2FF8B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A8A-083C-420A-8A08-6154E7646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87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C230-961E-4B75-8644-25D7CDE2FF8B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A8A-083C-420A-8A08-6154E7646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92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C230-961E-4B75-8644-25D7CDE2FF8B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A8A-083C-420A-8A08-6154E7646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20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C230-961E-4B75-8644-25D7CDE2FF8B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A8A-083C-420A-8A08-6154E7646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773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C230-961E-4B75-8644-25D7CDE2FF8B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A8A-083C-420A-8A08-6154E7646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80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C230-961E-4B75-8644-25D7CDE2FF8B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A8A-083C-420A-8A08-6154E7646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625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C230-961E-4B75-8644-25D7CDE2FF8B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A8A-083C-420A-8A08-6154E7646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182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C230-961E-4B75-8644-25D7CDE2FF8B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A8A-083C-420A-8A08-6154E7646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55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CC230-961E-4B75-8644-25D7CDE2FF8B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5BA8A-083C-420A-8A08-6154E76468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4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836712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Налог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— обязательный, индивидуально-безвозмездный платеж, взимаемый с организаций и физических лиц в форме отчуждения принадлежащих им денежных средств, в целях финансового обеспечения деятельности государства и (или) муниципальных образований.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3573016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Сбор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- обязательный взнос, взимаемый с организаций и физических лиц, уплата которого является одним из условий совершения в отношении плательщиков сборов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значимых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действий, включая предоставление определенных прав или выдачу разрешений (лицензий).</a:t>
            </a:r>
          </a:p>
        </p:txBody>
      </p:sp>
    </p:spTree>
    <p:extLst>
      <p:ext uri="{BB962C8B-B14F-4D97-AF65-F5344CB8AC3E}">
        <p14:creationId xmlns:p14="http://schemas.microsoft.com/office/powerpoint/2010/main" val="127183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673125"/>
              </p:ext>
            </p:extLst>
          </p:nvPr>
        </p:nvGraphicFramePr>
        <p:xfrm>
          <a:off x="1331640" y="548680"/>
          <a:ext cx="7272808" cy="965454"/>
        </p:xfrm>
        <a:graphic>
          <a:graphicData uri="http://schemas.openxmlformats.org/drawingml/2006/table">
            <a:tbl>
              <a:tblPr firstRow="1" firstCol="1" bandRow="1"/>
              <a:tblGrid>
                <a:gridCol w="7272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Установите соответствие между примерами и видами налогов: к каждой позиции, данной в первом столбце, подберите  соответствующую позицию из второго столбца. 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17310"/>
              </p:ext>
            </p:extLst>
          </p:nvPr>
        </p:nvGraphicFramePr>
        <p:xfrm>
          <a:off x="1763688" y="1916832"/>
          <a:ext cx="6120680" cy="3809238"/>
        </p:xfrm>
        <a:graphic>
          <a:graphicData uri="http://schemas.openxmlformats.org/drawingml/2006/table">
            <a:tbl>
              <a:tblPr firstRow="1" firstCol="1" bandRow="1"/>
              <a:tblGrid>
                <a:gridCol w="1012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4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4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7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ПРИМЕЫ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ВИДЫ НАЛОГОВ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А)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НДФЛ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1.прямой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Б)</a:t>
                      </a:r>
                      <a:r>
                        <a:rPr lang="ru-RU" sz="18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 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прибыли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2.косвенный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В)</a:t>
                      </a:r>
                      <a:r>
                        <a:rPr lang="ru-RU" sz="18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акциз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 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Г)</a:t>
                      </a:r>
                      <a:r>
                        <a:rPr lang="ru-RU" sz="18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водный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Д)</a:t>
                      </a:r>
                      <a:r>
                        <a:rPr lang="ru-RU" sz="18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 имущество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2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Е)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 добавленную стоимость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70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Ж) 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таможенный сбор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57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45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92696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Ниже приведён перечень налогов и сборов. Все они, за исключением двух,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соответствии с Налоговым кодексом РФ относятся к федеральным налогам и сборам. </a:t>
            </a:r>
          </a:p>
          <a:p>
            <a:pPr marL="457200" indent="-457200">
              <a:buAutoNum type="arabicParenR"/>
            </a:pP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на добавленную стоимость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; 2)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налог на доходы физических лиц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торговый сбор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транспортный налог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; 5)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акцизы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; 6)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водный налог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Найдите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два налога и сбора, «выпадающих» из общего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ряда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489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61494"/>
              </p:ext>
            </p:extLst>
          </p:nvPr>
        </p:nvGraphicFramePr>
        <p:xfrm>
          <a:off x="1331640" y="620688"/>
          <a:ext cx="7560840" cy="1723390"/>
        </p:xfrm>
        <a:graphic>
          <a:graphicData uri="http://schemas.openxmlformats.org/drawingml/2006/table">
            <a:tbl>
              <a:tblPr firstRow="1" firstCol="1" bandRow="1"/>
              <a:tblGrid>
                <a:gridCol w="7560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Сергей Владимирович владеет легковым автомобилем и земельным участком и периодически уплачивает соответствующие налоги.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Установите соответствие между примерами и элементами структуры налога: к каждой позиции, данной в первом столбце, подберите соответствующую позицию из второго столбца.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331640" y="2593437"/>
            <a:ext cx="1226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/>
              <a:t>ПРИМЕРЫ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2593437"/>
            <a:ext cx="3396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/>
              <a:t>ЭЛЕМЕНТЫ СТРУКТУРЫ НАЛОГА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219925"/>
              </p:ext>
            </p:extLst>
          </p:nvPr>
        </p:nvGraphicFramePr>
        <p:xfrm>
          <a:off x="971600" y="2972843"/>
          <a:ext cx="3528392" cy="2265660"/>
        </p:xfrm>
        <a:graphic>
          <a:graphicData uri="http://schemas.openxmlformats.org/drawingml/2006/table">
            <a:tbl>
              <a:tblPr firstRow="1" firstCol="1" bandRow="1"/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А)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91" marR="28291" marT="28291" marB="28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легковой автомобиль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91" marR="28291" marT="28291" marB="28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Б)</a:t>
                      </a: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91" marR="28291" marT="28291" marB="28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заработная плата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91" marR="28291" marT="28291" marB="28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В)</a:t>
                      </a: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91" marR="28291" marT="28291" marB="28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л.с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91" marR="28291" marT="28291" marB="28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Г)</a:t>
                      </a: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91" marR="28291" marT="28291" marB="28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Сергей Владимирович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91" marR="28291" marT="28291" marB="28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Д)</a:t>
                      </a: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91" marR="28291" marT="28291" marB="28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земельный участок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91" marR="28291" marT="28291" marB="28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259336"/>
              </p:ext>
            </p:extLst>
          </p:nvPr>
        </p:nvGraphicFramePr>
        <p:xfrm>
          <a:off x="4716016" y="2962769"/>
          <a:ext cx="3900563" cy="2482456"/>
        </p:xfrm>
        <a:graphic>
          <a:graphicData uri="http://schemas.openxmlformats.org/drawingml/2006/table">
            <a:tbl>
              <a:tblPr firstRow="1" firstCol="1" bandRow="1"/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4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1)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91" marR="28291" marT="28291" marB="28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субъект налога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91" marR="28291" marT="28291" marB="28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2)</a:t>
                      </a: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91" marR="28291" marT="28291" marB="28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объект налога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91" marR="28291" marT="28291" marB="28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3)</a:t>
                      </a: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91" marR="28291" marT="28291" marB="28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единица налогообложения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91" marR="28291" marT="28291" marB="28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4)</a:t>
                      </a: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91" marR="28291" marT="28291" marB="28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источник уплаты налога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91" marR="28291" marT="28291" marB="28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17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908720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Государственная пошлина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- сбор, взимаемый с физических и юридических лиц , при их обращении в государственные органы, органы местного самоуправления, иные органы и (или) к должностным лицам, которые уполномочены, за совершением в отношении этих лиц юридически значимых действий.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Выдача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документов (их дубликатов) приравнивается к юридически значимым действиям. </a:t>
            </a:r>
          </a:p>
        </p:txBody>
      </p:sp>
    </p:spTree>
    <p:extLst>
      <p:ext uri="{BB962C8B-B14F-4D97-AF65-F5344CB8AC3E}">
        <p14:creationId xmlns:p14="http://schemas.microsoft.com/office/powerpoint/2010/main" val="87651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476672"/>
            <a:ext cx="7560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Налогоплательщиками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(субъект)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плательщиками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налогов, сборов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плательщиками страховых взносов признаются организации и физические лица, на которых в соответствии с НК возложена обязанность уплачивать соответственно налоги, сборы, страховые взносы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37115" y="4117935"/>
            <a:ext cx="73865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Налоговая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ставка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величина налоговых начислений на единицу измерения налоговой базы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7115" y="3212976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Налоговая база (налогооблагаемая база)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стоимостная, физическая или иная характеристика объекта налогообложения.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22702" y="2060848"/>
            <a:ext cx="727272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 </a:t>
            </a: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налогообложения  –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реализация товаров (работ, услуг), имущество, прибыль, доход, расход или иное обстоятельство, имеющее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стоимостную, количественную или физическую характеристику</a:t>
            </a:r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038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6609" y="204795"/>
            <a:ext cx="6552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Виды налогов по поступлению денег в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692696"/>
            <a:ext cx="4572000" cy="28931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1.Федеральные налоги и сборы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1.Налог на доходы физических лиц (НДФЛ)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2.Налог на прибыль организации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3.Налог на добавленную стоимость (НДС)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4.Акцизы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5.Налог на добычу полезных ископаемых (НДПИ)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6. Водный налог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555017"/>
            <a:ext cx="7488832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2.Региональные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налоги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1.Налог на имущество организаций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2.Игорный налог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3.Транспортный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3.Местные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налоги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1.Земельный налог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2.Налог на имущество физических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лиц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Торговый сбор</a:t>
            </a:r>
          </a:p>
        </p:txBody>
      </p:sp>
    </p:spTree>
    <p:extLst>
      <p:ext uri="{BB962C8B-B14F-4D97-AF65-F5344CB8AC3E}">
        <p14:creationId xmlns:p14="http://schemas.microsoft.com/office/powerpoint/2010/main" val="259566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692696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 методу взимания налоги делятся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прямые и косвенные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700808"/>
            <a:ext cx="75608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Прямые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налоги взимаются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 имущества плательщика и его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доходов, характеризуется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отсутствием каких-либо посредников в установлении налоговых платежей.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51620" y="3439886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Косвенный заранее включается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в стоимость товара или услуги, и потребитель вместе с приобретением предмета уплачивает и налог</a:t>
            </a:r>
          </a:p>
        </p:txBody>
      </p:sp>
    </p:spTree>
    <p:extLst>
      <p:ext uri="{BB962C8B-B14F-4D97-AF65-F5344CB8AC3E}">
        <p14:creationId xmlns:p14="http://schemas.microsoft.com/office/powerpoint/2010/main" val="235649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620688"/>
            <a:ext cx="712879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Прямые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налоги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/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Налог на доходы физических лиц (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НДФЛ)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Налог на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имущество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Налог на прибыль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Игорный налог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Земельный налог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Водный налог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 на добычу полезных ископаемых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Косвенные налоги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Налог на добавленную стоимость (НДС)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Акцизы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Таможенный сбор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52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videouroki.net/videouroki/conspekty/obsch1011/29-vidy-i-funktsii-naloghov.files/image02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20688"/>
            <a:ext cx="7416824" cy="452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21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3013" y="633061"/>
            <a:ext cx="79208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Прогрессивные налоги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— налоги, у которых налоговая ставка повышается с увеличением уровня дохода и падает с его понижением. </a:t>
            </a: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Регрессивные налоги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— налоги, чья ставка налога снижается при увеличении уровня дохода и увеличивается при его снижении. </a:t>
            </a:r>
          </a:p>
          <a:p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Пропорциональные налоги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— налоги, ставка которых не зависит от величины облагаемого дохода.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75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00643" y="548680"/>
            <a:ext cx="28487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Функции налогов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484784"/>
            <a:ext cx="72728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Различают следующие функции налогов :</a:t>
            </a:r>
          </a:p>
          <a:p>
            <a:pPr lvl="0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-фискальная;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-регулирующая;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-социальная (распределительная):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-контрольная.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59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675</Words>
  <Application>Microsoft Office PowerPoint</Application>
  <PresentationFormat>Экран (4:3)</PresentationFormat>
  <Paragraphs>104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Пользователь Windows</cp:lastModifiedBy>
  <cp:revision>22</cp:revision>
  <dcterms:created xsi:type="dcterms:W3CDTF">2019-02-09T13:20:05Z</dcterms:created>
  <dcterms:modified xsi:type="dcterms:W3CDTF">2022-10-04T18:31:33Z</dcterms:modified>
</cp:coreProperties>
</file>