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FE8D7-0301-4298-956B-DDAA7DFE0B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CD6998F-BB1E-403D-9F84-BA4FD5AF090C}">
      <dgm:prSet phldrT="[Текст]"/>
      <dgm:spPr>
        <a:solidFill>
          <a:schemeClr val="accent2">
            <a:lumMod val="20000"/>
            <a:lumOff val="8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b="0" dirty="0" smtClean="0">
              <a:solidFill>
                <a:schemeClr val="accent5">
                  <a:lumMod val="50000"/>
                </a:schemeClr>
              </a:solidFill>
            </a:rPr>
            <a:t>Вводная часть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FE89892C-7EB7-493C-A179-A4586CD6843B}" type="parTrans" cxnId="{CD6BCA0D-D861-4BF5-8541-592393C9B07C}">
      <dgm:prSet/>
      <dgm:spPr/>
      <dgm:t>
        <a:bodyPr/>
        <a:lstStyle/>
        <a:p>
          <a:endParaRPr lang="ru-RU"/>
        </a:p>
      </dgm:t>
    </dgm:pt>
    <dgm:pt modelId="{6E524352-DDDE-4495-99F1-6568F68C39C7}" type="sibTrans" cxnId="{CD6BCA0D-D861-4BF5-8541-592393C9B07C}">
      <dgm:prSet/>
      <dgm:spPr/>
      <dgm:t>
        <a:bodyPr/>
        <a:lstStyle/>
        <a:p>
          <a:endParaRPr lang="ru-RU"/>
        </a:p>
      </dgm:t>
    </dgm:pt>
    <dgm:pt modelId="{FE58386A-281C-4486-AD8E-54B872987673}">
      <dgm:prSet phldrT="[Текст]"/>
      <dgm:spPr>
        <a:solidFill>
          <a:schemeClr val="accent2">
            <a:lumMod val="20000"/>
            <a:lumOff val="8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b="0" dirty="0" smtClean="0">
              <a:solidFill>
                <a:schemeClr val="accent5">
                  <a:lumMod val="50000"/>
                </a:schemeClr>
              </a:solidFill>
            </a:rPr>
            <a:t>Основная часть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5FD580FE-AD58-4854-81AE-4E67E2C35D4F}" type="parTrans" cxnId="{BAE79702-491C-4D60-9680-5B10E49BFBC2}">
      <dgm:prSet/>
      <dgm:spPr/>
      <dgm:t>
        <a:bodyPr/>
        <a:lstStyle/>
        <a:p>
          <a:endParaRPr lang="ru-RU"/>
        </a:p>
      </dgm:t>
    </dgm:pt>
    <dgm:pt modelId="{2414F3F8-E6C3-47FB-BB27-6400BB2F4053}" type="sibTrans" cxnId="{BAE79702-491C-4D60-9680-5B10E49BFBC2}">
      <dgm:prSet/>
      <dgm:spPr/>
      <dgm:t>
        <a:bodyPr/>
        <a:lstStyle/>
        <a:p>
          <a:endParaRPr lang="ru-RU"/>
        </a:p>
      </dgm:t>
    </dgm:pt>
    <dgm:pt modelId="{A2A8816A-48D5-4D5C-8205-2A66A6B6573F}">
      <dgm:prSet phldrT="[Текст]"/>
      <dgm:spPr>
        <a:solidFill>
          <a:schemeClr val="accent2">
            <a:lumMod val="20000"/>
            <a:lumOff val="80000"/>
          </a:schemeClr>
        </a:solidFill>
        <a:ln w="571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Заключительная часть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DB8DCA3B-C4D5-4A7D-991D-91DC56C4B321}" type="parTrans" cxnId="{1DC17C25-35E2-4ECD-9792-1FE80FDE2F4D}">
      <dgm:prSet/>
      <dgm:spPr/>
      <dgm:t>
        <a:bodyPr/>
        <a:lstStyle/>
        <a:p>
          <a:endParaRPr lang="ru-RU"/>
        </a:p>
      </dgm:t>
    </dgm:pt>
    <dgm:pt modelId="{EE4B15C1-4AE7-4409-A656-2936439018CB}" type="sibTrans" cxnId="{1DC17C25-35E2-4ECD-9792-1FE80FDE2F4D}">
      <dgm:prSet/>
      <dgm:spPr/>
      <dgm:t>
        <a:bodyPr/>
        <a:lstStyle/>
        <a:p>
          <a:endParaRPr lang="ru-RU"/>
        </a:p>
      </dgm:t>
    </dgm:pt>
    <dgm:pt modelId="{5EA0425B-2250-4D36-A7FC-0E52C8D37FD7}" type="pres">
      <dgm:prSet presAssocID="{28AFE8D7-0301-4298-956B-DDAA7DFE0B55}" presName="linearFlow" presStyleCnt="0">
        <dgm:presLayoutVars>
          <dgm:resizeHandles val="exact"/>
        </dgm:presLayoutVars>
      </dgm:prSet>
      <dgm:spPr/>
    </dgm:pt>
    <dgm:pt modelId="{1D49B046-14EC-441A-AE05-58329C6FDBC3}" type="pres">
      <dgm:prSet presAssocID="{6CD6998F-BB1E-403D-9F84-BA4FD5AF090C}" presName="node" presStyleLbl="node1" presStyleIdx="0" presStyleCnt="3" custScaleX="292951" custLinFactNeighborX="1297" custLinFactNeighborY="24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79D04-B412-449B-A2CB-D9837D692CA9}" type="pres">
      <dgm:prSet presAssocID="{6E524352-DDDE-4495-99F1-6568F68C39C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552B96D-BFAC-426D-B22A-2CEFA96887A2}" type="pres">
      <dgm:prSet presAssocID="{6E524352-DDDE-4495-99F1-6568F68C39C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FC32ED6-A6DA-4DBF-8521-5AB00F784F65}" type="pres">
      <dgm:prSet presAssocID="{FE58386A-281C-4486-AD8E-54B872987673}" presName="node" presStyleLbl="node1" presStyleIdx="1" presStyleCnt="3" custScaleX="290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6E998-59F4-417E-BD00-2DD6AFF05BAE}" type="pres">
      <dgm:prSet presAssocID="{2414F3F8-E6C3-47FB-BB27-6400BB2F405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0EA9BF1-0409-48A3-A124-37FA1CAAECAD}" type="pres">
      <dgm:prSet presAssocID="{2414F3F8-E6C3-47FB-BB27-6400BB2F405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D15EE78-6625-4D27-B646-040B9F4702AD}" type="pres">
      <dgm:prSet presAssocID="{A2A8816A-48D5-4D5C-8205-2A66A6B6573F}" presName="node" presStyleLbl="node1" presStyleIdx="2" presStyleCnt="3" custScaleX="288662" custLinFactNeighborX="0" custLinFactNeighborY="-2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5C05B-C216-41A0-880B-ADCF11377873}" type="presOf" srcId="{FE58386A-281C-4486-AD8E-54B872987673}" destId="{AFC32ED6-A6DA-4DBF-8521-5AB00F784F65}" srcOrd="0" destOrd="0" presId="urn:microsoft.com/office/officeart/2005/8/layout/process2"/>
    <dgm:cxn modelId="{A783BEA3-8E42-45E5-9118-A0821A6765A1}" type="presOf" srcId="{6E524352-DDDE-4495-99F1-6568F68C39C7}" destId="{C9F79D04-B412-449B-A2CB-D9837D692CA9}" srcOrd="0" destOrd="0" presId="urn:microsoft.com/office/officeart/2005/8/layout/process2"/>
    <dgm:cxn modelId="{1DC17C25-35E2-4ECD-9792-1FE80FDE2F4D}" srcId="{28AFE8D7-0301-4298-956B-DDAA7DFE0B55}" destId="{A2A8816A-48D5-4D5C-8205-2A66A6B6573F}" srcOrd="2" destOrd="0" parTransId="{DB8DCA3B-C4D5-4A7D-991D-91DC56C4B321}" sibTransId="{EE4B15C1-4AE7-4409-A656-2936439018CB}"/>
    <dgm:cxn modelId="{CD6BCA0D-D861-4BF5-8541-592393C9B07C}" srcId="{28AFE8D7-0301-4298-956B-DDAA7DFE0B55}" destId="{6CD6998F-BB1E-403D-9F84-BA4FD5AF090C}" srcOrd="0" destOrd="0" parTransId="{FE89892C-7EB7-493C-A179-A4586CD6843B}" sibTransId="{6E524352-DDDE-4495-99F1-6568F68C39C7}"/>
    <dgm:cxn modelId="{BAE79702-491C-4D60-9680-5B10E49BFBC2}" srcId="{28AFE8D7-0301-4298-956B-DDAA7DFE0B55}" destId="{FE58386A-281C-4486-AD8E-54B872987673}" srcOrd="1" destOrd="0" parTransId="{5FD580FE-AD58-4854-81AE-4E67E2C35D4F}" sibTransId="{2414F3F8-E6C3-47FB-BB27-6400BB2F4053}"/>
    <dgm:cxn modelId="{6F60705D-F79D-4323-AA8D-533767F84CCA}" type="presOf" srcId="{2414F3F8-E6C3-47FB-BB27-6400BB2F4053}" destId="{80EA9BF1-0409-48A3-A124-37FA1CAAECAD}" srcOrd="1" destOrd="0" presId="urn:microsoft.com/office/officeart/2005/8/layout/process2"/>
    <dgm:cxn modelId="{31ACC76F-675E-49D7-B19B-36F682BB15E3}" type="presOf" srcId="{6E524352-DDDE-4495-99F1-6568F68C39C7}" destId="{E552B96D-BFAC-426D-B22A-2CEFA96887A2}" srcOrd="1" destOrd="0" presId="urn:microsoft.com/office/officeart/2005/8/layout/process2"/>
    <dgm:cxn modelId="{15AD5535-4E80-46FC-BB85-B7700FB683F0}" type="presOf" srcId="{2414F3F8-E6C3-47FB-BB27-6400BB2F4053}" destId="{BB46E998-59F4-417E-BD00-2DD6AFF05BAE}" srcOrd="0" destOrd="0" presId="urn:microsoft.com/office/officeart/2005/8/layout/process2"/>
    <dgm:cxn modelId="{384ED35C-BDFD-42EB-8A56-D8A286C9C01D}" type="presOf" srcId="{A2A8816A-48D5-4D5C-8205-2A66A6B6573F}" destId="{7D15EE78-6625-4D27-B646-040B9F4702AD}" srcOrd="0" destOrd="0" presId="urn:microsoft.com/office/officeart/2005/8/layout/process2"/>
    <dgm:cxn modelId="{B43D778C-6133-481C-978B-A4A2355A6902}" type="presOf" srcId="{6CD6998F-BB1E-403D-9F84-BA4FD5AF090C}" destId="{1D49B046-14EC-441A-AE05-58329C6FDBC3}" srcOrd="0" destOrd="0" presId="urn:microsoft.com/office/officeart/2005/8/layout/process2"/>
    <dgm:cxn modelId="{3823457D-FD7B-4B90-8506-39216E396E35}" type="presOf" srcId="{28AFE8D7-0301-4298-956B-DDAA7DFE0B55}" destId="{5EA0425B-2250-4D36-A7FC-0E52C8D37FD7}" srcOrd="0" destOrd="0" presId="urn:microsoft.com/office/officeart/2005/8/layout/process2"/>
    <dgm:cxn modelId="{9D845D2C-F4AC-4629-871F-5EC75FB81157}" type="presParOf" srcId="{5EA0425B-2250-4D36-A7FC-0E52C8D37FD7}" destId="{1D49B046-14EC-441A-AE05-58329C6FDBC3}" srcOrd="0" destOrd="0" presId="urn:microsoft.com/office/officeart/2005/8/layout/process2"/>
    <dgm:cxn modelId="{9B1CF798-F69E-4AB7-903A-9D765900EFF8}" type="presParOf" srcId="{5EA0425B-2250-4D36-A7FC-0E52C8D37FD7}" destId="{C9F79D04-B412-449B-A2CB-D9837D692CA9}" srcOrd="1" destOrd="0" presId="urn:microsoft.com/office/officeart/2005/8/layout/process2"/>
    <dgm:cxn modelId="{EAC78FB6-D2D8-4008-89A1-5C13833563D3}" type="presParOf" srcId="{C9F79D04-B412-449B-A2CB-D9837D692CA9}" destId="{E552B96D-BFAC-426D-B22A-2CEFA96887A2}" srcOrd="0" destOrd="0" presId="urn:microsoft.com/office/officeart/2005/8/layout/process2"/>
    <dgm:cxn modelId="{F86A3B39-D300-444A-A53F-A342B3D80030}" type="presParOf" srcId="{5EA0425B-2250-4D36-A7FC-0E52C8D37FD7}" destId="{AFC32ED6-A6DA-4DBF-8521-5AB00F784F65}" srcOrd="2" destOrd="0" presId="urn:microsoft.com/office/officeart/2005/8/layout/process2"/>
    <dgm:cxn modelId="{23A1A39B-277A-49AC-902B-507016DF6490}" type="presParOf" srcId="{5EA0425B-2250-4D36-A7FC-0E52C8D37FD7}" destId="{BB46E998-59F4-417E-BD00-2DD6AFF05BAE}" srcOrd="3" destOrd="0" presId="urn:microsoft.com/office/officeart/2005/8/layout/process2"/>
    <dgm:cxn modelId="{F4924BC9-8108-4BE5-A2B2-64CF987A483C}" type="presParOf" srcId="{BB46E998-59F4-417E-BD00-2DD6AFF05BAE}" destId="{80EA9BF1-0409-48A3-A124-37FA1CAAECAD}" srcOrd="0" destOrd="0" presId="urn:microsoft.com/office/officeart/2005/8/layout/process2"/>
    <dgm:cxn modelId="{5CCD5911-3BAC-47F7-853E-2B0860EDF279}" type="presParOf" srcId="{5EA0425B-2250-4D36-A7FC-0E52C8D37FD7}" destId="{7D15EE78-6625-4D27-B646-040B9F4702AD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20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0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13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26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852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798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505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5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766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09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641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70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94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333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314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39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97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784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86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13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8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49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2EC0-64FB-4CF6-8337-2110DC30834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4067-CEC5-4419-AFC7-334EF54D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23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18.11.2021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673" y="1916832"/>
            <a:ext cx="9190757" cy="252055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Семинар как одна из форм организации практической подготовки обучающихся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0457" y="4927600"/>
            <a:ext cx="7663543" cy="1244600"/>
          </a:xfrm>
        </p:spPr>
        <p:txBody>
          <a:bodyPr rtlCol="0">
            <a:normAutofit fontScale="85000" lnSpcReduction="10000"/>
          </a:bodyPr>
          <a:lstStyle/>
          <a:p>
            <a:pPr algn="ctr" rtl="0"/>
            <a:r>
              <a:rPr lang="ru-RU" dirty="0" smtClean="0"/>
              <a:t>Неверова Людмила Валентиновна,</a:t>
            </a:r>
          </a:p>
          <a:p>
            <a:pPr algn="ctr" rtl="0"/>
            <a:r>
              <a:rPr lang="ru-RU" dirty="0"/>
              <a:t>м</a:t>
            </a:r>
            <a:r>
              <a:rPr lang="ru-RU" dirty="0" smtClean="0"/>
              <a:t>етодист ГБПОУ АО «Архангельский государственный многопрофильный колледж»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1819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68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Семинар как одна из форм организации практической подготовки обучающихся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343" y="2151292"/>
            <a:ext cx="989511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Определение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понятия «семинар»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8443" y="5599513"/>
            <a:ext cx="989511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Подготовка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к семинару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0343" y="4454811"/>
            <a:ext cx="989511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Структура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семинара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0343" y="3287299"/>
            <a:ext cx="989511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Формы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(типы) проведения семинара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4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20821" y="1594037"/>
            <a:ext cx="5702532" cy="4764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2436" y="1596979"/>
            <a:ext cx="5873564" cy="4764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825"/>
            <a:ext cx="10515600" cy="111887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Определение понятия «семинар»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87139" y="3288003"/>
            <a:ext cx="3266661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Определение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789483"/>
            <a:ext cx="4866857" cy="575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История семинара как формы обучения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Вечные цитаты древнегреческих философо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5" y="2386328"/>
            <a:ext cx="5873565" cy="3974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403626" y="2070185"/>
            <a:ext cx="5619727" cy="3811765"/>
            <a:chOff x="6403754" y="1935322"/>
            <a:chExt cx="5619727" cy="38117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03754" y="2098611"/>
              <a:ext cx="5536666" cy="36484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60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Семинар</a:t>
              </a:r>
              <a:r>
                <a:rPr lang="ru-RU" sz="2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— это вид учебных практических занятий, состоящий в обсуждении учащимися сообщений, докладов, рефератов, выполненных ими по результатам учебных исследований под руководством преподавателей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468" y="1935322"/>
              <a:ext cx="902013" cy="902013"/>
            </a:xfrm>
            <a:prstGeom prst="rect">
              <a:avLst/>
            </a:prstGeom>
          </p:spPr>
        </p:pic>
      </p:grp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10961187" y="6383348"/>
            <a:ext cx="785225" cy="427467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87389" y="3094987"/>
            <a:ext cx="18634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Дискуссия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5105" y="5826870"/>
            <a:ext cx="293400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Круглый стол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Волгоград | В Волгограде через игру приучают молодежь к чтению книг -  БезФорма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41" y="1867679"/>
            <a:ext cx="2769204" cy="1440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8502" y="224275"/>
            <a:ext cx="932290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32" y="-344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Формы (типы) проведения семинара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Научный спор и дискуссия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29" b="-1"/>
          <a:stretch/>
        </p:blipFill>
        <p:spPr bwMode="auto">
          <a:xfrm>
            <a:off x="1548713" y="2001794"/>
            <a:ext cx="2907957" cy="1276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минар-совещание для жилищных активистов проведут в Мытища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40" y="4232370"/>
            <a:ext cx="3030735" cy="1972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62000" y="4535259"/>
            <a:ext cx="88795" cy="30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32" name="Picture 8" descr="Люди сообщества разговор векторной графики Клипарт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30" y="4535259"/>
            <a:ext cx="2850440" cy="1669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23355" y="5822792"/>
            <a:ext cx="412542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Семинар-развернутая беседа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>
            <a:hlinkClick r:id="rId6" action="ppaction://hlinksldjump"/>
          </p:cNvPr>
          <p:cNvSpPr/>
          <p:nvPr/>
        </p:nvSpPr>
        <p:spPr>
          <a:xfrm>
            <a:off x="11572701" y="6204557"/>
            <a:ext cx="484632" cy="643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931821" y="1191834"/>
            <a:ext cx="4811135" cy="2848825"/>
            <a:chOff x="639404" y="1213770"/>
            <a:chExt cx="4811135" cy="28488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39404" y="1291640"/>
              <a:ext cx="4641461" cy="27709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Дискуссия – это обсуждение какого-либо спорного вопроса для выяснения разных точек зрения. </a:t>
              </a:r>
            </a:p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Это спор, направленный на достижение истины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942" y="1213770"/>
              <a:ext cx="609597" cy="60959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948296" y="4064067"/>
            <a:ext cx="4791569" cy="2715752"/>
            <a:chOff x="664624" y="4147552"/>
            <a:chExt cx="4791569" cy="27157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64624" y="4220915"/>
              <a:ext cx="4620827" cy="26423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Обучающиеся встречаются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со специалистами, представителями работодателей и власти. Все участники выражают свое мнение по определенному вопросу.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11" y="4147552"/>
              <a:ext cx="662482" cy="66248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593044" y="4075615"/>
            <a:ext cx="4904537" cy="2676856"/>
            <a:chOff x="6679105" y="4202811"/>
            <a:chExt cx="4904537" cy="267685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679105" y="4281937"/>
              <a:ext cx="4578170" cy="25977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Семинар развернутая беседа проводится </a:t>
              </a:r>
              <a:r>
                <a:rPr lang="ru-RU" sz="2400" b="1" dirty="0">
                  <a:solidFill>
                    <a:schemeClr val="tx1"/>
                  </a:solidFill>
                </a:rPr>
                <a:t>на основе заранее разработанного плана, по вопросам которого готовится вся учебная группа</a:t>
              </a:r>
              <a:r>
                <a:rPr lang="ru-RU" dirty="0"/>
                <a:t>.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110" y="4202811"/>
              <a:ext cx="654532" cy="654532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7040368" y="3344774"/>
            <a:ext cx="3803525" cy="49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Комментированное чтение первоисточников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593043" y="1175291"/>
            <a:ext cx="4976478" cy="2881635"/>
            <a:chOff x="474061" y="1213770"/>
            <a:chExt cx="4976478" cy="288163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74061" y="1324450"/>
              <a:ext cx="4641461" cy="27709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Обучающиеся комментируют отдельные моменты первоисточников высказывают мотивированные текстом суждения</a:t>
              </a:r>
            </a:p>
            <a:p>
              <a:pPr algn="ctr"/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942" y="1213770"/>
              <a:ext cx="609597" cy="609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332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9" y="1791815"/>
            <a:ext cx="3906711" cy="268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есс конференция, микрофоны. Векторное изображение. | Векторные рисунки |  Кисти для фотошопа, векторные изображения, картинки, рисунки в векторе,  текстуры, PSD, EPS, 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592510"/>
            <a:ext cx="3974867" cy="28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662" y="346840"/>
            <a:ext cx="941201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614" y="20074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Формы (типы) проведения семинара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352" y="4213311"/>
            <a:ext cx="37679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Семинар на основе  устных докладов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4736" y="4151567"/>
            <a:ext cx="32406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Пресс-конференция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11252161" y="6148699"/>
            <a:ext cx="67865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824179" y="1451275"/>
            <a:ext cx="5424316" cy="4028879"/>
            <a:chOff x="527665" y="1672403"/>
            <a:chExt cx="5424316" cy="402887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27665" y="1914239"/>
              <a:ext cx="5257509" cy="3787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Тематика выступлений дается и распределяется  заранее. После доклада обязательно обсуждение по теме выступления всеми обучающимися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36" y="1672403"/>
              <a:ext cx="754745" cy="75474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46496" y="1526308"/>
            <a:ext cx="5343038" cy="3953846"/>
            <a:chOff x="6953490" y="1672403"/>
            <a:chExt cx="5343038" cy="395384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953490" y="1839206"/>
              <a:ext cx="5164065" cy="3787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По каждому вопросу плана семинара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назначается </a:t>
              </a:r>
              <a:r>
                <a:rPr lang="ru-RU" sz="2400" b="1" dirty="0">
                  <a:solidFill>
                    <a:schemeClr val="tx1"/>
                  </a:solidFill>
                </a:rPr>
                <a:t>группа обучаемых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в </a:t>
              </a:r>
              <a:r>
                <a:rPr lang="ru-RU" sz="2400" b="1" dirty="0">
                  <a:solidFill>
                    <a:schemeClr val="tx1"/>
                  </a:solidFill>
                </a:rPr>
                <a:t>качестве экспертов. Они всесторонне изучают проблему и выделяют докладчика для изложения тезисов по ней. После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доклада </a:t>
              </a:r>
              <a:r>
                <a:rPr lang="ru-RU" sz="2400" b="1" dirty="0">
                  <a:solidFill>
                    <a:schemeClr val="tx1"/>
                  </a:solidFill>
                </a:rPr>
                <a:t>участники семинара задают вопросы, на которые отвечают докладчик и другие члены экспертной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группы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741" y="1672403"/>
              <a:ext cx="804787" cy="804787"/>
            </a:xfrm>
            <a:prstGeom prst="rect">
              <a:avLst/>
            </a:prstGeom>
          </p:spPr>
        </p:pic>
      </p:grpSp>
      <p:sp>
        <p:nvSpPr>
          <p:cNvPr id="16" name="AutoShape 10" descr="Человечки презентации обои и картинки на рабочий стол скачать бесплатно на  сайте pic2.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Институт управления образованием РА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0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10707754" y="1804642"/>
            <a:ext cx="797585" cy="659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10728905" y="6193245"/>
            <a:ext cx="80628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137" y="147572"/>
            <a:ext cx="10323284" cy="79032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</a:rPr>
              <a:t>Структура семинара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4051179206"/>
              </p:ext>
            </p:extLst>
          </p:nvPr>
        </p:nvGraphicFramePr>
        <p:xfrm>
          <a:off x="1688950" y="1215468"/>
          <a:ext cx="8928847" cy="564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607229" y="887921"/>
            <a:ext cx="11311229" cy="2009042"/>
            <a:chOff x="504092" y="1113770"/>
            <a:chExt cx="11311229" cy="200904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04092" y="1297254"/>
              <a:ext cx="10975493" cy="18255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lvl="0" indent="-457200" algn="just">
                <a:buFontTx/>
                <a:buAutoNum type="arabicPeriod"/>
              </a:pPr>
              <a:r>
                <a:rPr lang="ru-RU" sz="2400" b="1" dirty="0">
                  <a:solidFill>
                    <a:srgbClr val="4472C4">
                      <a:lumMod val="50000"/>
                    </a:srgbClr>
                  </a:solidFill>
                </a:rPr>
                <a:t>Обозначение темы и плана семинарского занятия.                                      </a:t>
              </a:r>
            </a:p>
            <a:p>
              <a:pPr marL="457200" lvl="0" indent="-457200" algn="just">
                <a:buFontTx/>
                <a:buAutoNum type="arabicPeriod"/>
              </a:pPr>
              <a:r>
                <a:rPr lang="ru-RU" sz="2400" b="1" dirty="0">
                  <a:solidFill>
                    <a:srgbClr val="4472C4">
                      <a:lumMod val="50000"/>
                    </a:srgbClr>
                  </a:solidFill>
                </a:rPr>
                <a:t> Формулирование основных проблем семинара, его общих задач.</a:t>
              </a:r>
            </a:p>
            <a:p>
              <a:pPr marL="457200" lvl="0" indent="-457200" algn="just">
                <a:buFontTx/>
                <a:buAutoNum type="arabicPeriod"/>
              </a:pPr>
              <a:r>
                <a:rPr lang="ru-RU" sz="2400" b="1" dirty="0">
                  <a:solidFill>
                    <a:srgbClr val="4472C4">
                      <a:lumMod val="50000"/>
                    </a:srgbClr>
                  </a:solidFill>
                </a:rPr>
                <a:t> Создание эмоционального и интеллектуального настроя на семинар.</a:t>
              </a:r>
            </a:p>
            <a:p>
              <a:pPr marL="457200" lvl="0" indent="-457200" algn="just">
                <a:buFontTx/>
                <a:buAutoNum type="arabicPeriod"/>
              </a:pPr>
              <a:r>
                <a:rPr lang="ru-RU" sz="2400" b="1" dirty="0">
                  <a:solidFill>
                    <a:srgbClr val="4472C4">
                      <a:lumMod val="50000"/>
                    </a:srgbClr>
                  </a:solidFill>
                </a:rPr>
                <a:t>Инструктаж (раскрытие особенности формы проведения) по прохождению семинара. Сообщение критериев оценки работы всех участников </a:t>
              </a:r>
              <a:r>
                <a:rPr lang="ru-RU" sz="2400" b="1" dirty="0" smtClean="0">
                  <a:solidFill>
                    <a:srgbClr val="4472C4">
                      <a:lumMod val="50000"/>
                    </a:srgbClr>
                  </a:solidFill>
                </a:rPr>
                <a:t>семинара</a:t>
              </a:r>
              <a:endParaRPr lang="ru-RU" sz="24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4318" y="1113770"/>
              <a:ext cx="701003" cy="701003"/>
            </a:xfrm>
            <a:prstGeom prst="rect">
              <a:avLst/>
            </a:prstGeom>
          </p:spPr>
        </p:pic>
      </p:grpSp>
      <p:sp>
        <p:nvSpPr>
          <p:cNvPr id="18" name="5-конечная звезда 17"/>
          <p:cNvSpPr/>
          <p:nvPr/>
        </p:nvSpPr>
        <p:spPr>
          <a:xfrm>
            <a:off x="10707754" y="3601160"/>
            <a:ext cx="797585" cy="6593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0728905" y="5380824"/>
            <a:ext cx="750680" cy="6925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98153" y="2797125"/>
            <a:ext cx="11437411" cy="2380060"/>
            <a:chOff x="504092" y="2831564"/>
            <a:chExt cx="11437411" cy="238006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04092" y="3006307"/>
              <a:ext cx="11001246" cy="22053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Доклады обучающихся (выступление по теме участников семинара).</a:t>
              </a:r>
            </a:p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Обсуждение докладов (организация диалога между участниками семинара, дискуссия по теме).</a:t>
              </a:r>
            </a:p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Аргументированные высказывания своей точки зрения в дискуссии (поиск совместных решений проблемы).</a:t>
              </a:r>
            </a:p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Ответы обучающихся на вопросы по теме выступлений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360" y="2831564"/>
              <a:ext cx="695143" cy="695143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98153" y="5177185"/>
            <a:ext cx="11361242" cy="1575597"/>
            <a:chOff x="608590" y="3830359"/>
            <a:chExt cx="11361242" cy="157559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08590" y="3905264"/>
              <a:ext cx="11038864" cy="15006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Подведение итогов семинара. Обобщение информации.</a:t>
              </a:r>
            </a:p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Формулирование выводов по теме.</a:t>
              </a:r>
            </a:p>
            <a:p>
              <a:pPr marL="457200" indent="-457200" algn="just">
                <a:buAutoNum type="arabicPeriod"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Оценивание выступления участников семинара, степень участия обучающихся в семинаре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8206" y="3830359"/>
              <a:ext cx="681626" cy="681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101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49441" y="3012142"/>
            <a:ext cx="4647304" cy="2581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6823" y="2979868"/>
            <a:ext cx="4905487" cy="2614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12776" y="541176"/>
            <a:ext cx="8556171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Подготовка к семинару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519355" y="3485258"/>
            <a:ext cx="3575160" cy="1324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Подготовка педагога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580738" y="3508584"/>
            <a:ext cx="3220306" cy="1278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Подготовка обучающихся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2595569">
            <a:off x="4287906" y="1582445"/>
            <a:ext cx="484632" cy="144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015075">
            <a:off x="7549032" y="1532416"/>
            <a:ext cx="484632" cy="1457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776" y="65006"/>
            <a:ext cx="85655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27" y="-14057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Подготовка педагога к семинару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4317" y="1184987"/>
            <a:ext cx="10105053" cy="5057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Определение цели и задач семинара.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Выбор формы (типа) проведения семинара.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Разработка плана семинара.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Выработка различных вариантов решения основных проблем семинара.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Подбор информационных источников, рекомендуемых студентам.</a:t>
            </a:r>
          </a:p>
          <a:p>
            <a:pPr marL="457200" indent="-457200" algn="just">
              <a:buAutoNum type="arabicPeriod"/>
            </a:pPr>
            <a:r>
              <a:rPr lang="ru-RU" sz="2400" u="sng" dirty="0" smtClean="0">
                <a:solidFill>
                  <a:schemeClr val="tx1"/>
                </a:solidFill>
              </a:rPr>
              <a:t>Разработка рекомендаций обучающимся по подготовке к семинару.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Выдача задания обучающимся по подготовке к семинару (тематика докладов, вопросы к обсуждению, тема дискуссии, список информационных источников).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Моделирование вводной и заключительной части семинара.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Написание конспекта семинара, распределение пунктов плана по времени.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Проведение консультаций для обучающихся по подготовке к семинару</a:t>
            </a: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11134165" y="6239436"/>
            <a:ext cx="80628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catherineasquithgallery.com/uploads/posts/2021-02/1613545370_96-p-kartinki-na-belom-fone-dlya-prezentatsii-1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5178" y="189778"/>
            <a:ext cx="2105673" cy="157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D человечек с большой лупой в руках — Картинки для аватар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1" y="-129218"/>
            <a:ext cx="1741825" cy="1774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3254" y="613187"/>
            <a:ext cx="90196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432" y="378870"/>
            <a:ext cx="1009727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Подготовка обучающихся к семинару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611" y="2162288"/>
            <a:ext cx="10520979" cy="3786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Ознакомление с темой и рекомендациями педагога по подготовке к семинару.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Поиск информации по рекомендованным информационным источникам.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Формулирование вопросов, которые возникли в процессе изучения материала для обсуждения с преподавателем.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Написание конспекта выступления (доклада). Подготовка к дискуссии, беседе по вопросам семинара. Подбор примеров по теме семинара.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Оформление наглядности (презентация, иллюстрации, графики, схемы).</a:t>
            </a:r>
          </a:p>
          <a:p>
            <a:pPr marL="457200" indent="-457200" algn="just">
              <a:buAutoNum type="arabicPeriod"/>
            </a:pPr>
            <a:r>
              <a:rPr lang="ru-RU" sz="2400" u="sng" dirty="0" smtClean="0">
                <a:solidFill>
                  <a:schemeClr val="tx1"/>
                </a:solidFill>
              </a:rPr>
              <a:t>Подготовка к устному выступлению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187952" y="6067314"/>
            <a:ext cx="77401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506</Words>
  <Application>Microsoft Office PowerPoint</Application>
  <PresentationFormat>Произвольный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1_Книги в формате 16 x 9</vt:lpstr>
      <vt:lpstr>Семинар как одна из форм организации практической подготовки обучающихся</vt:lpstr>
      <vt:lpstr>Семинар как одна из форм организации практической подготовки обучающихся</vt:lpstr>
      <vt:lpstr>Определение понятия «семинар»</vt:lpstr>
      <vt:lpstr>Формы (типы) проведения семинара</vt:lpstr>
      <vt:lpstr>Формы (типы) проведения семинара</vt:lpstr>
      <vt:lpstr>Структура семинара</vt:lpstr>
      <vt:lpstr>Подготовка к семинару</vt:lpstr>
      <vt:lpstr>Подготовка педагога к семинару</vt:lpstr>
      <vt:lpstr>Подготовка обучающихся к семинару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задания</dc:title>
  <dc:creator>Нии Нии</dc:creator>
  <cp:lastModifiedBy>ARHAGROTEH</cp:lastModifiedBy>
  <cp:revision>128</cp:revision>
  <dcterms:created xsi:type="dcterms:W3CDTF">2021-11-05T16:32:08Z</dcterms:created>
  <dcterms:modified xsi:type="dcterms:W3CDTF">2021-11-18T10:20:11Z</dcterms:modified>
</cp:coreProperties>
</file>