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embeddedFontLst>
    <p:embeddedFont>
      <p:font typeface="Lato" panose="020B0604020202020204" charset="0"/>
      <p:regular r:id="rId14"/>
      <p:bold r:id="rId15"/>
      <p:italic r:id="rId16"/>
      <p:boldItalic r:id="rId17"/>
    </p:embeddedFont>
    <p:embeddedFont>
      <p:font typeface="Raleway" panose="020B0604020202020204" charset="-52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43B36CBE-F33D-4E55-9E90-8784A56BD1BF}">
  <a:tblStyle styleId="{43B36CBE-F33D-4E55-9E90-8784A56BD1B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7" d="100"/>
          <a:sy n="127" d="100"/>
        </p:scale>
        <p:origin x="-178" y="-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9223057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b9a0b074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b9a0b074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e965474a9_3_3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e965474a9_3_3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cb9a0b074_1_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cb9a0b074_1_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d5b15f0a3_5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d5b15f0a3_5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723630543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723630543_3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d251bb473_0_6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d251bb473_0_6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d251bb473_0_6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d251bb473_0_6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e965474a9_3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e965474a9_3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723630543_1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723630543_1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cb9a0b074_1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cb9a0b074_1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0fe146f837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0fe146f837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12;p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Google Shape;61;p11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2" name="Google Shape;62;p11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3" name="Google Shape;63;p11"/>
          <p:cNvSpPr txBox="1">
            <a:spLocks noGrp="1"/>
          </p:cNvSpPr>
          <p:nvPr>
            <p:ph type="title" hasCustomPrompt="1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" name="Google Shape;18;p3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4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3" name="Google Shape;23;p4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" name="Google Shape;24;p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Google Shape;29;p5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0" name="Google Shape;30;p5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" name="Google Shape;31;p5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2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oogle Shape;40;p7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319500" y="1846804"/>
            <a:ext cx="2808000" cy="280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rgbClr val="353535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Google Shape;45;p8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4572000" y="1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0" name="Google Shape;5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subTitle" idx="1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0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" name="Google Shape;57;p10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wiss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>
            <a:alpha val="69000"/>
          </a:schemeClr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>
            <a:spLocks noGrp="1"/>
          </p:cNvSpPr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Атрибуты игровой деятельности дошкольников</a:t>
            </a:r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ubTitle" idx="1"/>
          </p:nvPr>
        </p:nvSpPr>
        <p:spPr>
          <a:xfrm>
            <a:off x="2371717" y="3291750"/>
            <a:ext cx="6331500" cy="124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/>
              <a:t>Бечина Анна Сергеевна, преподаватель АГМК</a:t>
            </a:r>
            <a:endParaRPr sz="24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2"/>
          <p:cNvSpPr txBox="1">
            <a:spLocks noGrp="1"/>
          </p:cNvSpPr>
          <p:nvPr>
            <p:ph type="body" idx="1"/>
          </p:nvPr>
        </p:nvSpPr>
        <p:spPr>
          <a:xfrm>
            <a:off x="4832750" y="319800"/>
            <a:ext cx="4033800" cy="446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100" dirty="0"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Для развития игровой деятельности необходимо выполнение нескольких </a:t>
            </a:r>
            <a:r>
              <a:rPr lang="ru" sz="2100" i="1" dirty="0"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условий</a:t>
            </a:r>
            <a:r>
              <a:rPr lang="ru" sz="2100" dirty="0"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: </a:t>
            </a:r>
            <a:r>
              <a:rPr lang="ru" sz="2100" u="sng" dirty="0"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создание предметно-развивающей среды, наличие определенного времени</a:t>
            </a:r>
            <a:r>
              <a:rPr lang="ru" sz="2100" dirty="0"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 в режиме дня и профессионализм педагогов. Без выполнения этих условий невозможно развитие творческой самодеятельной игры детей.</a:t>
            </a:r>
            <a:endParaRPr sz="2500" dirty="0">
              <a:solidFill>
                <a:srgbClr val="000000"/>
              </a:solidFill>
              <a:latin typeface="+mn-lt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2" name="Google Shape;132;p22"/>
          <p:cNvSpPr txBox="1"/>
          <p:nvPr/>
        </p:nvSpPr>
        <p:spPr>
          <a:xfrm>
            <a:off x="253175" y="319800"/>
            <a:ext cx="4410600" cy="4862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dirty="0">
                <a:solidFill>
                  <a:schemeClr val="dk2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В соответствии с требованиями зонирования группы выделяется место для кукольного уголка, оборудованного для различных игровых действий с куклой и сюжетно-ролевых игр (игрушечная мебель, посуда, кукольная одежда, игрушки, имитирующие бытовые предметы: утюг, телевизор, газовая плита, предметы для стирки). Содержание кукольного уголка соответствует разным ситуациям сюжетно-ролевых игр и постоянно дополняется, по мере освоения детьми тех или иных игровых действий.</a:t>
            </a:r>
            <a:endParaRPr sz="1900" dirty="0">
              <a:latin typeface="+mn-lt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44700" y="162737"/>
            <a:ext cx="4254600" cy="4818038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23"/>
          <p:cNvSpPr txBox="1"/>
          <p:nvPr/>
        </p:nvSpPr>
        <p:spPr>
          <a:xfrm>
            <a:off x="2855550" y="687397"/>
            <a:ext cx="3432900" cy="7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 b="1">
                <a:solidFill>
                  <a:schemeClr val="lt2"/>
                </a:solidFill>
                <a:latin typeface="Raleway"/>
                <a:ea typeface="Raleway"/>
                <a:cs typeface="Raleway"/>
                <a:sym typeface="Raleway"/>
              </a:rPr>
              <a:t>Вывод:</a:t>
            </a:r>
            <a:endParaRPr sz="3000" b="1">
              <a:solidFill>
                <a:schemeClr val="lt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40" name="Google Shape;140;p23"/>
          <p:cNvSpPr txBox="1">
            <a:spLocks noGrp="1"/>
          </p:cNvSpPr>
          <p:nvPr>
            <p:ph type="body" idx="4294967295"/>
          </p:nvPr>
        </p:nvSpPr>
        <p:spPr>
          <a:xfrm>
            <a:off x="2855550" y="1377475"/>
            <a:ext cx="3432900" cy="332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2400" lvl="0" indent="0" algn="just" rtl="0"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200"/>
              <a:buNone/>
            </a:pPr>
            <a:r>
              <a:rPr lang="ru" sz="2300" dirty="0"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Для развития у детей ролевых действий необходимо умение перевоплощаться, которое достигается путем использования костюмов и атрибутов</a:t>
            </a:r>
            <a:r>
              <a:rPr lang="ru" sz="1400" dirty="0">
                <a:highlight>
                  <a:srgbClr val="FFFFFF"/>
                </a:highlight>
                <a:latin typeface="+mn-lt"/>
                <a:ea typeface="Arial"/>
                <a:cs typeface="Arial"/>
                <a:sym typeface="Arial"/>
              </a:rPr>
              <a:t>.</a:t>
            </a:r>
            <a:endParaRPr sz="1200" dirty="0">
              <a:latin typeface="+mn-lt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>
            <a:spLocks noGrp="1"/>
          </p:cNvSpPr>
          <p:nvPr>
            <p:ph type="title" idx="4294967295"/>
          </p:nvPr>
        </p:nvSpPr>
        <p:spPr>
          <a:xfrm>
            <a:off x="239850" y="712150"/>
            <a:ext cx="8751900" cy="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" sz="3600">
                <a:solidFill>
                  <a:schemeClr val="dk1"/>
                </a:solidFill>
              </a:rPr>
              <a:t>Организация игры в ДОО </a:t>
            </a:r>
            <a:endParaRPr sz="2400"/>
          </a:p>
        </p:txBody>
      </p:sp>
      <p:sp>
        <p:nvSpPr>
          <p:cNvPr id="79" name="Google Shape;79;p14"/>
          <p:cNvSpPr txBox="1">
            <a:spLocks noGrp="1"/>
          </p:cNvSpPr>
          <p:nvPr>
            <p:ph type="title" idx="4294967295"/>
          </p:nvPr>
        </p:nvSpPr>
        <p:spPr>
          <a:xfrm>
            <a:off x="535775" y="1480150"/>
            <a:ext cx="5197200" cy="30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ru" sz="2050" b="0" dirty="0"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Игра является основным видом деятельности детей, а также формой организации детской деятельности.</a:t>
            </a:r>
            <a:r>
              <a:rPr lang="ru" sz="2050" dirty="0"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2050" b="0" dirty="0"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Конкретное содержание игровой деятельности зависит от возрастных и индивидуальных особенностей детей, определяется задачами и целями Программы, это отражено в Стандарте дошкольного образования.</a:t>
            </a:r>
            <a:endParaRPr sz="2700" dirty="0">
              <a:latin typeface="+mn-lt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6969050" y="2105375"/>
            <a:ext cx="73341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81" name="Google Shape;8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85375" y="2657975"/>
            <a:ext cx="3106225" cy="21165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2750" y="162737"/>
            <a:ext cx="4254600" cy="4818038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5"/>
          <p:cNvSpPr txBox="1">
            <a:spLocks noGrp="1"/>
          </p:cNvSpPr>
          <p:nvPr>
            <p:ph type="body" idx="4294967295"/>
          </p:nvPr>
        </p:nvSpPr>
        <p:spPr>
          <a:xfrm>
            <a:off x="483675" y="466375"/>
            <a:ext cx="3647100" cy="42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450" dirty="0">
                <a:solidFill>
                  <a:srgbClr val="333333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В пункте 2.7. ФГОС ДО определены особенности развития игровой деятельности ребенка:</a:t>
            </a:r>
            <a:endParaRPr sz="1450" dirty="0">
              <a:solidFill>
                <a:srgbClr val="333333"/>
              </a:solidFill>
              <a:highlight>
                <a:srgbClr val="FFFFFF"/>
              </a:highlight>
              <a:latin typeface="+mn-lt"/>
              <a:ea typeface="Times New Roman"/>
              <a:cs typeface="Times New Roman"/>
              <a:sym typeface="Times New Roman"/>
            </a:endParaRPr>
          </a:p>
          <a:p>
            <a:pPr marL="457200" lvl="0" indent="-330200" algn="just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Char char="➔"/>
            </a:pPr>
            <a:r>
              <a:rPr lang="ru" sz="1250" dirty="0">
                <a:solidFill>
                  <a:srgbClr val="333333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«в младенческом возрасте (2 месяца - 1 год) - непосредственное эмоциональное общение с взрослым, манипулирование с предметами…;</a:t>
            </a:r>
            <a:endParaRPr sz="1250" dirty="0">
              <a:solidFill>
                <a:srgbClr val="333333"/>
              </a:solidFill>
              <a:highlight>
                <a:srgbClr val="FFFFFF"/>
              </a:highlight>
              <a:latin typeface="+mn-lt"/>
              <a:ea typeface="Times New Roman"/>
              <a:cs typeface="Times New Roman"/>
              <a:sym typeface="Times New Roman"/>
            </a:endParaRPr>
          </a:p>
          <a:p>
            <a:pPr marL="457200" lvl="0" indent="-330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Char char="➔"/>
            </a:pPr>
            <a:r>
              <a:rPr lang="ru" sz="1250" dirty="0">
                <a:solidFill>
                  <a:srgbClr val="333333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в раннем возрасте (1 год - 3 года) - предметная деятельность и игры с составными и динамическими игрушками…; общение с взрослым и совместные игры со сверстниками под руководством взрослого…;</a:t>
            </a:r>
            <a:endParaRPr sz="1250" dirty="0">
              <a:solidFill>
                <a:srgbClr val="333333"/>
              </a:solidFill>
              <a:highlight>
                <a:srgbClr val="FFFFFF"/>
              </a:highlight>
              <a:latin typeface="+mn-lt"/>
              <a:ea typeface="Times New Roman"/>
              <a:cs typeface="Times New Roman"/>
              <a:sym typeface="Times New Roman"/>
            </a:endParaRPr>
          </a:p>
          <a:p>
            <a:pPr marL="457200" lvl="0" indent="-330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Char char="➔"/>
            </a:pPr>
            <a:r>
              <a:rPr lang="ru" sz="1250" dirty="0">
                <a:solidFill>
                  <a:srgbClr val="333333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для детей дошкольного возраста (3 года - 8 лет) - … игровая деятельность, включая сюжетно-ролевую игру, игру с правилами и другие виды игры... .»</a:t>
            </a:r>
            <a:endParaRPr sz="1250" dirty="0">
              <a:solidFill>
                <a:srgbClr val="333333"/>
              </a:solidFill>
              <a:highlight>
                <a:srgbClr val="FFFFFF"/>
              </a:highlight>
              <a:latin typeface="+mn-lt"/>
              <a:ea typeface="Times New Roman"/>
              <a:cs typeface="Times New Roman"/>
              <a:sym typeface="Times New Roman"/>
            </a:endParaRPr>
          </a:p>
          <a:p>
            <a:pPr marL="457200" lvl="0" indent="0" algn="l" rtl="0">
              <a:spcBef>
                <a:spcPts val="800"/>
              </a:spcBef>
              <a:spcAft>
                <a:spcPts val="1000"/>
              </a:spcAft>
              <a:buNone/>
            </a:pPr>
            <a:endParaRPr sz="1200" b="1" dirty="0"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89" name="Google Shape;8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62737"/>
            <a:ext cx="4254600" cy="4818038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5"/>
          <p:cNvSpPr txBox="1"/>
          <p:nvPr/>
        </p:nvSpPr>
        <p:spPr>
          <a:xfrm>
            <a:off x="4827600" y="466375"/>
            <a:ext cx="3647100" cy="4121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150" dirty="0">
                <a:solidFill>
                  <a:srgbClr val="333333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В течение дня дети могут играть четыре раза:</a:t>
            </a:r>
            <a:endParaRPr sz="2150" dirty="0">
              <a:solidFill>
                <a:srgbClr val="333333"/>
              </a:solidFill>
              <a:highlight>
                <a:srgbClr val="FFFFFF"/>
              </a:highlight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u" sz="2150" dirty="0">
                <a:solidFill>
                  <a:srgbClr val="333333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1. до завтрака (5-40 мин),</a:t>
            </a:r>
            <a:endParaRPr sz="2150" dirty="0">
              <a:solidFill>
                <a:srgbClr val="333333"/>
              </a:solidFill>
              <a:highlight>
                <a:srgbClr val="FFFFFF"/>
              </a:highlight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u" sz="2150" dirty="0">
                <a:solidFill>
                  <a:srgbClr val="333333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2. между завтраком и занятиями (5-7 мин),</a:t>
            </a:r>
            <a:endParaRPr sz="2150" dirty="0">
              <a:solidFill>
                <a:srgbClr val="333333"/>
              </a:solidFill>
              <a:highlight>
                <a:srgbClr val="FFFFFF"/>
              </a:highlight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u" sz="2150" dirty="0">
                <a:solidFill>
                  <a:srgbClr val="333333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3. на открытом воздухе (1 ч.-1 час. 30 мин),</a:t>
            </a:r>
            <a:endParaRPr sz="2150" dirty="0">
              <a:solidFill>
                <a:srgbClr val="333333"/>
              </a:solidFill>
              <a:highlight>
                <a:srgbClr val="FFFFFF"/>
              </a:highlight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ru" sz="2150" dirty="0">
                <a:solidFill>
                  <a:srgbClr val="333333"/>
                </a:solidFill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4. после дневного сна (20-40 мин) и веч.</a:t>
            </a:r>
            <a:endParaRPr sz="2150" dirty="0">
              <a:solidFill>
                <a:srgbClr val="333333"/>
              </a:solidFill>
              <a:highlight>
                <a:srgbClr val="FFFFFF"/>
              </a:highlight>
              <a:latin typeface="+mn-lt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53535">
            <a:alpha val="0"/>
          </a:srgbClr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"/>
          <p:cNvSpPr txBox="1">
            <a:spLocks noGrp="1"/>
          </p:cNvSpPr>
          <p:nvPr>
            <p:ph type="title"/>
          </p:nvPr>
        </p:nvSpPr>
        <p:spPr>
          <a:xfrm>
            <a:off x="283100" y="213200"/>
            <a:ext cx="8622300" cy="48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b="0" dirty="0">
                <a:solidFill>
                  <a:schemeClr val="bg2"/>
                </a:solidFill>
                <a:latin typeface="+mn-lt"/>
                <a:ea typeface="Times New Roman"/>
                <a:cs typeface="Times New Roman"/>
                <a:sym typeface="Times New Roman"/>
              </a:rPr>
              <a:t>В соответствии с ФГОС ДО организация предметно - игрового пространства и развивающей предметно - пространственной среды является необходимым условием для формирования игровой и познавательной деятельности ребенка</a:t>
            </a:r>
            <a:endParaRPr sz="1600" b="0" dirty="0">
              <a:solidFill>
                <a:schemeClr val="bg2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1600" b="0" u="sng" dirty="0">
                <a:solidFill>
                  <a:schemeClr val="bg2"/>
                </a:solidFill>
                <a:latin typeface="+mn-lt"/>
                <a:ea typeface="Times New Roman"/>
                <a:cs typeface="Times New Roman"/>
                <a:sym typeface="Times New Roman"/>
              </a:rPr>
              <a:t>Предметно-развивающая среда</a:t>
            </a:r>
            <a:r>
              <a:rPr lang="ru" sz="1600" b="0" dirty="0">
                <a:solidFill>
                  <a:schemeClr val="bg2"/>
                </a:solidFill>
                <a:latin typeface="+mn-lt"/>
                <a:ea typeface="Times New Roman"/>
                <a:cs typeface="Times New Roman"/>
                <a:sym typeface="Times New Roman"/>
              </a:rPr>
              <a:t> - это система материальных объектов деятельности ребенка, функционально моделирующая содержание его духовного и физического развития.</a:t>
            </a:r>
            <a:endParaRPr sz="1600" b="0" dirty="0">
              <a:solidFill>
                <a:schemeClr val="bg2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1600" b="0" dirty="0">
                <a:solidFill>
                  <a:schemeClr val="bg2"/>
                </a:solidFill>
                <a:latin typeface="+mn-lt"/>
                <a:ea typeface="Times New Roman"/>
                <a:cs typeface="Times New Roman"/>
                <a:sym typeface="Times New Roman"/>
              </a:rPr>
              <a:t>Р</a:t>
            </a:r>
            <a:r>
              <a:rPr lang="ru" sz="1600" b="0" u="sng" dirty="0">
                <a:solidFill>
                  <a:schemeClr val="bg2"/>
                </a:solidFill>
                <a:latin typeface="+mn-lt"/>
                <a:ea typeface="Times New Roman"/>
                <a:cs typeface="Times New Roman"/>
                <a:sym typeface="Times New Roman"/>
              </a:rPr>
              <a:t>азвивающая предметно-пространственная среда дошкольной образовательной организации</a:t>
            </a:r>
            <a:r>
              <a:rPr lang="ru" sz="1600" b="0" dirty="0">
                <a:solidFill>
                  <a:schemeClr val="bg2"/>
                </a:solidFill>
                <a:latin typeface="+mn-lt"/>
                <a:ea typeface="Times New Roman"/>
                <a:cs typeface="Times New Roman"/>
                <a:sym typeface="Times New Roman"/>
              </a:rPr>
              <a:t> – одно из основных средств, формирующих личность ребенка, источник получения знаний и социального опыта. Именно в дошкольном возрасте закладываются фундамент начальных знаний об окружающем мире, культура взаимоотношений ребенка со взрослыми и сверстниками. Созданная в детском саду предметно-пространственная среда влияет на развитие ребенка, способствует его всестороннему развитию и обеспечивает его психическое и эмоциональное благополучие</a:t>
            </a:r>
            <a:endParaRPr sz="1600" b="0" dirty="0">
              <a:solidFill>
                <a:schemeClr val="bg2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800"/>
              </a:spcBef>
              <a:spcAft>
                <a:spcPts val="1000"/>
              </a:spcAft>
              <a:buNone/>
            </a:pPr>
            <a:endParaRPr dirty="0">
              <a:solidFill>
                <a:schemeClr val="accent5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53535">
            <a:alpha val="0"/>
          </a:srgbClr>
        </a:solid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7"/>
          <p:cNvSpPr txBox="1">
            <a:spLocks noGrp="1"/>
          </p:cNvSpPr>
          <p:nvPr>
            <p:ph type="title"/>
          </p:nvPr>
        </p:nvSpPr>
        <p:spPr>
          <a:xfrm>
            <a:off x="283100" y="173225"/>
            <a:ext cx="8631600" cy="437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050" b="0" dirty="0">
                <a:solidFill>
                  <a:schemeClr val="bg2"/>
                </a:solidFill>
                <a:latin typeface="+mn-lt"/>
                <a:ea typeface="Times New Roman"/>
                <a:cs typeface="Times New Roman"/>
                <a:sym typeface="Times New Roman"/>
              </a:rPr>
              <a:t>Для развития детской игры необходим педагогически целесообразный подбор игрушек и игровых материалов, что создает материальную основу игры, обеспечивает развитие игры как деятельности.</a:t>
            </a:r>
            <a:endParaRPr sz="2050" b="0" dirty="0">
              <a:solidFill>
                <a:schemeClr val="bg2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050" b="0" dirty="0">
                <a:solidFill>
                  <a:schemeClr val="bg2"/>
                </a:solidFill>
                <a:latin typeface="+mn-lt"/>
                <a:ea typeface="Times New Roman"/>
                <a:cs typeface="Times New Roman"/>
                <a:sym typeface="Times New Roman"/>
              </a:rPr>
              <a:t>Подбор игрушек должен осуществляться в соответствии с основной тематикой детских игр в данной возрастной группе, с учетом ближайшей перспективы их развития. Для детей младшего дошкольного возраста нужна игрушка, позволяющая развернуть игру в семью, детский сад и т. д. В группах детей среднего и старшего возраста подбор игрушек должен обеспечить развитие игр на трудовые темы и игр, отражающих общественные события и явления.</a:t>
            </a:r>
            <a:endParaRPr sz="2050" b="0" dirty="0">
              <a:solidFill>
                <a:schemeClr val="bg2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8"/>
          <p:cNvSpPr txBox="1">
            <a:spLocks noGrp="1"/>
          </p:cNvSpPr>
          <p:nvPr>
            <p:ph type="title"/>
          </p:nvPr>
        </p:nvSpPr>
        <p:spPr>
          <a:xfrm>
            <a:off x="265500" y="759525"/>
            <a:ext cx="4171500" cy="317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b="0" dirty="0">
                <a:solidFill>
                  <a:schemeClr val="dk2"/>
                </a:solidFill>
                <a:latin typeface="+mn-lt"/>
                <a:ea typeface="Times New Roman"/>
                <a:cs typeface="Times New Roman"/>
                <a:sym typeface="Times New Roman"/>
              </a:rPr>
              <a:t>Пространство игровой комнаты необходимо организовать таким образом, чтобы оно позволяло детям свободно перемещаться, одновременно играть нескольким группам детей, чтобы в случае необходимости любой ребенок мог уединиться для занятия индивидуальной деятельностью. Решение этой задачи невозможно без создания маркеров игрового пространства. </a:t>
            </a:r>
            <a:r>
              <a:rPr lang="ru" sz="1900" b="0" u="sng" dirty="0">
                <a:solidFill>
                  <a:schemeClr val="dk2"/>
                </a:solidFill>
                <a:latin typeface="+mn-lt"/>
                <a:ea typeface="Times New Roman"/>
                <a:cs typeface="Times New Roman"/>
                <a:sym typeface="Times New Roman"/>
              </a:rPr>
              <a:t>Маркеры игрового пространства,</a:t>
            </a:r>
            <a:r>
              <a:rPr lang="ru" sz="1900" b="0" dirty="0">
                <a:solidFill>
                  <a:schemeClr val="dk2"/>
                </a:solidFill>
                <a:latin typeface="+mn-lt"/>
                <a:ea typeface="Times New Roman"/>
                <a:cs typeface="Times New Roman"/>
                <a:sym typeface="Times New Roman"/>
              </a:rPr>
              <a:t> представляют собой предметы, указывающие на место событий, в которых разворачивается сюжет. </a:t>
            </a:r>
            <a:endParaRPr sz="1900" b="0" dirty="0">
              <a:solidFill>
                <a:schemeClr val="dk2"/>
              </a:solidFill>
              <a:latin typeface="+mn-lt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18"/>
          <p:cNvSpPr txBox="1"/>
          <p:nvPr/>
        </p:nvSpPr>
        <p:spPr>
          <a:xfrm>
            <a:off x="4877000" y="119925"/>
            <a:ext cx="3810900" cy="4693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100" u="sng" dirty="0">
                <a:solidFill>
                  <a:schemeClr val="dk2"/>
                </a:solidFill>
                <a:latin typeface="+mn-lt"/>
                <a:ea typeface="Times New Roman"/>
                <a:cs typeface="Times New Roman"/>
                <a:sym typeface="Times New Roman"/>
              </a:rPr>
              <a:t>Маркеры игрового пространства</a:t>
            </a:r>
            <a:r>
              <a:rPr lang="ru" sz="2100" dirty="0">
                <a:solidFill>
                  <a:schemeClr val="dk2"/>
                </a:solidFill>
                <a:latin typeface="+mn-lt"/>
                <a:ea typeface="Times New Roman"/>
                <a:cs typeface="Times New Roman"/>
                <a:sym typeface="Times New Roman"/>
              </a:rPr>
              <a:t> – это игровые предметы и конструкции, указывающие на место событий, в которых разворачивается сюжет. Это может быть домик с внутренней обстановкой, игрушечная кухонная плита, дом-теремок, остов ракеты, рама, изображающая нос корабля или переднюю стенку автобуса и т.п. </a:t>
            </a:r>
            <a:endParaRPr sz="2100" dirty="0">
              <a:solidFill>
                <a:schemeClr val="dk2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i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>
            <a:spLocks noGrp="1"/>
          </p:cNvSpPr>
          <p:nvPr>
            <p:ph type="body" idx="4294967295"/>
          </p:nvPr>
        </p:nvSpPr>
        <p:spPr>
          <a:xfrm>
            <a:off x="426400" y="980400"/>
            <a:ext cx="8440200" cy="318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800"/>
              </a:spcBef>
              <a:spcAft>
                <a:spcPts val="0"/>
              </a:spcAft>
              <a:buNone/>
            </a:pPr>
            <a:endParaRPr sz="105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800"/>
              </a:spcBef>
              <a:spcAft>
                <a:spcPts val="1600"/>
              </a:spcAft>
              <a:buNone/>
            </a:pPr>
            <a:endParaRPr sz="1800">
              <a:solidFill>
                <a:srgbClr val="000000"/>
              </a:solidFill>
            </a:endParaRPr>
          </a:p>
        </p:txBody>
      </p:sp>
      <p:sp>
        <p:nvSpPr>
          <p:cNvPr id="112" name="Google Shape;112;p19"/>
          <p:cNvSpPr txBox="1"/>
          <p:nvPr/>
        </p:nvSpPr>
        <p:spPr>
          <a:xfrm>
            <a:off x="276513" y="2752903"/>
            <a:ext cx="1929000" cy="20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800"/>
              </a:spcAft>
              <a:buNone/>
            </a:pPr>
            <a:endParaRPr sz="1200" b="1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13" name="Google Shape;113;p19"/>
          <p:cNvSpPr txBox="1">
            <a:spLocks noGrp="1"/>
          </p:cNvSpPr>
          <p:nvPr>
            <p:ph type="title"/>
          </p:nvPr>
        </p:nvSpPr>
        <p:spPr>
          <a:xfrm>
            <a:off x="303300" y="146575"/>
            <a:ext cx="8520600" cy="46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900" dirty="0">
                <a:latin typeface="+mj-lt"/>
                <a:ea typeface="Times New Roman"/>
                <a:cs typeface="Times New Roman"/>
                <a:sym typeface="Times New Roman"/>
              </a:rPr>
              <a:t>Примеры атрибутов:</a:t>
            </a:r>
            <a:endParaRPr sz="2900" dirty="0">
              <a:latin typeface="+mj-lt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14" name="Google Shape;114;p19"/>
          <p:cNvGraphicFramePr/>
          <p:nvPr>
            <p:extLst>
              <p:ext uri="{D42A27DB-BD31-4B8C-83A1-F6EECF244321}">
                <p14:modId xmlns:p14="http://schemas.microsoft.com/office/powerpoint/2010/main" val="3618003834"/>
              </p:ext>
            </p:extLst>
          </p:nvPr>
        </p:nvGraphicFramePr>
        <p:xfrm>
          <a:off x="319225" y="678075"/>
          <a:ext cx="8654550" cy="4478814"/>
        </p:xfrm>
        <a:graphic>
          <a:graphicData uri="http://schemas.openxmlformats.org/drawingml/2006/table">
            <a:tbl>
              <a:tblPr>
                <a:noFill/>
                <a:tableStyleId>{43B36CBE-F33D-4E55-9E90-8784A56BD1BF}</a:tableStyleId>
              </a:tblPr>
              <a:tblGrid>
                <a:gridCol w="4327275"/>
                <a:gridCol w="4327275"/>
              </a:tblGrid>
              <a:tr h="3372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400" b="1" dirty="0">
                          <a:solidFill>
                            <a:schemeClr val="dk2"/>
                          </a:solidFill>
                          <a:latin typeface="+mn-lt"/>
                          <a:ea typeface="Times New Roman"/>
                          <a:cs typeface="Times New Roman"/>
                          <a:sym typeface="Times New Roman"/>
                        </a:rPr>
                        <a:t>сюжеты</a:t>
                      </a:r>
                      <a:endParaRPr sz="1400" b="1" dirty="0">
                        <a:solidFill>
                          <a:schemeClr val="dk2"/>
                        </a:solidFill>
                        <a:latin typeface="+mn-lt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543425" marT="91425" marB="91425">
                    <a:lnB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400" b="1">
                          <a:solidFill>
                            <a:schemeClr val="dk2"/>
                          </a:solidFill>
                          <a:latin typeface="+mn-lt"/>
                          <a:ea typeface="Times New Roman"/>
                          <a:cs typeface="Times New Roman"/>
                          <a:sym typeface="Times New Roman"/>
                        </a:rPr>
                        <a:t>атрибуты</a:t>
                      </a:r>
                      <a:endParaRPr sz="1400" b="1">
                        <a:solidFill>
                          <a:schemeClr val="dk2"/>
                        </a:solidFill>
                        <a:latin typeface="+mn-lt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B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847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ru" sz="1400" dirty="0">
                          <a:solidFill>
                            <a:schemeClr val="dk2"/>
                          </a:solidFill>
                          <a:highlight>
                            <a:srgbClr val="FFFFFF"/>
                          </a:highlight>
                          <a:latin typeface="+mn-lt"/>
                          <a:ea typeface="Times New Roman"/>
                          <a:cs typeface="Times New Roman"/>
                          <a:sym typeface="Times New Roman"/>
                        </a:rPr>
                        <a:t>«Кондитерская фабрика»</a:t>
                      </a:r>
                      <a:endParaRPr sz="1400" dirty="0">
                        <a:solidFill>
                          <a:schemeClr val="dk2"/>
                        </a:solidFill>
                        <a:highlight>
                          <a:srgbClr val="FFFFFF"/>
                        </a:highlight>
                        <a:latin typeface="+mn-lt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ru" sz="1400">
                          <a:solidFill>
                            <a:schemeClr val="dk2"/>
                          </a:solidFill>
                          <a:highlight>
                            <a:srgbClr val="FFFFFF"/>
                          </a:highlight>
                          <a:latin typeface="+mn-lt"/>
                          <a:ea typeface="Times New Roman"/>
                          <a:cs typeface="Times New Roman"/>
                          <a:sym typeface="Times New Roman"/>
                        </a:rPr>
                        <a:t>Станок, Миски, Форма, Шоколадки, обертки</a:t>
                      </a:r>
                      <a:endParaRPr sz="1400">
                        <a:solidFill>
                          <a:schemeClr val="dk2"/>
                        </a:solidFill>
                        <a:highlight>
                          <a:srgbClr val="FFFFFF"/>
                        </a:highlight>
                        <a:latin typeface="+mn-lt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781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ru" sz="1400" dirty="0">
                          <a:solidFill>
                            <a:schemeClr val="dk2"/>
                          </a:solidFill>
                          <a:highlight>
                            <a:srgbClr val="FFFFFF"/>
                          </a:highlight>
                          <a:latin typeface="+mn-lt"/>
                          <a:ea typeface="Times New Roman"/>
                          <a:cs typeface="Times New Roman"/>
                          <a:sym typeface="Times New Roman"/>
                        </a:rPr>
                        <a:t>«Магазин» (кондитерский, хлебный, молочный)</a:t>
                      </a:r>
                      <a:endParaRPr sz="1400" dirty="0">
                        <a:solidFill>
                          <a:schemeClr val="dk2"/>
                        </a:solidFill>
                        <a:highlight>
                          <a:srgbClr val="FFFFFF"/>
                        </a:highlight>
                        <a:latin typeface="+mn-lt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ru" sz="1400">
                          <a:solidFill>
                            <a:schemeClr val="dk2"/>
                          </a:solidFill>
                          <a:highlight>
                            <a:srgbClr val="FFFFFF"/>
                          </a:highlight>
                          <a:latin typeface="+mn-lt"/>
                          <a:ea typeface="Times New Roman"/>
                          <a:cs typeface="Times New Roman"/>
                          <a:sym typeface="Times New Roman"/>
                        </a:rPr>
                        <a:t>Киоск, касса, деньги, продукты, форма</a:t>
                      </a:r>
                      <a:endParaRPr sz="1400">
                        <a:solidFill>
                          <a:schemeClr val="dk2"/>
                        </a:solidFill>
                        <a:highlight>
                          <a:srgbClr val="FFFFFF"/>
                        </a:highlight>
                        <a:latin typeface="+mn-lt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5795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ru" sz="1400">
                          <a:solidFill>
                            <a:schemeClr val="dk2"/>
                          </a:solidFill>
                          <a:highlight>
                            <a:srgbClr val="FFFFFF"/>
                          </a:highlight>
                          <a:latin typeface="+mn-lt"/>
                          <a:ea typeface="Times New Roman"/>
                          <a:cs typeface="Times New Roman"/>
                          <a:sym typeface="Times New Roman"/>
                        </a:rPr>
                        <a:t>«Больница с разными отделениями»</a:t>
                      </a:r>
                      <a:endParaRPr sz="1400">
                        <a:solidFill>
                          <a:schemeClr val="dk2"/>
                        </a:solidFill>
                        <a:highlight>
                          <a:srgbClr val="FFFFFF"/>
                        </a:highlight>
                        <a:latin typeface="+mn-lt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ru" sz="1400" dirty="0">
                          <a:solidFill>
                            <a:schemeClr val="dk2"/>
                          </a:solidFill>
                          <a:highlight>
                            <a:srgbClr val="FFFFFF"/>
                          </a:highlight>
                          <a:latin typeface="+mn-lt"/>
                          <a:ea typeface="Times New Roman"/>
                          <a:cs typeface="Times New Roman"/>
                          <a:sym typeface="Times New Roman"/>
                        </a:rPr>
                        <a:t>Форма, инструменты врача, аптечка, бланк регистратуры, стол, таблички отделений</a:t>
                      </a:r>
                      <a:endParaRPr sz="1400" dirty="0">
                        <a:solidFill>
                          <a:schemeClr val="dk2"/>
                        </a:solidFill>
                        <a:highlight>
                          <a:srgbClr val="FFFFFF"/>
                        </a:highlight>
                        <a:latin typeface="+mn-lt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5795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ru" sz="1400">
                          <a:solidFill>
                            <a:schemeClr val="dk2"/>
                          </a:solidFill>
                          <a:highlight>
                            <a:srgbClr val="FFFFFF"/>
                          </a:highlight>
                          <a:latin typeface="+mn-lt"/>
                          <a:ea typeface="Times New Roman"/>
                          <a:cs typeface="Times New Roman"/>
                          <a:sym typeface="Times New Roman"/>
                        </a:rPr>
                        <a:t>«Аптека»</a:t>
                      </a:r>
                      <a:endParaRPr sz="1400">
                        <a:solidFill>
                          <a:schemeClr val="dk2"/>
                        </a:solidFill>
                        <a:highlight>
                          <a:srgbClr val="FFFFFF"/>
                        </a:highlight>
                        <a:latin typeface="+mn-lt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543425" marT="91425" marB="91425">
                    <a:lnL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ru" sz="1400" dirty="0">
                          <a:solidFill>
                            <a:schemeClr val="dk2"/>
                          </a:solidFill>
                          <a:highlight>
                            <a:srgbClr val="FFFFFF"/>
                          </a:highlight>
                          <a:latin typeface="+mn-lt"/>
                          <a:ea typeface="Times New Roman"/>
                          <a:cs typeface="Times New Roman"/>
                          <a:sym typeface="Times New Roman"/>
                        </a:rPr>
                        <a:t>Лекарства, табличка аптеки, форма, бланк с лекарствами, лекарства, деньги, касса</a:t>
                      </a:r>
                      <a:endParaRPr sz="1400" dirty="0">
                        <a:solidFill>
                          <a:schemeClr val="dk2"/>
                        </a:solidFill>
                        <a:highlight>
                          <a:srgbClr val="FFFFFF"/>
                        </a:highlight>
                        <a:latin typeface="+mn-lt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038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ru" sz="1400">
                          <a:solidFill>
                            <a:schemeClr val="dk2"/>
                          </a:solidFill>
                          <a:highlight>
                            <a:srgbClr val="FFFFFF"/>
                          </a:highlight>
                          <a:latin typeface="+mn-lt"/>
                          <a:ea typeface="Times New Roman"/>
                          <a:cs typeface="Times New Roman"/>
                          <a:sym typeface="Times New Roman"/>
                        </a:rPr>
                        <a:t>«Строители»</a:t>
                      </a:r>
                      <a:endParaRPr sz="1400">
                        <a:solidFill>
                          <a:schemeClr val="dk2"/>
                        </a:solidFill>
                        <a:highlight>
                          <a:srgbClr val="FFFFFF"/>
                        </a:highlight>
                        <a:latin typeface="+mn-lt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ru" sz="1400" dirty="0">
                          <a:solidFill>
                            <a:schemeClr val="dk2"/>
                          </a:solidFill>
                          <a:highlight>
                            <a:srgbClr val="FFFFFF"/>
                          </a:highlight>
                          <a:latin typeface="+mn-lt"/>
                          <a:ea typeface="Times New Roman"/>
                          <a:cs typeface="Times New Roman"/>
                          <a:sym typeface="Times New Roman"/>
                        </a:rPr>
                        <a:t>Инструменты, форма, каски</a:t>
                      </a:r>
                      <a:endParaRPr sz="1400" dirty="0">
                        <a:solidFill>
                          <a:schemeClr val="dk2"/>
                        </a:solidFill>
                        <a:highlight>
                          <a:srgbClr val="FFFFFF"/>
                        </a:highlight>
                        <a:latin typeface="+mn-lt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514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ru" sz="1400">
                          <a:solidFill>
                            <a:schemeClr val="dk2"/>
                          </a:solidFill>
                          <a:highlight>
                            <a:srgbClr val="FFFFFF"/>
                          </a:highlight>
                          <a:latin typeface="+mn-lt"/>
                          <a:ea typeface="Times New Roman"/>
                          <a:cs typeface="Times New Roman"/>
                          <a:sym typeface="Times New Roman"/>
                        </a:rPr>
                        <a:t>«Библиотека».</a:t>
                      </a:r>
                      <a:endParaRPr sz="1400">
                        <a:solidFill>
                          <a:schemeClr val="dk2"/>
                        </a:solidFill>
                        <a:highlight>
                          <a:srgbClr val="FFFFFF"/>
                        </a:highlight>
                        <a:latin typeface="+mn-lt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ru" sz="1400" dirty="0">
                          <a:solidFill>
                            <a:schemeClr val="dk2"/>
                          </a:solidFill>
                          <a:highlight>
                            <a:srgbClr val="FFFFFF"/>
                          </a:highlight>
                          <a:latin typeface="+mn-lt"/>
                          <a:ea typeface="Times New Roman"/>
                          <a:cs typeface="Times New Roman"/>
                          <a:sym typeface="Times New Roman"/>
                        </a:rPr>
                        <a:t>Книги, стол, табличка библиотеки, бланк читателя</a:t>
                      </a:r>
                      <a:endParaRPr sz="1400" dirty="0">
                        <a:solidFill>
                          <a:schemeClr val="dk2"/>
                        </a:solidFill>
                        <a:highlight>
                          <a:srgbClr val="FFFFFF"/>
                        </a:highlight>
                        <a:latin typeface="+mn-lt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038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ru" sz="1400">
                          <a:solidFill>
                            <a:schemeClr val="dk2"/>
                          </a:solidFill>
                          <a:highlight>
                            <a:srgbClr val="FFFFFF"/>
                          </a:highlight>
                          <a:latin typeface="+mn-lt"/>
                          <a:ea typeface="Times New Roman"/>
                          <a:cs typeface="Times New Roman"/>
                          <a:sym typeface="Times New Roman"/>
                        </a:rPr>
                        <a:t>«Цирк»</a:t>
                      </a:r>
                      <a:endParaRPr sz="1400">
                        <a:solidFill>
                          <a:schemeClr val="dk2"/>
                        </a:solidFill>
                        <a:highlight>
                          <a:srgbClr val="FFFFFF"/>
                        </a:highlight>
                        <a:latin typeface="+mn-lt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ru" sz="1400" dirty="0">
                          <a:solidFill>
                            <a:schemeClr val="dk2"/>
                          </a:solidFill>
                          <a:highlight>
                            <a:srgbClr val="FFFFFF"/>
                          </a:highlight>
                          <a:latin typeface="+mn-lt"/>
                          <a:ea typeface="Times New Roman"/>
                          <a:cs typeface="Times New Roman"/>
                          <a:sym typeface="Times New Roman"/>
                        </a:rPr>
                        <a:t>Костюмы клоунов и артистов цирка</a:t>
                      </a:r>
                      <a:endParaRPr sz="1400" dirty="0">
                        <a:solidFill>
                          <a:schemeClr val="dk2"/>
                        </a:solidFill>
                        <a:highlight>
                          <a:srgbClr val="FFFFFF"/>
                        </a:highlight>
                        <a:latin typeface="+mn-lt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047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ru" sz="1400">
                          <a:solidFill>
                            <a:schemeClr val="dk2"/>
                          </a:solidFill>
                          <a:highlight>
                            <a:srgbClr val="FFFFFF"/>
                          </a:highlight>
                          <a:latin typeface="+mn-lt"/>
                          <a:ea typeface="Times New Roman"/>
                          <a:cs typeface="Times New Roman"/>
                          <a:sym typeface="Times New Roman"/>
                        </a:rPr>
                        <a:t>«Пограничники»</a:t>
                      </a:r>
                      <a:endParaRPr sz="1400">
                        <a:solidFill>
                          <a:schemeClr val="dk2"/>
                        </a:solidFill>
                        <a:highlight>
                          <a:srgbClr val="FFFFFF"/>
                        </a:highlight>
                        <a:latin typeface="+mn-lt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ru" sz="1400" dirty="0">
                          <a:solidFill>
                            <a:schemeClr val="dk2"/>
                          </a:solidFill>
                          <a:highlight>
                            <a:srgbClr val="FFFFFF"/>
                          </a:highlight>
                          <a:latin typeface="+mn-lt"/>
                          <a:ea typeface="Times New Roman"/>
                          <a:cs typeface="Times New Roman"/>
                          <a:sym typeface="Times New Roman"/>
                        </a:rPr>
                        <a:t>Форма, жезл, бланк проверки, Металлоискатель</a:t>
                      </a:r>
                      <a:endParaRPr sz="1400" dirty="0">
                        <a:solidFill>
                          <a:schemeClr val="dk2"/>
                        </a:solidFill>
                        <a:highlight>
                          <a:srgbClr val="FFFFFF"/>
                        </a:highlight>
                        <a:latin typeface="+mn-lt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>
            <a:spLocks noGrp="1"/>
          </p:cNvSpPr>
          <p:nvPr>
            <p:ph type="subTitle" idx="1"/>
          </p:nvPr>
        </p:nvSpPr>
        <p:spPr>
          <a:xfrm>
            <a:off x="265500" y="626275"/>
            <a:ext cx="4045200" cy="437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457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1800" dirty="0"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Материал к сюжетно-ролевой игре должен быть всегда, что называется, под рукой и в то же время не должен быть постоянно на виду, т.е. воспитатель не должен использовать сюжетно-ролевую игру как элемент дизайна.</a:t>
            </a:r>
            <a:endParaRPr sz="1800" dirty="0">
              <a:highlight>
                <a:srgbClr val="FFFFFF"/>
              </a:highlight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457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1800" dirty="0">
                <a:highlight>
                  <a:srgbClr val="FFFFFF"/>
                </a:highlight>
                <a:latin typeface="+mn-lt"/>
                <a:ea typeface="Times New Roman"/>
                <a:cs typeface="Times New Roman"/>
                <a:sym typeface="Times New Roman"/>
              </a:rPr>
              <a:t>Для удовлетворения этих условий наиболее рациональным может оказаться вариант хранения атрибутов для игр в больших коробках.</a:t>
            </a:r>
            <a:endParaRPr sz="1800" dirty="0">
              <a:highlight>
                <a:srgbClr val="FFFFFF"/>
              </a:highlight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 sz="3000" b="1" dirty="0">
              <a:solidFill>
                <a:schemeClr val="dk1"/>
              </a:solidFill>
            </a:endParaRPr>
          </a:p>
        </p:txBody>
      </p:sp>
      <p:sp>
        <p:nvSpPr>
          <p:cNvPr id="120" name="Google Shape;120;p20"/>
          <p:cNvSpPr txBox="1"/>
          <p:nvPr/>
        </p:nvSpPr>
        <p:spPr>
          <a:xfrm>
            <a:off x="5290075" y="1225900"/>
            <a:ext cx="3211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1" name="Google Shape;121;p20"/>
          <p:cNvSpPr txBox="1"/>
          <p:nvPr/>
        </p:nvSpPr>
        <p:spPr>
          <a:xfrm>
            <a:off x="4877000" y="626275"/>
            <a:ext cx="4045200" cy="4001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457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1900" dirty="0">
                <a:solidFill>
                  <a:schemeClr val="dk2"/>
                </a:solidFill>
                <a:latin typeface="+mn-lt"/>
                <a:ea typeface="Times New Roman"/>
                <a:cs typeface="Times New Roman"/>
                <a:sym typeface="Times New Roman"/>
              </a:rPr>
              <a:t>Д</a:t>
            </a:r>
            <a:r>
              <a:rPr lang="ru" sz="2200" dirty="0">
                <a:solidFill>
                  <a:schemeClr val="dk2"/>
                </a:solidFill>
                <a:latin typeface="+mn-lt"/>
                <a:ea typeface="Times New Roman"/>
                <a:cs typeface="Times New Roman"/>
                <a:sym typeface="Times New Roman"/>
              </a:rPr>
              <a:t>ля каждой игры изготавливается, приобретается своя коробка.</a:t>
            </a:r>
            <a:endParaRPr sz="2200" dirty="0">
              <a:solidFill>
                <a:schemeClr val="dk2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457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2200" dirty="0">
                <a:solidFill>
                  <a:schemeClr val="dk2"/>
                </a:solidFill>
                <a:latin typeface="+mn-lt"/>
                <a:ea typeface="Times New Roman"/>
                <a:cs typeface="Times New Roman"/>
                <a:sym typeface="Times New Roman"/>
              </a:rPr>
              <a:t>На коробке с лицевой стороны обозначается символ игры (картинка, а для умеющих читать — надпись).</a:t>
            </a:r>
            <a:endParaRPr sz="2200" dirty="0">
              <a:solidFill>
                <a:schemeClr val="dk2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b="1" dirty="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53535">
            <a:alpha val="0"/>
          </a:srgbClr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>
            <a:spLocks noGrp="1"/>
          </p:cNvSpPr>
          <p:nvPr>
            <p:ph type="title"/>
          </p:nvPr>
        </p:nvSpPr>
        <p:spPr>
          <a:xfrm>
            <a:off x="283100" y="279825"/>
            <a:ext cx="8631300" cy="471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1500" b="0" dirty="0">
                <a:solidFill>
                  <a:schemeClr val="bg2"/>
                </a:solidFill>
                <a:latin typeface="+mn-lt"/>
                <a:ea typeface="Times New Roman"/>
                <a:cs typeface="Times New Roman"/>
                <a:sym typeface="Times New Roman"/>
              </a:rPr>
              <a:t>При оформлении игровых уголков рекомендуется использовать  детали от многосекционных ширм. Таким образом, можно отделить зону «Больницы», предварительно заменив шторку с цветной на белую, использовать секцию для игры в магазин, использовать секцию от кукольного театра как окошко в доме.</a:t>
            </a:r>
            <a:endParaRPr sz="1500" b="0" dirty="0">
              <a:solidFill>
                <a:schemeClr val="bg2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1500" b="0" dirty="0">
                <a:solidFill>
                  <a:schemeClr val="bg2"/>
                </a:solidFill>
                <a:latin typeface="+mn-lt"/>
                <a:ea typeface="Times New Roman"/>
                <a:cs typeface="Times New Roman"/>
                <a:sym typeface="Times New Roman"/>
              </a:rPr>
              <a:t>        Для игр в «шоферов» можно использовать чехлы на спинки стульчиков с аппликацией: Автобус, Скорая помощь, Военный джип, Пожарная машина. Чехлы хранят на вешалках-плечиках на стойках в уголках ряжения.</a:t>
            </a:r>
            <a:endParaRPr sz="1500" b="0" dirty="0">
              <a:solidFill>
                <a:schemeClr val="bg2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ru" sz="1500" b="0" dirty="0">
                <a:solidFill>
                  <a:schemeClr val="bg2"/>
                </a:solidFill>
                <a:latin typeface="+mn-lt"/>
                <a:ea typeface="Times New Roman"/>
                <a:cs typeface="Times New Roman"/>
                <a:sym typeface="Times New Roman"/>
              </a:rPr>
              <a:t>      Обязательно должно быть  кукольное приданое. В гардеробе кукол должно быть много разносезонной одежды. Кукольные платья в младших группах должны иметь достаточно крупные пуговицы или липучки. Одежда должна висеть в шкафу на вешалках или лежать на полочках.</a:t>
            </a:r>
            <a:endParaRPr sz="1500" b="0" dirty="0">
              <a:solidFill>
                <a:schemeClr val="bg2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 b="0" i="1" dirty="0">
                <a:solidFill>
                  <a:schemeClr val="bg2"/>
                </a:solidFill>
                <a:latin typeface="+mn-lt"/>
                <a:ea typeface="Times New Roman"/>
                <a:cs typeface="Times New Roman"/>
                <a:sym typeface="Times New Roman"/>
              </a:rPr>
              <a:t>        </a:t>
            </a:r>
            <a:r>
              <a:rPr lang="ru" sz="1500" b="0" dirty="0">
                <a:solidFill>
                  <a:schemeClr val="bg2"/>
                </a:solidFill>
                <a:latin typeface="+mn-lt"/>
                <a:ea typeface="Times New Roman"/>
                <a:cs typeface="Times New Roman"/>
                <a:sym typeface="Times New Roman"/>
              </a:rPr>
              <a:t>Уголки ряжения в  младших группах лучше иметь сундуки, в которых будут находиться элементы ряжения в свободном доступе. В старших группах такой сундук необходимо сохранить, но добавить в него элементы для «барышень»: шляпки, зонты, пелеринки, веера, длинные платья. </a:t>
            </a:r>
            <a:r>
              <a:rPr lang="ru" sz="1400" b="0" dirty="0">
                <a:solidFill>
                  <a:schemeClr val="bg2"/>
                </a:solidFill>
                <a:latin typeface="+mn-lt"/>
                <a:ea typeface="Times New Roman"/>
                <a:cs typeface="Times New Roman"/>
                <a:sym typeface="Times New Roman"/>
              </a:rPr>
              <a:t>        </a:t>
            </a:r>
            <a:endParaRPr sz="4700" dirty="0">
              <a:solidFill>
                <a:schemeClr val="bg2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1010</Words>
  <Application>Microsoft Office PowerPoint</Application>
  <PresentationFormat>Экран (16:9)</PresentationFormat>
  <Paragraphs>52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Lato</vt:lpstr>
      <vt:lpstr>Raleway</vt:lpstr>
      <vt:lpstr>Times New Roman</vt:lpstr>
      <vt:lpstr>Swiss</vt:lpstr>
      <vt:lpstr>Атрибуты игровой деятельности дошкольников</vt:lpstr>
      <vt:lpstr>Организация игры в ДОО </vt:lpstr>
      <vt:lpstr>Презентация PowerPoint</vt:lpstr>
      <vt:lpstr>В соответствии с ФГОС ДО организация предметно - игрового пространства и развивающей предметно - пространственной среды является необходимым условием для формирования игровой и познавательной деятельности ребенка Предметно-развивающая среда - это система материальных объектов деятельности ребенка, функционально моделирующая содержание его духовного и физического развития. Развивающая предметно-пространственная среда дошкольной образовательной организации – одно из основных средств, формирующих личность ребенка, источник получения знаний и социального опыта. Именно в дошкольном возрасте закладываются фундамент начальных знаний об окружающем мире, культура взаимоотношений ребенка со взрослыми и сверстниками. Созданная в детском саду предметно-пространственная среда влияет на развитие ребенка, способствует его всестороннему развитию и обеспечивает его психическое и эмоциональное благополучие </vt:lpstr>
      <vt:lpstr>Для развития детской игры необходим педагогически целесообразный подбор игрушек и игровых материалов, что создает материальную основу игры, обеспечивает развитие игры как деятельности. Подбор игрушек должен осуществляться в соответствии с основной тематикой детских игр в данной возрастной группе, с учетом ближайшей перспективы их развития. Для детей младшего дошкольного возраста нужна игрушка, позволяющая развернуть игру в семью, детский сад и т. д. В группах детей среднего и старшего возраста подбор игрушек должен обеспечить развитие игр на трудовые темы и игр, отражающих общественные события и явления. </vt:lpstr>
      <vt:lpstr>Пространство игровой комнаты необходимо организовать таким образом, чтобы оно позволяло детям свободно перемещаться, одновременно играть нескольким группам детей, чтобы в случае необходимости любой ребенок мог уединиться для занятия индивидуальной деятельностью. Решение этой задачи невозможно без создания маркеров игрового пространства. Маркеры игрового пространства, представляют собой предметы, указывающие на место событий, в которых разворачивается сюжет. </vt:lpstr>
      <vt:lpstr>Примеры атрибутов:</vt:lpstr>
      <vt:lpstr>Презентация PowerPoint</vt:lpstr>
      <vt:lpstr>При оформлении игровых уголков рекомендуется использовать  детали от многосекционных ширм. Таким образом, можно отделить зону «Больницы», предварительно заменив шторку с цветной на белую, использовать секцию для игры в магазин, использовать секцию от кукольного театра как окошко в доме.         Для игр в «шоферов» можно использовать чехлы на спинки стульчиков с аппликацией: Автобус, Скорая помощь, Военный джип, Пожарная машина. Чехлы хранят на вешалках-плечиках на стойках в уголках ряжения.       Обязательно должно быть  кукольное приданое. В гардеробе кукол должно быть много разносезонной одежды. Кукольные платья в младших группах должны иметь достаточно крупные пуговицы или липучки. Одежда должна висеть в шкафу на вешалках или лежать на полочках.         Уголки ряжения в  младших группах лучше иметь сундуки, в которых будут находиться элементы ряжения в свободном доступе. В старших группах такой сундук необходимо сохранить, но добавить в него элементы для «барышень»: шляпки, зонты, пелеринки, веера, длинные платья.        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Атрибуты игровой деятельности дошкольников</dc:title>
  <cp:lastModifiedBy>Administrator</cp:lastModifiedBy>
  <cp:revision>1</cp:revision>
  <dcterms:modified xsi:type="dcterms:W3CDTF">2023-12-22T10:58:16Z</dcterms:modified>
</cp:coreProperties>
</file>