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Roboto" panose="020B060402020202020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2D45CF0C-A862-4C17-AB50-9E0431FD9E53}">
  <a:tblStyle styleId="{2D45CF0C-A862-4C17-AB50-9E0431FD9E5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30" d="100"/>
          <a:sy n="130" d="100"/>
        </p:scale>
        <p:origin x="-82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61913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c6f73a04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c6f73a04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c6f73a04f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c6f73a04f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c6f73a04f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c6f73a04f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c6f73a04f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c6f73a04f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c6f73a04f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c6f73a04f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40c9c90e2c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140c9c90e2c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c6f73a04f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c6f73a04f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name="adj" fmla="val 16667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4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4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rot="10800000" flipH="1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rot="10800000" flipH="1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rot="10800000" flipH="1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0"/>
          <p:cNvSpPr/>
          <p:nvPr/>
        </p:nvSpPr>
        <p:spPr>
          <a:xfrm rot="10800000" flipH="1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1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terial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ctrTitle"/>
          </p:nvPr>
        </p:nvSpPr>
        <p:spPr>
          <a:xfrm>
            <a:off x="390525" y="1185925"/>
            <a:ext cx="8222100" cy="156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Система работы по физическому воспитанию</a:t>
            </a:r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1"/>
          </p:nvPr>
        </p:nvSpPr>
        <p:spPr>
          <a:xfrm>
            <a:off x="390525" y="2789119"/>
            <a:ext cx="8222100" cy="88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sz="2400" dirty="0"/>
              <a:t>МДК.01.03 Практикум по совершенствованию двигательных умений и навыков</a:t>
            </a:r>
            <a:endParaRPr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Образование дошкольников</a:t>
            </a:r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75" name="Google Shape;75;p14"/>
          <p:cNvSpPr/>
          <p:nvPr/>
        </p:nvSpPr>
        <p:spPr>
          <a:xfrm>
            <a:off x="1252550" y="1770588"/>
            <a:ext cx="666300" cy="12126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4"/>
          <p:cNvSpPr/>
          <p:nvPr/>
        </p:nvSpPr>
        <p:spPr>
          <a:xfrm>
            <a:off x="6175350" y="1770588"/>
            <a:ext cx="666300" cy="12126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77" name="Google Shape;77;p14"/>
          <p:cNvGraphicFramePr/>
          <p:nvPr/>
        </p:nvGraphicFramePr>
        <p:xfrm>
          <a:off x="533250" y="3247350"/>
          <a:ext cx="8099400" cy="1706820"/>
        </p:xfrm>
        <a:graphic>
          <a:graphicData uri="http://schemas.openxmlformats.org/drawingml/2006/table">
            <a:tbl>
              <a:tblPr>
                <a:noFill/>
                <a:tableStyleId>{2D45CF0C-A862-4C17-AB50-9E0431FD9E53}</a:tableStyleId>
              </a:tblPr>
              <a:tblGrid>
                <a:gridCol w="4049700"/>
                <a:gridCol w="4049700"/>
              </a:tblGrid>
              <a:tr h="6095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Основное образование</a:t>
                      </a:r>
                      <a:endParaRPr sz="22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Дополнительные образовательные услуги</a:t>
                      </a:r>
                      <a:endParaRPr sz="22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/>
                </a:tc>
              </a:tr>
              <a:tr h="6095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реализация программ дошкольного образования</a:t>
                      </a:r>
                      <a:endParaRPr sz="22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реализация программ дополнительного образования</a:t>
                      </a:r>
                      <a:endParaRPr sz="22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111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Показатели качества образования дошкольников в области физической культуры</a:t>
            </a:r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3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1) условия для занятий детей физическими упражнениями;</a:t>
            </a:r>
            <a:endParaRPr sz="23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ru" sz="23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2)профессиональная компетентность педагогов;</a:t>
            </a:r>
            <a:endParaRPr sz="23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ru" sz="23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3) содержание программ </a:t>
            </a:r>
            <a:endParaRPr sz="23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" name="Google Shape;84;p15"/>
          <p:cNvSpPr txBox="1">
            <a:spLocks noGrp="1"/>
          </p:cNvSpPr>
          <p:nvPr>
            <p:ph type="body" idx="2"/>
          </p:nvPr>
        </p:nvSpPr>
        <p:spPr>
          <a:xfrm>
            <a:off x="4471800" y="1919075"/>
            <a:ext cx="4522800" cy="306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-"/>
            </a:pPr>
            <a:r>
              <a:rPr lang="ru" sz="1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условия должны мотивировать обучающихся, создавать положительный настрой;</a:t>
            </a:r>
            <a:endParaRPr sz="19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925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Times New Roman"/>
              <a:buChar char="-"/>
            </a:pPr>
            <a:r>
              <a:rPr lang="ru" sz="1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педагоги должны иметь соответствующее образование;</a:t>
            </a:r>
            <a:endParaRPr sz="19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925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Times New Roman"/>
              <a:buChar char="-"/>
            </a:pPr>
            <a:r>
              <a:rPr lang="ru" sz="1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содержание программ должно быть актуальным, реальным и СООТВЕТСТВОВАТЬ требованиям (возрастным и нормативным)</a:t>
            </a:r>
            <a:endParaRPr sz="19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 txBox="1">
            <a:spLocks noGrp="1"/>
          </p:cNvSpPr>
          <p:nvPr>
            <p:ph type="title"/>
          </p:nvPr>
        </p:nvSpPr>
        <p:spPr>
          <a:xfrm>
            <a:off x="226075" y="357800"/>
            <a:ext cx="2808000" cy="189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Эффективность системы образования дошкольников в области ФК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90" name="Google Shape;90;p16"/>
          <p:cNvSpPr txBox="1">
            <a:spLocks noGrp="1"/>
          </p:cNvSpPr>
          <p:nvPr>
            <p:ph type="body" idx="1"/>
          </p:nvPr>
        </p:nvSpPr>
        <p:spPr>
          <a:xfrm>
            <a:off x="226075" y="2571750"/>
            <a:ext cx="2808000" cy="205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91" name="Google Shape;91;p16"/>
          <p:cNvSpPr/>
          <p:nvPr/>
        </p:nvSpPr>
        <p:spPr>
          <a:xfrm>
            <a:off x="599625" y="2691675"/>
            <a:ext cx="2265300" cy="586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300">
                <a:latin typeface="Times New Roman"/>
                <a:ea typeface="Times New Roman"/>
                <a:cs typeface="Times New Roman"/>
                <a:sym typeface="Times New Roman"/>
              </a:rPr>
              <a:t>Коллектив ДОО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16"/>
          <p:cNvSpPr/>
          <p:nvPr/>
        </p:nvSpPr>
        <p:spPr>
          <a:xfrm>
            <a:off x="612950" y="3890950"/>
            <a:ext cx="2132100" cy="586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800">
                <a:latin typeface="Times New Roman"/>
                <a:ea typeface="Times New Roman"/>
                <a:cs typeface="Times New Roman"/>
                <a:sym typeface="Times New Roman"/>
              </a:rPr>
              <a:t>Семья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p16"/>
          <p:cNvSpPr/>
          <p:nvPr/>
        </p:nvSpPr>
        <p:spPr>
          <a:xfrm>
            <a:off x="1332525" y="3437875"/>
            <a:ext cx="492900" cy="313200"/>
          </a:xfrm>
          <a:prstGeom prst="mathPlus">
            <a:avLst>
              <a:gd name="adj1" fmla="val 23520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6"/>
          <p:cNvSpPr txBox="1"/>
          <p:nvPr/>
        </p:nvSpPr>
        <p:spPr>
          <a:xfrm>
            <a:off x="3850950" y="1425800"/>
            <a:ext cx="4836900" cy="22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700">
                <a:latin typeface="Times New Roman"/>
                <a:ea typeface="Times New Roman"/>
                <a:cs typeface="Times New Roman"/>
                <a:sym typeface="Times New Roman"/>
              </a:rPr>
              <a:t>!!! Основное образование дошкольников в области физической культуры реализуется в соответствии с программой</a:t>
            </a:r>
            <a:endParaRPr sz="2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7"/>
          <p:cNvSpPr txBox="1">
            <a:spLocks noGrp="1"/>
          </p:cNvSpPr>
          <p:nvPr>
            <p:ph type="title"/>
          </p:nvPr>
        </p:nvSpPr>
        <p:spPr>
          <a:xfrm>
            <a:off x="265500" y="293150"/>
            <a:ext cx="4306500" cy="4583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457200" lvl="0" indent="-40005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Times New Roman"/>
              <a:buAutoNum type="arabicParenR"/>
            </a:pPr>
            <a:r>
              <a:rPr lang="ru" sz="2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ежедневное проведение физкультурно-оздоровительных мероприятий;</a:t>
            </a:r>
            <a:endParaRPr sz="27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0005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Times New Roman"/>
              <a:buAutoNum type="arabicParenR"/>
            </a:pPr>
            <a:r>
              <a:rPr lang="ru" sz="2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2-3 физкультурных занятия в неделю;</a:t>
            </a:r>
            <a:endParaRPr sz="27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0005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Times New Roman"/>
              <a:buAutoNum type="arabicParenR"/>
            </a:pPr>
            <a:r>
              <a:rPr lang="ru" sz="2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1-2 физкультурных досуга в месяц;</a:t>
            </a:r>
            <a:endParaRPr sz="27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0005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Times New Roman"/>
              <a:buAutoNum type="arabicParenR"/>
            </a:pPr>
            <a:r>
              <a:rPr lang="ru" sz="2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2-3 физкультурных праздника в год</a:t>
            </a:r>
            <a:endParaRPr sz="27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17"/>
          <p:cNvSpPr txBox="1"/>
          <p:nvPr/>
        </p:nvSpPr>
        <p:spPr>
          <a:xfrm>
            <a:off x="5569900" y="1119300"/>
            <a:ext cx="2944800" cy="20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latin typeface="Times New Roman"/>
                <a:ea typeface="Times New Roman"/>
                <a:cs typeface="Times New Roman"/>
                <a:sym typeface="Times New Roman"/>
              </a:rPr>
              <a:t>Основная образовательная программа предусматривает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8"/>
          <p:cNvSpPr txBox="1">
            <a:spLocks noGrp="1"/>
          </p:cNvSpPr>
          <p:nvPr>
            <p:ph type="title"/>
          </p:nvPr>
        </p:nvSpPr>
        <p:spPr>
          <a:xfrm>
            <a:off x="226075" y="357800"/>
            <a:ext cx="2808000" cy="106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200"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18"/>
          <p:cNvSpPr txBox="1">
            <a:spLocks noGrp="1"/>
          </p:cNvSpPr>
          <p:nvPr>
            <p:ph type="body" idx="1"/>
          </p:nvPr>
        </p:nvSpPr>
        <p:spPr>
          <a:xfrm>
            <a:off x="226075" y="2571750"/>
            <a:ext cx="2808000" cy="205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" sz="2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Дополнительные образовательные услуги</a:t>
            </a:r>
            <a:endParaRPr sz="2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7" name="Google Shape;107;p18"/>
          <p:cNvSpPr txBox="1"/>
          <p:nvPr/>
        </p:nvSpPr>
        <p:spPr>
          <a:xfrm>
            <a:off x="3850950" y="199875"/>
            <a:ext cx="4836900" cy="184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700">
                <a:latin typeface="Times New Roman"/>
                <a:ea typeface="Times New Roman"/>
                <a:cs typeface="Times New Roman"/>
                <a:sym typeface="Times New Roman"/>
              </a:rPr>
              <a:t>Выбор предпочитаемого кружка или секции - выбор родителей (законных представителей)</a:t>
            </a:r>
            <a:endParaRPr sz="2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8" name="Google Shape;108;p18"/>
          <p:cNvSpPr/>
          <p:nvPr/>
        </p:nvSpPr>
        <p:spPr>
          <a:xfrm>
            <a:off x="179275" y="357800"/>
            <a:ext cx="2808000" cy="2057700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18"/>
          <p:cNvSpPr txBox="1"/>
          <p:nvPr/>
        </p:nvSpPr>
        <p:spPr>
          <a:xfrm>
            <a:off x="179275" y="460150"/>
            <a:ext cx="28080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200" b="1">
                <a:latin typeface="Times New Roman"/>
                <a:ea typeface="Times New Roman"/>
                <a:cs typeface="Times New Roman"/>
                <a:sym typeface="Times New Roman"/>
              </a:rPr>
              <a:t>Совершенствование детей 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0" name="Google Shape;110;p18"/>
          <p:cNvSpPr txBox="1"/>
          <p:nvPr/>
        </p:nvSpPr>
        <p:spPr>
          <a:xfrm>
            <a:off x="3757675" y="2371875"/>
            <a:ext cx="4996800" cy="22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200">
                <a:latin typeface="Times New Roman"/>
                <a:ea typeface="Times New Roman"/>
                <a:cs typeface="Times New Roman"/>
                <a:sym typeface="Times New Roman"/>
              </a:rPr>
              <a:t>- Дополнительные образовательные услуги не должны нарушать режим работы ДОО.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200">
                <a:latin typeface="Times New Roman"/>
                <a:ea typeface="Times New Roman"/>
                <a:cs typeface="Times New Roman"/>
                <a:sym typeface="Times New Roman"/>
              </a:rPr>
              <a:t>- Программы дополнительных занятий должны строиться с учетом занятий ФК в ДОО.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9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8197800" cy="115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4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Контрольные вопросы по теме:</a:t>
            </a:r>
            <a:endParaRPr sz="4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746200" y="1745600"/>
            <a:ext cx="7701900" cy="277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Font typeface="Times New Roman"/>
              <a:buAutoNum type="arabicParenR"/>
            </a:pPr>
            <a:r>
              <a:rPr lang="ru" sz="2800">
                <a:latin typeface="Times New Roman"/>
                <a:ea typeface="Times New Roman"/>
                <a:cs typeface="Times New Roman"/>
                <a:sym typeface="Times New Roman"/>
              </a:rPr>
              <a:t>Чем отличается дополнительное образование от основного образования в области физической культуры?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Font typeface="Times New Roman"/>
              <a:buAutoNum type="arabicParenR"/>
            </a:pPr>
            <a:r>
              <a:rPr lang="ru" sz="2800">
                <a:latin typeface="Times New Roman"/>
                <a:ea typeface="Times New Roman"/>
                <a:cs typeface="Times New Roman"/>
                <a:sym typeface="Times New Roman"/>
              </a:rPr>
              <a:t>Что включает в себя Программа дошкольного образования в области физической культуры (какую деятельность с детьми)?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207</Words>
  <Application>Microsoft Office PowerPoint</Application>
  <PresentationFormat>Экран (16:9)</PresentationFormat>
  <Paragraphs>33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Times New Roman</vt:lpstr>
      <vt:lpstr>Roboto</vt:lpstr>
      <vt:lpstr>Material</vt:lpstr>
      <vt:lpstr>Система работы по физическому воспитанию</vt:lpstr>
      <vt:lpstr>Образование дошкольников</vt:lpstr>
      <vt:lpstr>Показатели качества образования дошкольников в области физической культуры</vt:lpstr>
      <vt:lpstr>Эффективность системы образования дошкольников в области ФК</vt:lpstr>
      <vt:lpstr>ежедневное проведение физкультурно-оздоровительных мероприятий; 2-3 физкультурных занятия в неделю; 1-2 физкультурных досуга в месяц; 2-3 физкультурных праздника в год</vt:lpstr>
      <vt:lpstr>Презентация PowerPoint</vt:lpstr>
      <vt:lpstr>Контрольные вопросы по теме: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работы по физическому воспитанию</dc:title>
  <cp:lastModifiedBy>Administrator</cp:lastModifiedBy>
  <cp:revision>1</cp:revision>
  <dcterms:modified xsi:type="dcterms:W3CDTF">2023-10-06T18:44:21Z</dcterms:modified>
</cp:coreProperties>
</file>