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71" r:id="rId2"/>
    <p:sldId id="279" r:id="rId3"/>
    <p:sldId id="280" r:id="rId4"/>
    <p:sldId id="281" r:id="rId5"/>
    <p:sldId id="299" r:id="rId6"/>
    <p:sldId id="298" r:id="rId7"/>
    <p:sldId id="282" r:id="rId8"/>
    <p:sldId id="300" r:id="rId9"/>
    <p:sldId id="283" r:id="rId10"/>
    <p:sldId id="301" r:id="rId11"/>
    <p:sldId id="302" r:id="rId12"/>
    <p:sldId id="303" r:id="rId13"/>
    <p:sldId id="304" r:id="rId14"/>
    <p:sldId id="305" r:id="rId15"/>
    <p:sldId id="284" r:id="rId16"/>
    <p:sldId id="285" r:id="rId17"/>
  </p:sldIdLst>
  <p:sldSz cx="9144000" cy="6858000" type="screen4x3"/>
  <p:notesSz cx="9144000" cy="6858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26" autoAdjust="0"/>
    <p:restoredTop sz="94660"/>
  </p:normalViewPr>
  <p:slideViewPr>
    <p:cSldViewPr>
      <p:cViewPr varScale="1">
        <p:scale>
          <a:sx n="69" d="100"/>
          <a:sy n="69" d="100"/>
        </p:scale>
        <p:origin x="159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D7E4E0-A3D0-4370-80DB-6884EC749E7B}" type="datetimeFigureOut">
              <a:rPr lang="ru-RU" smtClean="0"/>
              <a:pPr/>
              <a:t>15.10.2023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5B2A09-7D0B-478C-98E8-7DA54995BAE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FCD49E4-F2EC-47E8-B25A-7343361279C6}" type="datetimeFigureOut">
              <a:rPr lang="ru-RU"/>
              <a:pPr>
                <a:defRPr/>
              </a:pPr>
              <a:t>15.10.2023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D3CE1B7-7C5B-4F8E-B221-4A7E38570B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3CE1B7-7C5B-4F8E-B221-4A7E38570B7C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AB632-C46E-4955-AB7A-C911790651BE}" type="datetime1">
              <a:rPr lang="ru-RU"/>
              <a:pPr>
                <a:defRPr/>
              </a:pPr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1DE20-3CB7-4488-902A-F7C4E2F313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96892-691E-4E3E-A1B9-DC624CCD300B}" type="datetime1">
              <a:rPr lang="ru-RU"/>
              <a:pPr>
                <a:defRPr/>
              </a:pPr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74073-C009-4C49-8E37-E3C639034B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34A1B-FA99-4B3C-A019-B1C7EA558B4B}" type="datetime1">
              <a:rPr lang="ru-RU"/>
              <a:pPr>
                <a:defRPr/>
              </a:pPr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5EA92-9B85-4905-8653-8A59B1BBD7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DFF43-ACFC-4CAD-93A2-A0952C5152C3}" type="datetime1">
              <a:rPr lang="ru-RU"/>
              <a:pPr>
                <a:defRPr/>
              </a:pPr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65610-BECA-4679-A6BA-166BBFA3BB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F92B2-D19D-4371-8C85-5C7A5DD5F71C}" type="datetime1">
              <a:rPr lang="ru-RU"/>
              <a:pPr>
                <a:defRPr/>
              </a:pPr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5C807-DD97-44D0-8D2B-834BFF354C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84ED2-0AD6-4AE5-B7CB-296A34BA1E9B}" type="datetime1">
              <a:rPr lang="ru-RU"/>
              <a:pPr>
                <a:defRPr/>
              </a:pPr>
              <a:t>15.10.2023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92CFF-0843-42A7-BC04-FA3CF85C42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0EF03-D7D8-435D-8E6A-436083094C24}" type="datetime1">
              <a:rPr lang="ru-RU"/>
              <a:pPr>
                <a:defRPr/>
              </a:pPr>
              <a:t>15.10.2023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55518-32FF-45F3-9387-28BA78E4EC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9FBC1-96D7-4021-914A-90D3809A6ACC}" type="datetime1">
              <a:rPr lang="ru-RU"/>
              <a:pPr>
                <a:defRPr/>
              </a:pPr>
              <a:t>15.10.2023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E4DA8-234C-4C4F-8651-343DAF4C92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10E88-B53D-411D-AD53-72ED39C027DB}" type="datetime1">
              <a:rPr lang="ru-RU"/>
              <a:pPr>
                <a:defRPr/>
              </a:pPr>
              <a:t>15.10.2023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212D7-BD4D-4B93-8C0E-B2ECBA28BD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276D3-F416-4B23-8749-67DB8D54F7CB}" type="datetime1">
              <a:rPr lang="ru-RU"/>
              <a:pPr>
                <a:defRPr/>
              </a:pPr>
              <a:t>15.10.2023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94CD5-1680-48F0-8ACF-4A86B68192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62117-05C3-46A3-B991-2B063834AF86}" type="datetime1">
              <a:rPr lang="ru-RU"/>
              <a:pPr>
                <a:defRPr/>
              </a:pPr>
              <a:t>15.10.2023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18CE7-C840-42F4-ACA8-0CDE5D17B2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69B6449-4327-4DCF-BD59-5521D4553C27}" type="datetime1">
              <a:rPr lang="ru-RU"/>
              <a:pPr>
                <a:defRPr/>
              </a:pPr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04D49E5-7CEF-4900-8194-6BEC281B26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8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251520" y="2714620"/>
            <a:ext cx="9361040" cy="1928826"/>
          </a:xfrm>
        </p:spPr>
        <p:txBody>
          <a:bodyPr/>
          <a:lstStyle/>
          <a:p>
            <a:r>
              <a:rPr lang="ru-RU" sz="4800" dirty="0" smtClean="0">
                <a:solidFill>
                  <a:srgbClr val="002060"/>
                </a:solidFill>
              </a:rPr>
              <a:t>Матрица. </a:t>
            </a:r>
            <a:br>
              <a:rPr lang="ru-RU" sz="4800" dirty="0" smtClean="0">
                <a:solidFill>
                  <a:srgbClr val="002060"/>
                </a:solidFill>
              </a:rPr>
            </a:br>
            <a:r>
              <a:rPr lang="ru-RU" sz="4800" dirty="0" smtClean="0">
                <a:solidFill>
                  <a:srgbClr val="002060"/>
                </a:solidFill>
              </a:rPr>
              <a:t>Определитель матрицы</a:t>
            </a:r>
            <a:endParaRPr lang="ru-RU" sz="4800" dirty="0" smtClean="0">
              <a:latin typeface="Arial" charset="0"/>
              <a:cs typeface="Arial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63888" y="4714875"/>
            <a:ext cx="5184576" cy="1752600"/>
          </a:xfrm>
        </p:spPr>
        <p:txBody>
          <a:bodyPr rtlCol="0">
            <a:normAutofit/>
          </a:bodyPr>
          <a:lstStyle/>
          <a:p>
            <a:endParaRPr lang="ru-RU" sz="1800" dirty="0" smtClean="0">
              <a:solidFill>
                <a:schemeClr val="tx1"/>
              </a:soli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4" name="Picture 3" descr="H:\Documents and Settings\Aida\Рабочий стол\текстуры и фоны, клипарты\новеньки картинки\protractor measuring a hb.gif"/>
          <p:cNvPicPr>
            <a:picLocks noChangeAspect="1" noChangeArrowheads="1" noCrop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42910" y="857232"/>
            <a:ext cx="1952628" cy="1444944"/>
          </a:xfrm>
          <a:prstGeom prst="rect">
            <a:avLst/>
          </a:prstGeom>
          <a:noFill/>
        </p:spPr>
      </p:pic>
      <p:pic>
        <p:nvPicPr>
          <p:cNvPr id="5" name="Picture 6" descr="H:\Documents and Settings\Aida\Рабочий стол\текстуры и фоны, клипарты\новеньки картинки\points appearing on g a hc.gif"/>
          <p:cNvPicPr>
            <a:picLocks noChangeAspect="1" noChangeArrowheads="1" noCrop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000760" y="785794"/>
            <a:ext cx="2259484" cy="1590007"/>
          </a:xfrm>
          <a:prstGeom prst="rect">
            <a:avLst/>
          </a:prstGeom>
          <a:noFill/>
        </p:spPr>
      </p:pic>
      <p:pic>
        <p:nvPicPr>
          <p:cNvPr id="6" name="Picture 2" descr="H:\Documents and Settings\Aida\Рабочий стол\текстуры и фоны, клипарты\новеньки картинки\geometry compass shapes hc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14688" y="500063"/>
            <a:ext cx="2474912" cy="206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/>
          <a:srcRect t="12017"/>
          <a:stretch>
            <a:fillRect/>
          </a:stretch>
        </p:blipFill>
        <p:spPr bwMode="auto">
          <a:xfrm>
            <a:off x="285720" y="1571612"/>
            <a:ext cx="857256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 l="2938" t="29806" b="12629"/>
          <a:stretch>
            <a:fillRect/>
          </a:stretch>
        </p:blipFill>
        <p:spPr bwMode="auto">
          <a:xfrm>
            <a:off x="357158" y="1714488"/>
            <a:ext cx="8509398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2" cstate="print"/>
          <a:srcRect t="12007" r="2702"/>
          <a:stretch>
            <a:fillRect/>
          </a:stretch>
        </p:blipFill>
        <p:spPr bwMode="auto">
          <a:xfrm>
            <a:off x="285720" y="1571612"/>
            <a:ext cx="8643998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/>
          <a:srcRect b="48285"/>
          <a:stretch>
            <a:fillRect/>
          </a:stretch>
        </p:blipFill>
        <p:spPr bwMode="auto">
          <a:xfrm>
            <a:off x="285721" y="1571612"/>
            <a:ext cx="8572559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/>
          <a:srcRect t="50575"/>
          <a:stretch>
            <a:fillRect/>
          </a:stretch>
        </p:blipFill>
        <p:spPr bwMode="auto">
          <a:xfrm>
            <a:off x="395535" y="1714488"/>
            <a:ext cx="8319869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1763688" y="2348880"/>
          <a:ext cx="5410200" cy="181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Формула" r:id="rId3" imgW="2120760" imgH="711000" progId="Equation.3">
                  <p:embed/>
                </p:oleObj>
              </mc:Choice>
              <mc:Fallback>
                <p:oleObj name="Формула" r:id="rId3" imgW="2120760" imgH="7110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348880"/>
                        <a:ext cx="5410200" cy="181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619672" y="548680"/>
            <a:ext cx="61607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Вычислить определители матриц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514" name="Object 2"/>
          <p:cNvGraphicFramePr>
            <a:graphicFrameLocks noChangeAspect="1"/>
          </p:cNvGraphicFramePr>
          <p:nvPr/>
        </p:nvGraphicFramePr>
        <p:xfrm>
          <a:off x="1676400" y="1981200"/>
          <a:ext cx="6400800" cy="1347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Формула" r:id="rId3" imgW="1942920" imgH="457200" progId="Equation.3">
                  <p:embed/>
                </p:oleObj>
              </mc:Choice>
              <mc:Fallback>
                <p:oleObj name="Формула" r:id="rId3" imgW="1942920" imgH="457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981200"/>
                        <a:ext cx="6400800" cy="1347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5" name="Object 3"/>
          <p:cNvGraphicFramePr>
            <a:graphicFrameLocks noChangeAspect="1"/>
          </p:cNvGraphicFramePr>
          <p:nvPr/>
        </p:nvGraphicFramePr>
        <p:xfrm>
          <a:off x="1676400" y="3429000"/>
          <a:ext cx="2741613" cy="204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Формула" r:id="rId5" imgW="1130040" imgH="799920" progId="Equation.3">
                  <p:embed/>
                </p:oleObj>
              </mc:Choice>
              <mc:Fallback>
                <p:oleObj name="Формула" r:id="rId5" imgW="1130040" imgH="79992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29000"/>
                        <a:ext cx="2741613" cy="204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16" name="Line 4"/>
          <p:cNvSpPr>
            <a:spLocks noChangeShapeType="1"/>
          </p:cNvSpPr>
          <p:nvPr/>
        </p:nvSpPr>
        <p:spPr bwMode="auto">
          <a:xfrm>
            <a:off x="2743200" y="3733800"/>
            <a:ext cx="1447800" cy="144780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64517" name="Line 5"/>
          <p:cNvSpPr>
            <a:spLocks noChangeShapeType="1"/>
          </p:cNvSpPr>
          <p:nvPr/>
        </p:nvSpPr>
        <p:spPr bwMode="auto">
          <a:xfrm>
            <a:off x="3581400" y="3733800"/>
            <a:ext cx="609600" cy="60960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64518" name="Line 6"/>
          <p:cNvSpPr>
            <a:spLocks noChangeShapeType="1"/>
          </p:cNvSpPr>
          <p:nvPr/>
        </p:nvSpPr>
        <p:spPr bwMode="auto">
          <a:xfrm flipH="1">
            <a:off x="2667000" y="3733800"/>
            <a:ext cx="914400" cy="144780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64519" name="Line 7"/>
          <p:cNvSpPr>
            <a:spLocks noChangeShapeType="1"/>
          </p:cNvSpPr>
          <p:nvPr/>
        </p:nvSpPr>
        <p:spPr bwMode="auto">
          <a:xfrm flipV="1">
            <a:off x="2667000" y="4343400"/>
            <a:ext cx="1524000" cy="83820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64520" name="Line 8"/>
          <p:cNvSpPr>
            <a:spLocks noChangeShapeType="1"/>
          </p:cNvSpPr>
          <p:nvPr/>
        </p:nvSpPr>
        <p:spPr bwMode="auto">
          <a:xfrm>
            <a:off x="2743200" y="4419600"/>
            <a:ext cx="685800" cy="68580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64521" name="Line 9"/>
          <p:cNvSpPr>
            <a:spLocks noChangeShapeType="1"/>
          </p:cNvSpPr>
          <p:nvPr/>
        </p:nvSpPr>
        <p:spPr bwMode="auto">
          <a:xfrm flipV="1">
            <a:off x="3429000" y="3733800"/>
            <a:ext cx="685800" cy="137160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64522" name="Line 10"/>
          <p:cNvSpPr>
            <a:spLocks noChangeShapeType="1"/>
          </p:cNvSpPr>
          <p:nvPr/>
        </p:nvSpPr>
        <p:spPr bwMode="auto">
          <a:xfrm flipV="1">
            <a:off x="2743200" y="3733800"/>
            <a:ext cx="1371600" cy="68580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64523" name="Line 11"/>
          <p:cNvSpPr>
            <a:spLocks noChangeShapeType="1"/>
          </p:cNvSpPr>
          <p:nvPr/>
        </p:nvSpPr>
        <p:spPr bwMode="auto">
          <a:xfrm flipH="1">
            <a:off x="2667000" y="3733800"/>
            <a:ext cx="1447800" cy="1447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64524" name="Line 12"/>
          <p:cNvSpPr>
            <a:spLocks noChangeShapeType="1"/>
          </p:cNvSpPr>
          <p:nvPr/>
        </p:nvSpPr>
        <p:spPr bwMode="auto">
          <a:xfrm flipH="1">
            <a:off x="2743200" y="3733800"/>
            <a:ext cx="838200" cy="685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64525" name="Line 13"/>
          <p:cNvSpPr>
            <a:spLocks noChangeShapeType="1"/>
          </p:cNvSpPr>
          <p:nvPr/>
        </p:nvSpPr>
        <p:spPr bwMode="auto">
          <a:xfrm>
            <a:off x="2819400" y="4419600"/>
            <a:ext cx="1371600" cy="762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64526" name="Line 14"/>
          <p:cNvSpPr>
            <a:spLocks noChangeShapeType="1"/>
          </p:cNvSpPr>
          <p:nvPr/>
        </p:nvSpPr>
        <p:spPr bwMode="auto">
          <a:xfrm>
            <a:off x="3581400" y="3733800"/>
            <a:ext cx="609600" cy="1447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64527" name="Line 15"/>
          <p:cNvSpPr>
            <a:spLocks noChangeShapeType="1"/>
          </p:cNvSpPr>
          <p:nvPr/>
        </p:nvSpPr>
        <p:spPr bwMode="auto">
          <a:xfrm flipH="1">
            <a:off x="3429000" y="4343400"/>
            <a:ext cx="762000" cy="762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64528" name="Line 16"/>
          <p:cNvSpPr>
            <a:spLocks noChangeShapeType="1"/>
          </p:cNvSpPr>
          <p:nvPr/>
        </p:nvSpPr>
        <p:spPr bwMode="auto">
          <a:xfrm flipH="1" flipV="1">
            <a:off x="2667000" y="3657600"/>
            <a:ext cx="762000" cy="1371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64529" name="Line 17"/>
          <p:cNvSpPr>
            <a:spLocks noChangeShapeType="1"/>
          </p:cNvSpPr>
          <p:nvPr/>
        </p:nvSpPr>
        <p:spPr bwMode="auto">
          <a:xfrm flipH="1" flipV="1">
            <a:off x="2667000" y="3657600"/>
            <a:ext cx="1524000" cy="685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64532" name="Line 20"/>
          <p:cNvSpPr>
            <a:spLocks noChangeShapeType="1"/>
          </p:cNvSpPr>
          <p:nvPr/>
        </p:nvSpPr>
        <p:spPr bwMode="auto">
          <a:xfrm>
            <a:off x="2971800" y="2133600"/>
            <a:ext cx="1066800" cy="91440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64533" name="Line 21"/>
          <p:cNvSpPr>
            <a:spLocks noChangeShapeType="1"/>
          </p:cNvSpPr>
          <p:nvPr/>
        </p:nvSpPr>
        <p:spPr bwMode="auto">
          <a:xfrm flipH="1">
            <a:off x="2971800" y="2133600"/>
            <a:ext cx="1066800" cy="91440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ru-RU"/>
          </a:p>
        </p:txBody>
      </p:sp>
      <p:graphicFrame>
        <p:nvGraphicFramePr>
          <p:cNvPr id="64534" name="Object 22"/>
          <p:cNvGraphicFramePr>
            <a:graphicFrameLocks noChangeAspect="1"/>
          </p:cNvGraphicFramePr>
          <p:nvPr/>
        </p:nvGraphicFramePr>
        <p:xfrm>
          <a:off x="395288" y="5734050"/>
          <a:ext cx="842486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Формула" r:id="rId7" imgW="3327120" imgH="203040" progId="Equation.3">
                  <p:embed/>
                </p:oleObj>
              </mc:Choice>
              <mc:Fallback>
                <p:oleObj name="Формула" r:id="rId7" imgW="3327120" imgH="20304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5734050"/>
                        <a:ext cx="8424862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2051720" y="343109"/>
            <a:ext cx="457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Решение: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64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4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64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4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4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500"/>
                                        <p:tgtEl>
                                          <p:spTgt spid="64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 animBg="1" autoUpdateAnimBg="0"/>
      <p:bldP spid="64517" grpId="0" animBg="1" autoUpdateAnimBg="0"/>
      <p:bldP spid="64518" grpId="0" animBg="1" autoUpdateAnimBg="0"/>
      <p:bldP spid="64519" grpId="0" animBg="1" autoUpdateAnimBg="0"/>
      <p:bldP spid="64520" grpId="0" animBg="1" autoUpdateAnimBg="0"/>
      <p:bldP spid="64521" grpId="0" animBg="1" autoUpdateAnimBg="0"/>
      <p:bldP spid="64522" grpId="0" animBg="1" autoUpdateAnimBg="0"/>
      <p:bldP spid="64523" grpId="0" animBg="1" autoUpdateAnimBg="0"/>
      <p:bldP spid="64524" grpId="0" animBg="1" autoUpdateAnimBg="0"/>
      <p:bldP spid="64525" grpId="0" animBg="1" autoUpdateAnimBg="0"/>
      <p:bldP spid="64526" grpId="0" animBg="1" autoUpdateAnimBg="0"/>
      <p:bldP spid="64527" grpId="0" animBg="1" autoUpdateAnimBg="0"/>
      <p:bldP spid="64528" grpId="0" animBg="1" autoUpdateAnimBg="0"/>
      <p:bldP spid="64529" grpId="0" animBg="1" autoUpdateAnimBg="0"/>
      <p:bldP spid="64532" grpId="0" animBg="1" autoUpdateAnimBg="0"/>
      <p:bldP spid="64533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572000" y="476672"/>
            <a:ext cx="4032448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FF33CC"/>
                </a:solidFill>
              </a:rPr>
              <a:t>  </a:t>
            </a:r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Матрицы</a:t>
            </a: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-12700" y="1503134"/>
            <a:ext cx="9156700" cy="10046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723900" algn="just">
              <a:lnSpc>
                <a:spcPct val="130000"/>
              </a:lnSpc>
              <a:tabLst>
                <a:tab pos="3060700" algn="ctr"/>
              </a:tabLst>
            </a:pPr>
            <a:r>
              <a:rPr lang="ru-RU" sz="2400" b="1" i="1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Матрицей</a:t>
            </a:r>
            <a:r>
              <a:rPr lang="ru-RU" sz="2400" noProof="1">
                <a:latin typeface="Times New Roman" pitchFamily="18" charset="0"/>
                <a:cs typeface="Times New Roman" pitchFamily="18" charset="0"/>
              </a:rPr>
              <a:t> размера </a:t>
            </a:r>
            <a:r>
              <a:rPr lang="en-US" sz="2400" i="1" noProof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noProof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400" i="1" noProof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noProof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400" noProof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называется совокупность </a:t>
            </a:r>
            <a:r>
              <a:rPr lang="en-US" sz="2400" i="1" noProof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mn</a:t>
            </a:r>
            <a:r>
              <a:rPr lang="en-US" sz="2400" noProof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400" noProof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чисел, расположенных в виде таблицы из </a:t>
            </a:r>
            <a:r>
              <a:rPr lang="en-US" sz="2400" i="1" noProof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m</a:t>
            </a:r>
            <a:r>
              <a:rPr lang="en-US" sz="2400" noProof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400" noProof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строк и </a:t>
            </a:r>
            <a:r>
              <a:rPr lang="en-US" sz="2400" i="1" noProof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</a:t>
            </a:r>
            <a:r>
              <a:rPr lang="en-US" sz="2400" noProof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400" noProof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столбцов:</a:t>
            </a:r>
          </a:p>
        </p:txBody>
      </p:sp>
      <p:graphicFrame>
        <p:nvGraphicFramePr>
          <p:cNvPr id="6146" name="Object 7"/>
          <p:cNvGraphicFramePr>
            <a:graphicFrameLocks noChangeAspect="1"/>
          </p:cNvGraphicFramePr>
          <p:nvPr/>
        </p:nvGraphicFramePr>
        <p:xfrm>
          <a:off x="0" y="2500306"/>
          <a:ext cx="3619602" cy="18871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Формула" r:id="rId3" imgW="1866900" imgH="1079500" progId="Equation.3">
                  <p:embed/>
                </p:oleObj>
              </mc:Choice>
              <mc:Fallback>
                <p:oleObj name="Формула" r:id="rId3" imgW="1866900" imgH="10795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500306"/>
                        <a:ext cx="3619602" cy="18871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1" name="Rectangle 8"/>
          <p:cNvSpPr>
            <a:spLocks noChangeArrowheads="1"/>
          </p:cNvSpPr>
          <p:nvPr/>
        </p:nvSpPr>
        <p:spPr bwMode="auto">
          <a:xfrm>
            <a:off x="395536" y="4436718"/>
            <a:ext cx="8424936" cy="153272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723900" algn="just">
              <a:lnSpc>
                <a:spcPct val="130000"/>
              </a:lnSpc>
            </a:pPr>
            <a:r>
              <a:rPr lang="ru-RU" sz="2400" noProof="1">
                <a:latin typeface="Times New Roman" pitchFamily="18" charset="0"/>
                <a:cs typeface="Times New Roman" pitchFamily="18" charset="0"/>
              </a:rPr>
              <a:t>Числа, составляющие матрицу, называются </a:t>
            </a:r>
            <a:r>
              <a:rPr lang="ru-RU" sz="2400" b="1" i="1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элементами</a:t>
            </a:r>
            <a:r>
              <a:rPr lang="ru-RU" sz="24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noProof="1">
                <a:latin typeface="Times New Roman" pitchFamily="18" charset="0"/>
                <a:cs typeface="Times New Roman" pitchFamily="18" charset="0"/>
              </a:rPr>
              <a:t>матрицы. Если </a:t>
            </a:r>
            <a:r>
              <a:rPr lang="en-US" sz="2400" i="1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≠</a:t>
            </a:r>
            <a:r>
              <a:rPr lang="en-US" sz="2400" i="1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noProof="1">
                <a:latin typeface="Times New Roman" pitchFamily="18" charset="0"/>
                <a:cs typeface="Times New Roman" pitchFamily="18" charset="0"/>
              </a:rPr>
              <a:t>то матрица называется </a:t>
            </a:r>
            <a:r>
              <a:rPr lang="ru-RU" sz="2400" b="1" i="1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прямоугольной</a:t>
            </a:r>
            <a:r>
              <a:rPr lang="ru-RU" sz="24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noProof="1">
                <a:latin typeface="Times New Roman" pitchFamily="18" charset="0"/>
                <a:cs typeface="Times New Roman" pitchFamily="18" charset="0"/>
              </a:rPr>
              <a:t> Если </a:t>
            </a:r>
            <a:r>
              <a:rPr lang="en-US" sz="2400" i="1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i="1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noProof="1">
                <a:latin typeface="Times New Roman" pitchFamily="18" charset="0"/>
                <a:cs typeface="Times New Roman" pitchFamily="18" charset="0"/>
              </a:rPr>
              <a:t>то матрица называется </a:t>
            </a:r>
            <a:r>
              <a:rPr lang="ru-RU" sz="2400" b="1" i="1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квадратной</a:t>
            </a:r>
            <a:r>
              <a:rPr lang="ru-RU" sz="24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порядка</a:t>
            </a:r>
            <a:r>
              <a:rPr lang="en-US" sz="2400" b="1" i="1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n.</a:t>
            </a:r>
            <a:r>
              <a:rPr lang="en-US" sz="24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noProof="1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6147" name="Object 9"/>
          <p:cNvGraphicFramePr>
            <a:graphicFrameLocks noChangeAspect="1"/>
          </p:cNvGraphicFramePr>
          <p:nvPr/>
        </p:nvGraphicFramePr>
        <p:xfrm>
          <a:off x="5148064" y="2564904"/>
          <a:ext cx="252095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Формула" r:id="rId5" imgW="1346200" imgH="800100" progId="Equation.3">
                  <p:embed/>
                </p:oleObj>
              </mc:Choice>
              <mc:Fallback>
                <p:oleObj name="Формула" r:id="rId5" imgW="1346200" imgH="8001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2564904"/>
                        <a:ext cx="2520950" cy="149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2" name="Rectangle 10"/>
          <p:cNvSpPr>
            <a:spLocks noChangeArrowheads="1"/>
          </p:cNvSpPr>
          <p:nvPr/>
        </p:nvSpPr>
        <p:spPr bwMode="auto">
          <a:xfrm>
            <a:off x="3491880" y="2780928"/>
            <a:ext cx="129715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Пример:</a:t>
            </a:r>
          </a:p>
        </p:txBody>
      </p:sp>
      <p:sp>
        <p:nvSpPr>
          <p:cNvPr id="6153" name="Rectangle 11"/>
          <p:cNvSpPr>
            <a:spLocks noChangeArrowheads="1"/>
          </p:cNvSpPr>
          <p:nvPr/>
        </p:nvSpPr>
        <p:spPr bwMode="auto">
          <a:xfrm>
            <a:off x="5868144" y="4077072"/>
            <a:ext cx="17557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noProof="1"/>
              <a:t>размера </a:t>
            </a:r>
            <a:r>
              <a:rPr lang="ru-RU" dirty="0"/>
              <a:t>3</a:t>
            </a:r>
            <a:r>
              <a:rPr lang="ru-RU" noProof="1">
                <a:sym typeface="Symbol" pitchFamily="18" charset="2"/>
              </a:rPr>
              <a:t></a:t>
            </a:r>
            <a:r>
              <a:rPr lang="ru-RU" dirty="0"/>
              <a:t>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827584" y="1916832"/>
            <a:ext cx="7380312" cy="136883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130000"/>
              </a:lnSpc>
              <a:tabLst>
                <a:tab pos="3060700" algn="ctr"/>
              </a:tabLst>
            </a:pPr>
            <a:r>
              <a:rPr lang="ru-RU" sz="2200" noProof="1">
                <a:latin typeface="Times New Roman" pitchFamily="18" charset="0"/>
                <a:cs typeface="Times New Roman" pitchFamily="18" charset="0"/>
              </a:rPr>
              <a:t>называется </a:t>
            </a:r>
            <a:r>
              <a:rPr lang="ru-RU" sz="2200" b="1" i="1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вектор-столбцом</a:t>
            </a:r>
            <a:r>
              <a:rPr lang="ru-RU" sz="22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noProof="1">
                <a:latin typeface="Times New Roman" pitchFamily="18" charset="0"/>
                <a:cs typeface="Times New Roman" pitchFamily="18" charset="0"/>
              </a:rPr>
              <a:t>а матрица </a:t>
            </a:r>
            <a:r>
              <a:rPr lang="en-US" sz="2200" i="1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2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=[</a:t>
            </a:r>
            <a:r>
              <a:rPr lang="en-US" sz="2200" i="1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200" baseline="-300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2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200" baseline="-300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2200" i="1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200" i="1" baseline="-300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]   </a:t>
            </a:r>
            <a:r>
              <a:rPr lang="ru-RU" sz="2200" noProof="1">
                <a:latin typeface="Times New Roman" pitchFamily="18" charset="0"/>
                <a:cs typeface="Times New Roman" pitchFamily="18" charset="0"/>
              </a:rPr>
              <a:t>размера </a:t>
            </a:r>
            <a:r>
              <a:rPr lang="ru-RU" sz="22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200" i="1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noProof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, </a:t>
            </a:r>
            <a:r>
              <a:rPr lang="ru-RU" sz="2200" noProof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состоящая из одной строки </a:t>
            </a:r>
            <a:r>
              <a:rPr lang="ru-RU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–</a:t>
            </a:r>
            <a:r>
              <a:rPr lang="ru-RU" sz="2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2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lang="ru-RU" sz="2200" noProof="1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>
              <a:lnSpc>
                <a:spcPct val="130000"/>
              </a:lnSpc>
              <a:tabLst>
                <a:tab pos="3060700" algn="ctr"/>
              </a:tabLst>
            </a:pPr>
            <a:r>
              <a:rPr lang="ru-RU" sz="2200" b="1" i="1" noProof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вектор-строкой</a:t>
            </a:r>
            <a:r>
              <a:rPr lang="ru-RU" sz="22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  <a:r>
              <a:rPr lang="ru-RU" sz="2200" noProof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</a:p>
        </p:txBody>
      </p:sp>
      <p:graphicFrame>
        <p:nvGraphicFramePr>
          <p:cNvPr id="7170" name="Object 3"/>
          <p:cNvGraphicFramePr>
            <a:graphicFrameLocks noChangeAspect="1"/>
          </p:cNvGraphicFramePr>
          <p:nvPr/>
        </p:nvGraphicFramePr>
        <p:xfrm>
          <a:off x="179512" y="1412776"/>
          <a:ext cx="665163" cy="170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Формула" r:id="rId4" imgW="393529" imgH="1002865" progId="Equation.3">
                  <p:embed/>
                </p:oleObj>
              </mc:Choice>
              <mc:Fallback>
                <p:oleObj name="Формула" r:id="rId4" imgW="393529" imgH="1002865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1412776"/>
                        <a:ext cx="665163" cy="170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1036618" y="1556792"/>
            <a:ext cx="3454985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/>
            <a:r>
              <a:rPr lang="ru-RU" sz="2200" noProof="1">
                <a:latin typeface="Times New Roman" pitchFamily="18" charset="0"/>
                <a:cs typeface="Times New Roman" pitchFamily="18" charset="0"/>
              </a:rPr>
              <a:t>Матрица размера </a:t>
            </a:r>
            <a:r>
              <a:rPr lang="en-US" sz="2200" i="1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2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2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200" noProof="1">
                <a:latin typeface="Times New Roman" pitchFamily="18" charset="0"/>
                <a:cs typeface="Times New Roman" pitchFamily="18" charset="0"/>
              </a:rPr>
              <a:t>вида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4" name="Rectangle 5"/>
          <p:cNvSpPr>
            <a:spLocks noChangeArrowheads="1"/>
          </p:cNvSpPr>
          <p:nvPr/>
        </p:nvSpPr>
        <p:spPr bwMode="auto">
          <a:xfrm>
            <a:off x="4503662" y="1556792"/>
            <a:ext cx="3574953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/>
            <a:r>
              <a:rPr lang="ru-RU" sz="2200" noProof="1">
                <a:latin typeface="Times New Roman" pitchFamily="18" charset="0"/>
                <a:cs typeface="Times New Roman" pitchFamily="18" charset="0"/>
              </a:rPr>
              <a:t>состоит из одного столбца и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179512" y="3573016"/>
            <a:ext cx="4129015" cy="52456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ru-RU" sz="2400" noProof="1">
                <a:latin typeface="Times New Roman" pitchFamily="18" charset="0"/>
                <a:cs typeface="Times New Roman" pitchFamily="18" charset="0"/>
              </a:rPr>
              <a:t>В случае квадратной матрицы</a:t>
            </a:r>
          </a:p>
        </p:txBody>
      </p:sp>
      <p:graphicFrame>
        <p:nvGraphicFramePr>
          <p:cNvPr id="7171" name="Object 6"/>
          <p:cNvGraphicFramePr>
            <a:graphicFrameLocks noChangeAspect="1"/>
          </p:cNvGraphicFramePr>
          <p:nvPr/>
        </p:nvGraphicFramePr>
        <p:xfrm>
          <a:off x="4500563" y="3213100"/>
          <a:ext cx="3032125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Формула" r:id="rId6" imgW="1778000" imgH="1079500" progId="Equation.3">
                  <p:embed/>
                </p:oleObj>
              </mc:Choice>
              <mc:Fallback>
                <p:oleObj name="Формула" r:id="rId6" imgW="1778000" imgH="1079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3213100"/>
                        <a:ext cx="3032125" cy="182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467544" y="5301208"/>
            <a:ext cx="8388424" cy="105259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ru-RU" noProof="1">
                <a:cs typeface="Times New Roman" pitchFamily="18" charset="0"/>
              </a:rPr>
              <a:t> </a:t>
            </a:r>
            <a:r>
              <a:rPr lang="ru-RU" sz="2400" noProof="1">
                <a:latin typeface="Times New Roman" pitchFamily="18" charset="0"/>
                <a:cs typeface="Times New Roman" pitchFamily="18" charset="0"/>
              </a:rPr>
              <a:t>элементы </a:t>
            </a:r>
            <a:r>
              <a:rPr lang="en-US" sz="2400" i="1" noProof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aseline="-30000" noProof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n-US" sz="2400" noProof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noProof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aseline="-30000" noProof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en-US" sz="2400" noProof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,…</a:t>
            </a:r>
            <a:r>
              <a:rPr lang="en-US" sz="2400" i="1" noProof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i="1" baseline="-30000" noProof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nn</a:t>
            </a:r>
            <a:r>
              <a:rPr lang="en-US" sz="2400" i="1" noProof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noProof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noProof="1">
                <a:latin typeface="Times New Roman" pitchFamily="18" charset="0"/>
                <a:cs typeface="Times New Roman" pitchFamily="18" charset="0"/>
              </a:rPr>
              <a:t>образуют </a:t>
            </a:r>
            <a:r>
              <a:rPr lang="ru-RU" sz="2400" b="1" i="1" noProof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главную диагональ</a:t>
            </a:r>
            <a:r>
              <a:rPr lang="ru-RU" sz="2400" noProof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400" noProof="1">
                <a:latin typeface="Times New Roman" pitchFamily="18" charset="0"/>
                <a:cs typeface="Times New Roman" pitchFamily="18" charset="0"/>
              </a:rPr>
              <a:t> а элементы </a:t>
            </a:r>
            <a:r>
              <a:rPr lang="en-US" sz="2400" i="1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i="1" baseline="-300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baseline="-300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i="1" baseline="-300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baseline="-300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-1 2</a:t>
            </a:r>
            <a:r>
              <a:rPr lang="en-US" sz="24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,…</a:t>
            </a:r>
            <a:r>
              <a:rPr lang="en-US" sz="2400" i="1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aseline="-300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i="1" baseline="-300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i="1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побочную диагональ</a:t>
            </a:r>
            <a:r>
              <a:rPr lang="ru-RU" sz="2400" noProof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noProof="1">
                <a:latin typeface="Times New Roman" pitchFamily="18" charset="0"/>
                <a:cs typeface="Times New Roman" pitchFamily="18" charset="0"/>
              </a:rPr>
              <a:t>матрицы. </a:t>
            </a:r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>
            <a:off x="5399088" y="3570288"/>
            <a:ext cx="1619250" cy="118745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 flipV="1">
            <a:off x="5436096" y="3573016"/>
            <a:ext cx="1620837" cy="11525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339752" y="332656"/>
            <a:ext cx="41336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Диагонали матрицы</a:t>
            </a:r>
            <a:endParaRPr lang="ru-RU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0" y="280035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45" name="Rectangle 2"/>
          <p:cNvSpPr>
            <a:spLocks noChangeArrowheads="1"/>
          </p:cNvSpPr>
          <p:nvPr/>
        </p:nvSpPr>
        <p:spPr bwMode="auto">
          <a:xfrm>
            <a:off x="2843808" y="404664"/>
            <a:ext cx="3240360" cy="82375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Определители</a:t>
            </a:r>
            <a:endParaRPr lang="ru-RU" sz="3600" noProof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6" name="Rectangle 3"/>
          <p:cNvSpPr>
            <a:spLocks noChangeArrowheads="1"/>
          </p:cNvSpPr>
          <p:nvPr/>
        </p:nvSpPr>
        <p:spPr bwMode="auto">
          <a:xfrm>
            <a:off x="285720" y="1785926"/>
            <a:ext cx="8572560" cy="45735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533400" algn="just">
              <a:lnSpc>
                <a:spcPct val="130000"/>
              </a:lnSpc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Понятие определителя вводится только для квадратных матриц.</a:t>
            </a:r>
          </a:p>
          <a:p>
            <a:pPr indent="533400" algn="just">
              <a:lnSpc>
                <a:spcPct val="130000"/>
              </a:lnSpc>
            </a:pPr>
            <a:r>
              <a:rPr lang="ru-RU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Определителем 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-го порядка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матрицы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называется алгебраическая сумма всевозможных произведений элементов, взятых точно по одному из каждой строки и каждого столбца  матрицы 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Знак каждого слагаемого определяется специальным правилом.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1571612"/>
            <a:ext cx="8549334" cy="4809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 t="15343"/>
          <a:stretch>
            <a:fillRect/>
          </a:stretch>
        </p:blipFill>
        <p:spPr bwMode="auto">
          <a:xfrm>
            <a:off x="357158" y="1643050"/>
            <a:ext cx="8501123" cy="457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-4538663" y="2581275"/>
            <a:ext cx="9144001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85720" y="1571612"/>
            <a:ext cx="8572560" cy="483209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tabLst>
                <a:tab pos="3060700" algn="ctr"/>
              </a:tabLst>
            </a:pPr>
            <a:r>
              <a:rPr lang="ru-RU" sz="2800" b="1" i="1" noProof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Правило треугольника</a:t>
            </a:r>
            <a:r>
              <a:rPr lang="ru-RU" sz="2800" b="1" i="1" noProof="1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800" i="1" noProof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noProof="1">
                <a:latin typeface="Times New Roman" pitchFamily="18" charset="0"/>
                <a:cs typeface="Times New Roman" pitchFamily="18" charset="0"/>
              </a:rPr>
              <a:t>три положительных члена определителя третьего порядка представляют собой произведения элементов главной диагонали и элементов, находящихся в вершинах двух равнобедренных треугольников, основания которых параллельны главной диагонали. Три его отрицательных члена представляют собой произведения элементов побочной диагонали и элементов, находящихся в вершинах двух равнобедренных треугольников, основания которых параллельны побочной диагонали. </a:t>
            </a:r>
          </a:p>
        </p:txBody>
      </p:sp>
      <p:sp>
        <p:nvSpPr>
          <p:cNvPr id="11270" name="Rectangle 7"/>
          <p:cNvSpPr>
            <a:spLocks noChangeArrowheads="1"/>
          </p:cNvSpPr>
          <p:nvPr/>
        </p:nvSpPr>
        <p:spPr bwMode="auto">
          <a:xfrm>
            <a:off x="1403648" y="476672"/>
            <a:ext cx="6167907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noProof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определитель </a:t>
            </a:r>
            <a:r>
              <a:rPr lang="ru-RU" sz="3200" b="1" noProof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третьего порядка</a:t>
            </a:r>
            <a:r>
              <a:rPr lang="ru-RU" sz="3200" noProof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49FBC1-96D7-4021-914A-90D3809A6ACC}" type="datetime1">
              <a:rPr lang="ru-RU" smtClean="0"/>
              <a:pPr>
                <a:defRPr/>
              </a:pPr>
              <a:t>15.10.2023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EE4DA8-234C-4C4F-8651-343DAF4C92AC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t="15582"/>
          <a:stretch>
            <a:fillRect/>
          </a:stretch>
        </p:blipFill>
        <p:spPr bwMode="auto">
          <a:xfrm>
            <a:off x="428596" y="1571613"/>
            <a:ext cx="8429684" cy="4857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2627784" y="476672"/>
            <a:ext cx="5400600" cy="13716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Правило треугольников:</a:t>
            </a: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1143000" y="2057400"/>
            <a:ext cx="7239000" cy="4114800"/>
          </a:xfrm>
          <a:prstGeom prst="rect">
            <a:avLst/>
          </a:prstGeom>
          <a:noFill/>
          <a:ln w="63500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1524000" y="2667000"/>
          <a:ext cx="6718300" cy="247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Формула" r:id="rId3" imgW="4140000" imgH="1523880" progId="Equation.3">
                  <p:embed/>
                </p:oleObj>
              </mc:Choice>
              <mc:Fallback>
                <p:oleObj name="Формула" r:id="rId3" imgW="4140000" imgH="15238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667000"/>
                        <a:ext cx="6718300" cy="247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6" name="Line 10"/>
          <p:cNvSpPr>
            <a:spLocks noChangeShapeType="1"/>
          </p:cNvSpPr>
          <p:nvPr/>
        </p:nvSpPr>
        <p:spPr bwMode="auto">
          <a:xfrm>
            <a:off x="4113213" y="3048000"/>
            <a:ext cx="1522412" cy="17526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>
            <a:off x="4876800" y="3048000"/>
            <a:ext cx="838200" cy="91440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4114800" y="3886200"/>
            <a:ext cx="1524000" cy="91440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4114800" y="3048000"/>
            <a:ext cx="762000" cy="175260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>
            <a:off x="4114800" y="3886200"/>
            <a:ext cx="838200" cy="91440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4876800" y="3048000"/>
            <a:ext cx="762000" cy="175260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V="1">
            <a:off x="4114800" y="3048000"/>
            <a:ext cx="1524000" cy="83820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6477000" y="2971800"/>
            <a:ext cx="1524000" cy="18288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45075" name="Line 19"/>
          <p:cNvSpPr>
            <a:spLocks noChangeShapeType="1"/>
          </p:cNvSpPr>
          <p:nvPr/>
        </p:nvSpPr>
        <p:spPr bwMode="auto">
          <a:xfrm flipH="1">
            <a:off x="6477000" y="2971800"/>
            <a:ext cx="838200" cy="91440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45077" name="Line 21"/>
          <p:cNvSpPr>
            <a:spLocks noChangeShapeType="1"/>
          </p:cNvSpPr>
          <p:nvPr/>
        </p:nvSpPr>
        <p:spPr bwMode="auto">
          <a:xfrm>
            <a:off x="6477000" y="3886200"/>
            <a:ext cx="1600200" cy="91440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45078" name="Line 22"/>
          <p:cNvSpPr>
            <a:spLocks noChangeShapeType="1"/>
          </p:cNvSpPr>
          <p:nvPr/>
        </p:nvSpPr>
        <p:spPr bwMode="auto">
          <a:xfrm>
            <a:off x="7315200" y="2971800"/>
            <a:ext cx="762000" cy="182880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45079" name="Line 23"/>
          <p:cNvSpPr>
            <a:spLocks noChangeShapeType="1"/>
          </p:cNvSpPr>
          <p:nvPr/>
        </p:nvSpPr>
        <p:spPr bwMode="auto">
          <a:xfrm flipH="1">
            <a:off x="7235825" y="3886200"/>
            <a:ext cx="763588" cy="91440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45080" name="Line 24"/>
          <p:cNvSpPr>
            <a:spLocks noChangeShapeType="1"/>
          </p:cNvSpPr>
          <p:nvPr/>
        </p:nvSpPr>
        <p:spPr bwMode="auto">
          <a:xfrm>
            <a:off x="6477000" y="3048000"/>
            <a:ext cx="838200" cy="175260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45081" name="Line 25"/>
          <p:cNvSpPr>
            <a:spLocks noChangeShapeType="1"/>
          </p:cNvSpPr>
          <p:nvPr/>
        </p:nvSpPr>
        <p:spPr bwMode="auto">
          <a:xfrm>
            <a:off x="6477000" y="3048000"/>
            <a:ext cx="1524000" cy="83820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5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5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5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5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5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5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45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5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5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3" grpId="0" animBg="1"/>
      <p:bldP spid="45066" grpId="0" animBg="1"/>
      <p:bldP spid="45067" grpId="0" animBg="1"/>
      <p:bldP spid="45068" grpId="0" animBg="1"/>
      <p:bldP spid="45069" grpId="0" animBg="1"/>
      <p:bldP spid="45070" grpId="0" animBg="1"/>
      <p:bldP spid="45071" grpId="0" animBg="1"/>
      <p:bldP spid="45072" grpId="0" animBg="1"/>
      <p:bldP spid="45074" grpId="0" animBg="1"/>
      <p:bldP spid="45075" grpId="0" animBg="1"/>
      <p:bldP spid="45077" grpId="0" animBg="1"/>
      <p:bldP spid="45078" grpId="0" animBg="1"/>
      <p:bldP spid="45079" grpId="0" animBg="1"/>
      <p:bldP spid="45080" grpId="0" animBg="1"/>
      <p:bldP spid="45081" grpId="0" animBg="1"/>
    </p:bldLst>
  </p:timing>
</p:sld>
</file>

<file path=ppt/theme/theme1.xml><?xml version="1.0" encoding="utf-8"?>
<a:theme xmlns:a="http://schemas.openxmlformats.org/drawingml/2006/main" name="математика - 11!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математика - 11!</Template>
  <TotalTime>817</TotalTime>
  <Words>240</Words>
  <Application>Microsoft Office PowerPoint</Application>
  <PresentationFormat>Экран (4:3)</PresentationFormat>
  <Paragraphs>24</Paragraphs>
  <Slides>16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Cambria Math</vt:lpstr>
      <vt:lpstr>Symbol</vt:lpstr>
      <vt:lpstr>Times New Roman</vt:lpstr>
      <vt:lpstr>математика - 11!</vt:lpstr>
      <vt:lpstr>Формула</vt:lpstr>
      <vt:lpstr>Матрица.  Определитель матрицы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лена</dc:creator>
  <dc:description>http://aida.ucoz.ru</dc:description>
  <cp:lastModifiedBy>Nadja</cp:lastModifiedBy>
  <cp:revision>67</cp:revision>
  <dcterms:created xsi:type="dcterms:W3CDTF">2015-07-23T12:49:10Z</dcterms:created>
  <dcterms:modified xsi:type="dcterms:W3CDTF">2023-10-15T06:25:13Z</dcterms:modified>
</cp:coreProperties>
</file>