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7" r:id="rId5"/>
    <p:sldId id="258" r:id="rId6"/>
    <p:sldId id="266" r:id="rId7"/>
    <p:sldId id="259" r:id="rId8"/>
    <p:sldId id="268" r:id="rId9"/>
    <p:sldId id="260" r:id="rId10"/>
    <p:sldId id="261" r:id="rId11"/>
    <p:sldId id="262" r:id="rId12"/>
    <p:sldId id="263" r:id="rId13"/>
    <p:sldId id="264" r:id="rId14"/>
    <p:sldId id="271" r:id="rId15"/>
    <p:sldId id="272" r:id="rId16"/>
    <p:sldId id="275" r:id="rId17"/>
    <p:sldId id="276" r:id="rId18"/>
    <p:sldId id="270" r:id="rId19"/>
    <p:sldId id="265"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02.04.2020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D:\&#1040;&#1085;&#1078;&#1077;&#1083;&#1080;&#1082;&#1072;\&#1087;&#1088;&#1077;&#1079;&#1077;&#1085;&#1090;&#1072;&#1094;&#1080;&#1080;\&#1074;&#1080;&#1076;&#1077;&#1086;\videoplayback.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prstTxWarp prst="textCanDown">
              <a:avLst/>
            </a:prstTxWarp>
            <a:normAutofit fontScale="90000"/>
          </a:bodyPr>
          <a:lstStyle/>
          <a:p>
            <a:r>
              <a:rPr lang="ru-RU"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ourier New" pitchFamily="49" charset="0"/>
                <a:ea typeface="Ebrima" pitchFamily="2" charset="0"/>
                <a:cs typeface="Courier New" pitchFamily="49" charset="0"/>
              </a:rPr>
              <a:t>Физиология органов дыхания </a:t>
            </a:r>
            <a:endParaRPr lang="ru-RU"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ourier New" pitchFamily="49" charset="0"/>
              <a:ea typeface="Ebrima" pitchFamily="2" charset="0"/>
              <a:cs typeface="Courier New" pitchFamily="49" charset="0"/>
            </a:endParaRPr>
          </a:p>
        </p:txBody>
      </p:sp>
      <p:sp>
        <p:nvSpPr>
          <p:cNvPr id="6" name="TextBox 5"/>
          <p:cNvSpPr txBox="1"/>
          <p:nvPr/>
        </p:nvSpPr>
        <p:spPr>
          <a:xfrm>
            <a:off x="755576" y="1772816"/>
            <a:ext cx="5400600" cy="4154984"/>
          </a:xfrm>
          <a:prstGeom prst="rect">
            <a:avLst/>
          </a:prstGeom>
          <a:noFill/>
        </p:spPr>
        <p:txBody>
          <a:bodyPr wrap="square" rtlCol="0">
            <a:spAutoFit/>
          </a:bodyPr>
          <a:lstStyle/>
          <a:p>
            <a:pPr>
              <a:buFontTx/>
              <a:buChar char="-"/>
            </a:pPr>
            <a:r>
              <a:rPr lang="ru-RU" sz="2400" dirty="0" smtClean="0">
                <a:latin typeface="Times New Roman" pitchFamily="18" charset="0"/>
                <a:cs typeface="Times New Roman" pitchFamily="18" charset="0"/>
              </a:rPr>
              <a:t>Вдох и выдох</a:t>
            </a:r>
          </a:p>
          <a:p>
            <a:pPr>
              <a:buFontTx/>
              <a:buChar char="-"/>
            </a:pPr>
            <a:r>
              <a:rPr lang="ru-RU" sz="2400" dirty="0" smtClean="0">
                <a:latin typeface="Times New Roman" pitchFamily="18" charset="0"/>
                <a:cs typeface="Times New Roman" pitchFamily="18" charset="0"/>
              </a:rPr>
              <a:t>Частота дыхания</a:t>
            </a:r>
          </a:p>
          <a:p>
            <a:pPr>
              <a:buFontTx/>
              <a:buChar char="-"/>
            </a:pPr>
            <a:r>
              <a:rPr lang="ru-RU" sz="2400" dirty="0" smtClean="0">
                <a:latin typeface="Times New Roman" pitchFamily="18" charset="0"/>
                <a:cs typeface="Times New Roman" pitchFamily="18" charset="0"/>
              </a:rPr>
              <a:t>Типы дыхания</a:t>
            </a:r>
          </a:p>
          <a:p>
            <a:pPr>
              <a:buFontTx/>
              <a:buChar char="-"/>
            </a:pPr>
            <a:r>
              <a:rPr lang="ru-RU" sz="2400" dirty="0" smtClean="0">
                <a:latin typeface="Times New Roman" pitchFamily="18" charset="0"/>
                <a:cs typeface="Times New Roman" pitchFamily="18" charset="0"/>
              </a:rPr>
              <a:t>Жизненная емкость</a:t>
            </a:r>
          </a:p>
          <a:p>
            <a:r>
              <a:rPr lang="ru-RU" sz="2400" dirty="0" smtClean="0">
                <a:latin typeface="Times New Roman" pitchFamily="18" charset="0"/>
                <a:cs typeface="Times New Roman" pitchFamily="18" charset="0"/>
              </a:rPr>
              <a:t>-Легочная вентиляция</a:t>
            </a:r>
          </a:p>
          <a:p>
            <a:r>
              <a:rPr lang="ru-RU" sz="2400" dirty="0" smtClean="0">
                <a:latin typeface="Times New Roman" pitchFamily="18" charset="0"/>
                <a:cs typeface="Times New Roman" pitchFamily="18" charset="0"/>
              </a:rPr>
              <a:t>-Газообмен в легких</a:t>
            </a:r>
          </a:p>
          <a:p>
            <a:r>
              <a:rPr lang="ru-RU" sz="2400" dirty="0" smtClean="0">
                <a:latin typeface="Times New Roman" pitchFamily="18" charset="0"/>
                <a:cs typeface="Times New Roman" pitchFamily="18" charset="0"/>
              </a:rPr>
              <a:t>-Тканевое дыхание</a:t>
            </a:r>
          </a:p>
          <a:p>
            <a:r>
              <a:rPr lang="ru-RU" sz="2400" dirty="0" smtClean="0">
                <a:latin typeface="Times New Roman" pitchFamily="18" charset="0"/>
                <a:cs typeface="Times New Roman" pitchFamily="18" charset="0"/>
              </a:rPr>
              <a:t>-Перенос газов кровью</a:t>
            </a:r>
          </a:p>
          <a:p>
            <a:r>
              <a:rPr lang="ru-RU" sz="2400" dirty="0" smtClean="0">
                <a:latin typeface="Times New Roman" pitchFamily="18" charset="0"/>
                <a:cs typeface="Times New Roman" pitchFamily="18" charset="0"/>
              </a:rPr>
              <a:t>-Регуляция дыхания</a:t>
            </a:r>
          </a:p>
          <a:p>
            <a:pPr>
              <a:buFontTx/>
              <a:buChar char="-"/>
            </a:pPr>
            <a:r>
              <a:rPr lang="ru-RU" sz="2400" dirty="0" smtClean="0">
                <a:latin typeface="Times New Roman" pitchFamily="18" charset="0"/>
                <a:cs typeface="Times New Roman" pitchFamily="18" charset="0"/>
              </a:rPr>
              <a:t>Дыхание при атмосферном давлении </a:t>
            </a:r>
          </a:p>
          <a:p>
            <a:pPr>
              <a:buFontTx/>
              <a:buChar char="-"/>
            </a:pPr>
            <a:endParaRPr lang="ru-RU" sz="2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4733649" y="1556791"/>
            <a:ext cx="4230839" cy="3437061"/>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dirty="0" smtClean="0">
                <a:solidFill>
                  <a:srgbClr val="FF0000"/>
                </a:solidFill>
                <a:latin typeface="Times New Roman" pitchFamily="18" charset="0"/>
                <a:cs typeface="Times New Roman" pitchFamily="18" charset="0"/>
              </a:rPr>
              <a:t>Типы дыхания </a:t>
            </a:r>
            <a:endParaRPr lang="ru-RU" sz="2800" dirty="0">
              <a:solidFill>
                <a:srgbClr val="FF0000"/>
              </a:solidFill>
              <a:latin typeface="Times New Roman" pitchFamily="18" charset="0"/>
              <a:cs typeface="Times New Roman" pitchFamily="18" charset="0"/>
            </a:endParaRPr>
          </a:p>
        </p:txBody>
      </p:sp>
      <p:sp>
        <p:nvSpPr>
          <p:cNvPr id="3" name="TextBox 2"/>
          <p:cNvSpPr txBox="1"/>
          <p:nvPr/>
        </p:nvSpPr>
        <p:spPr>
          <a:xfrm>
            <a:off x="611560" y="1124744"/>
            <a:ext cx="8064896" cy="4832092"/>
          </a:xfrm>
          <a:prstGeom prst="rect">
            <a:avLst/>
          </a:prstGeom>
          <a:noFill/>
        </p:spPr>
        <p:txBody>
          <a:bodyPr wrap="square" rtlCol="0">
            <a:spAutoFit/>
          </a:bodyPr>
          <a:lstStyle/>
          <a:p>
            <a:r>
              <a:rPr lang="ru-RU" sz="2800" dirty="0" smtClean="0">
                <a:latin typeface="Times New Roman" pitchFamily="18" charset="0"/>
                <a:cs typeface="Times New Roman" pitchFamily="18" charset="0"/>
              </a:rPr>
              <a:t>У животных различают три типа дыхания:</a:t>
            </a:r>
          </a:p>
          <a:p>
            <a:r>
              <a:rPr lang="ru-RU" sz="2800"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реберный или грудной</a:t>
            </a:r>
            <a:r>
              <a:rPr lang="ru-RU" sz="2800" dirty="0" smtClean="0">
                <a:latin typeface="Times New Roman" pitchFamily="18" charset="0"/>
                <a:cs typeface="Times New Roman" pitchFamily="18" charset="0"/>
              </a:rPr>
              <a:t>, - при вдохе преобладает сокращение наружных межреберных мышц; </a:t>
            </a:r>
          </a:p>
          <a:p>
            <a:r>
              <a:rPr lang="ru-RU" sz="2800"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брюшной</a:t>
            </a:r>
            <a:r>
              <a:rPr lang="ru-RU" sz="2800" dirty="0" smtClean="0">
                <a:latin typeface="Times New Roman" pitchFamily="18" charset="0"/>
                <a:cs typeface="Times New Roman" pitchFamily="18" charset="0"/>
              </a:rPr>
              <a:t> - расширение грудной клетки происходит преимущественно за счет диафрагмы;</a:t>
            </a:r>
          </a:p>
          <a:p>
            <a:r>
              <a:rPr lang="ru-RU" sz="2800"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реберно-брюшной или смешанный</a:t>
            </a:r>
            <a:r>
              <a:rPr lang="ru-RU" sz="2800" dirty="0" smtClean="0">
                <a:latin typeface="Times New Roman" pitchFamily="18" charset="0"/>
                <a:cs typeface="Times New Roman" pitchFamily="18" charset="0"/>
              </a:rPr>
              <a:t>  - вдох обеспечивается в равной степени межреберными мышцами, диафрагмой и брюшными мышцами. 	Последний тип дыхания свойственен сельскохозяйственным животным. </a:t>
            </a:r>
            <a:endParaRPr lang="ru-RU" dirty="0"/>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smtClean="0">
                <a:solidFill>
                  <a:srgbClr val="FF0000"/>
                </a:solidFill>
                <a:latin typeface="Times New Roman" pitchFamily="18" charset="0"/>
                <a:cs typeface="Times New Roman" pitchFamily="18" charset="0"/>
              </a:rPr>
              <a:t>Жизненная емкость </a:t>
            </a:r>
            <a:endParaRPr lang="ru-RU" sz="2800" dirty="0">
              <a:solidFill>
                <a:srgbClr val="FF0000"/>
              </a:solidFill>
              <a:latin typeface="Times New Roman" pitchFamily="18" charset="0"/>
              <a:cs typeface="Times New Roman" pitchFamily="18" charset="0"/>
            </a:endParaRPr>
          </a:p>
        </p:txBody>
      </p:sp>
      <p:sp>
        <p:nvSpPr>
          <p:cNvPr id="3" name="TextBox 2"/>
          <p:cNvSpPr txBox="1"/>
          <p:nvPr/>
        </p:nvSpPr>
        <p:spPr>
          <a:xfrm>
            <a:off x="395536" y="764705"/>
            <a:ext cx="8496944" cy="5509200"/>
          </a:xfrm>
          <a:prstGeom prst="rect">
            <a:avLst/>
          </a:prstGeom>
          <a:noFill/>
        </p:spPr>
        <p:txBody>
          <a:bodyPr wrap="square" rtlCol="0">
            <a:spAutoFit/>
          </a:bodyPr>
          <a:lstStyle/>
          <a:p>
            <a:r>
              <a:rPr lang="ru-RU" sz="2200" dirty="0" smtClean="0">
                <a:latin typeface="Times New Roman" pitchFamily="18" charset="0"/>
                <a:cs typeface="Times New Roman" pitchFamily="18" charset="0"/>
              </a:rPr>
              <a:t>	</a:t>
            </a:r>
            <a:r>
              <a:rPr lang="ru-RU" sz="2200" dirty="0" smtClean="0">
                <a:solidFill>
                  <a:srgbClr val="FF0000"/>
                </a:solidFill>
                <a:latin typeface="Times New Roman" pitchFamily="18" charset="0"/>
                <a:cs typeface="Times New Roman" pitchFamily="18" charset="0"/>
              </a:rPr>
              <a:t>Дыхательный воздух. </a:t>
            </a:r>
            <a:r>
              <a:rPr lang="ru-RU" sz="2200" dirty="0" smtClean="0">
                <a:latin typeface="Times New Roman" pitchFamily="18" charset="0"/>
                <a:cs typeface="Times New Roman" pitchFamily="18" charset="0"/>
              </a:rPr>
              <a:t>В покое выдыхают в среднем человек  0,5 л, лошади - 5 - 6 л воздуха, корова 4,5 -6 л, </a:t>
            </a:r>
            <a:r>
              <a:rPr lang="ru-RU" sz="2200" dirty="0" err="1" smtClean="0">
                <a:latin typeface="Times New Roman" pitchFamily="18" charset="0"/>
                <a:cs typeface="Times New Roman" pitchFamily="18" charset="0"/>
              </a:rPr>
              <a:t>мрс</a:t>
            </a:r>
            <a:r>
              <a:rPr lang="ru-RU" sz="2200" dirty="0" smtClean="0">
                <a:latin typeface="Times New Roman" pitchFamily="18" charset="0"/>
                <a:cs typeface="Times New Roman" pitchFamily="18" charset="0"/>
              </a:rPr>
              <a:t> и крупные собаки 0,3-0,5 л. </a:t>
            </a:r>
          </a:p>
          <a:p>
            <a:r>
              <a:rPr lang="ru-RU" sz="2200" dirty="0" smtClean="0">
                <a:latin typeface="Times New Roman" pitchFamily="18" charset="0"/>
                <a:cs typeface="Times New Roman" pitchFamily="18" charset="0"/>
              </a:rPr>
              <a:t>	</a:t>
            </a:r>
            <a:r>
              <a:rPr lang="ru-RU" sz="2200" dirty="0" smtClean="0">
                <a:solidFill>
                  <a:srgbClr val="FF0000"/>
                </a:solidFill>
                <a:latin typeface="Times New Roman" pitchFamily="18" charset="0"/>
                <a:cs typeface="Times New Roman" pitchFamily="18" charset="0"/>
              </a:rPr>
              <a:t>Дополнительный  воздух </a:t>
            </a:r>
            <a:r>
              <a:rPr lang="ru-RU" sz="2200" dirty="0" smtClean="0">
                <a:latin typeface="Times New Roman" pitchFamily="18" charset="0"/>
                <a:cs typeface="Times New Roman" pitchFamily="18" charset="0"/>
              </a:rPr>
              <a:t>– после нормального вдоха, животные могут дополнительно вдохнуть: человек до 1 л, собаки и овцы могут вдохнуть еще 0,5 - 1, а лошади и </a:t>
            </a:r>
            <a:r>
              <a:rPr lang="ru-RU" sz="2200" dirty="0" err="1" smtClean="0">
                <a:latin typeface="Times New Roman" pitchFamily="18" charset="0"/>
                <a:cs typeface="Times New Roman" pitchFamily="18" charset="0"/>
              </a:rPr>
              <a:t>крс</a:t>
            </a:r>
            <a:r>
              <a:rPr lang="ru-RU" sz="2200" dirty="0" smtClean="0">
                <a:latin typeface="Times New Roman" pitchFamily="18" charset="0"/>
                <a:cs typeface="Times New Roman" pitchFamily="18" charset="0"/>
              </a:rPr>
              <a:t> - 10 - 12 л воздуха. </a:t>
            </a:r>
          </a:p>
          <a:p>
            <a:r>
              <a:rPr lang="ru-RU" sz="2200" dirty="0" smtClean="0">
                <a:latin typeface="Times New Roman" pitchFamily="18" charset="0"/>
                <a:cs typeface="Times New Roman" pitchFamily="18" charset="0"/>
              </a:rPr>
              <a:t>	</a:t>
            </a:r>
            <a:r>
              <a:rPr lang="ru-RU" sz="2200" dirty="0" smtClean="0">
                <a:solidFill>
                  <a:srgbClr val="FF0000"/>
                </a:solidFill>
                <a:latin typeface="Times New Roman" pitchFamily="18" charset="0"/>
                <a:cs typeface="Times New Roman" pitchFamily="18" charset="0"/>
              </a:rPr>
              <a:t>Резервный воздух. </a:t>
            </a:r>
            <a:r>
              <a:rPr lang="ru-RU" sz="2200" dirty="0" smtClean="0">
                <a:latin typeface="Times New Roman" pitchFamily="18" charset="0"/>
                <a:cs typeface="Times New Roman" pitchFamily="18" charset="0"/>
              </a:rPr>
              <a:t>После нормального выдоха животные могут дополнительно выдохнуть . Дополнительный воздух равен резервному. </a:t>
            </a:r>
          </a:p>
          <a:p>
            <a:r>
              <a:rPr lang="ru-RU" sz="2200" dirty="0" smtClean="0">
                <a:latin typeface="Times New Roman" pitchFamily="18" charset="0"/>
                <a:cs typeface="Times New Roman" pitchFamily="18" charset="0"/>
              </a:rPr>
              <a:t>	Дыхательный, дополнительный и резервный объемы воздуха составляют </a:t>
            </a:r>
            <a:r>
              <a:rPr lang="ru-RU" sz="2200" dirty="0" smtClean="0">
                <a:solidFill>
                  <a:srgbClr val="FF0000"/>
                </a:solidFill>
                <a:latin typeface="Times New Roman" pitchFamily="18" charset="0"/>
                <a:cs typeface="Times New Roman" pitchFamily="18" charset="0"/>
              </a:rPr>
              <a:t>жизненную емкость </a:t>
            </a:r>
            <a:r>
              <a:rPr lang="ru-RU" sz="2200" dirty="0" smtClean="0">
                <a:latin typeface="Times New Roman" pitchFamily="18" charset="0"/>
                <a:cs typeface="Times New Roman" pitchFamily="18" charset="0"/>
              </a:rPr>
              <a:t>легких. У собак она составляет 1,5 – 3 л, у лошадей 26 - 30, у крупного рогатого скота - 30 - 35 л воздуха. </a:t>
            </a:r>
          </a:p>
          <a:p>
            <a:r>
              <a:rPr lang="ru-RU" sz="2200" dirty="0" smtClean="0">
                <a:latin typeface="Times New Roman" pitchFamily="18" charset="0"/>
                <a:cs typeface="Times New Roman" pitchFamily="18" charset="0"/>
              </a:rPr>
              <a:t>	При максимальном выдохе в легких еще остается немного воздуха, этот объем называют </a:t>
            </a:r>
            <a:r>
              <a:rPr lang="ru-RU" sz="2200" dirty="0" smtClean="0">
                <a:solidFill>
                  <a:srgbClr val="FF0000"/>
                </a:solidFill>
                <a:latin typeface="Times New Roman" pitchFamily="18" charset="0"/>
                <a:cs typeface="Times New Roman" pitchFamily="18" charset="0"/>
              </a:rPr>
              <a:t>остаточным.</a:t>
            </a:r>
          </a:p>
          <a:p>
            <a:r>
              <a:rPr lang="ru-RU" sz="2200" dirty="0" smtClean="0">
                <a:latin typeface="Times New Roman" pitchFamily="18" charset="0"/>
                <a:cs typeface="Times New Roman" pitchFamily="18" charset="0"/>
              </a:rPr>
              <a:t> 	Жизненная емкость легких и остаточный воздух составляют </a:t>
            </a:r>
            <a:r>
              <a:rPr lang="ru-RU" sz="2200" dirty="0" smtClean="0">
                <a:solidFill>
                  <a:srgbClr val="FF0000"/>
                </a:solidFill>
                <a:latin typeface="Times New Roman" pitchFamily="18" charset="0"/>
                <a:cs typeface="Times New Roman" pitchFamily="18" charset="0"/>
              </a:rPr>
              <a:t>общую емкость</a:t>
            </a:r>
            <a:r>
              <a:rPr lang="ru-RU" sz="2200" dirty="0" smtClean="0">
                <a:latin typeface="Times New Roman" pitchFamily="18" charset="0"/>
                <a:cs typeface="Times New Roman" pitchFamily="18" charset="0"/>
              </a:rPr>
              <a:t> легких. </a:t>
            </a:r>
            <a:endParaRPr lang="ru-RU" sz="2200" dirty="0">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dirty="0" smtClean="0">
                <a:solidFill>
                  <a:srgbClr val="FF0000"/>
                </a:solidFill>
                <a:latin typeface="Times New Roman" pitchFamily="18" charset="0"/>
                <a:cs typeface="Times New Roman" pitchFamily="18" charset="0"/>
              </a:rPr>
              <a:t>Легочная вентиляция</a:t>
            </a:r>
            <a:endParaRPr lang="ru-RU" sz="2800" dirty="0">
              <a:solidFill>
                <a:srgbClr val="FF0000"/>
              </a:solidFill>
              <a:latin typeface="Times New Roman" pitchFamily="18" charset="0"/>
              <a:cs typeface="Times New Roman" pitchFamily="18" charset="0"/>
            </a:endParaRPr>
          </a:p>
        </p:txBody>
      </p:sp>
      <p:sp>
        <p:nvSpPr>
          <p:cNvPr id="3" name="TextBox 2"/>
          <p:cNvSpPr txBox="1"/>
          <p:nvPr/>
        </p:nvSpPr>
        <p:spPr>
          <a:xfrm>
            <a:off x="395536" y="836712"/>
            <a:ext cx="8568952" cy="5704319"/>
          </a:xfrm>
          <a:prstGeom prst="rect">
            <a:avLst/>
          </a:prstGeom>
          <a:noFill/>
        </p:spPr>
        <p:txBody>
          <a:bodyPr wrap="square" rtlCol="0">
            <a:spAutoFit/>
          </a:bodyPr>
          <a:lstStyle/>
          <a:p>
            <a:r>
              <a:rPr lang="ru-RU" sz="2000" dirty="0" smtClean="0">
                <a:latin typeface="Times New Roman" pitchFamily="18" charset="0"/>
                <a:cs typeface="Times New Roman" pitchFamily="18" charset="0"/>
              </a:rPr>
              <a:t>Около </a:t>
            </a:r>
            <a:r>
              <a:rPr lang="ru-RU" sz="2000" dirty="0" smtClean="0">
                <a:solidFill>
                  <a:srgbClr val="FF0000"/>
                </a:solidFill>
                <a:latin typeface="Times New Roman" pitchFamily="18" charset="0"/>
                <a:cs typeface="Times New Roman" pitchFamily="18" charset="0"/>
              </a:rPr>
              <a:t>70 %</a:t>
            </a:r>
            <a:r>
              <a:rPr lang="ru-RU" sz="2000" dirty="0" smtClean="0">
                <a:latin typeface="Times New Roman" pitchFamily="18" charset="0"/>
                <a:cs typeface="Times New Roman" pitchFamily="18" charset="0"/>
              </a:rPr>
              <a:t> вдыхаемого воздуха непосредственно поступает в легкие, остальные </a:t>
            </a:r>
            <a:r>
              <a:rPr lang="ru-RU" sz="2000" dirty="0" smtClean="0">
                <a:solidFill>
                  <a:srgbClr val="FF0000"/>
                </a:solidFill>
                <a:latin typeface="Times New Roman" pitchFamily="18" charset="0"/>
                <a:cs typeface="Times New Roman" pitchFamily="18" charset="0"/>
              </a:rPr>
              <a:t>25 - ЗО % </a:t>
            </a:r>
            <a:r>
              <a:rPr lang="ru-RU" sz="2000" dirty="0" smtClean="0">
                <a:latin typeface="Times New Roman" pitchFamily="18" charset="0"/>
                <a:cs typeface="Times New Roman" pitchFamily="18" charset="0"/>
              </a:rPr>
              <a:t>участия в газообмене не принимают, так как он остается в верхних дыхательных путях (</a:t>
            </a:r>
            <a:r>
              <a:rPr lang="ru-RU" sz="2000" dirty="0" smtClean="0">
                <a:solidFill>
                  <a:srgbClr val="FF0000"/>
                </a:solidFill>
                <a:latin typeface="Times New Roman" pitchFamily="18" charset="0"/>
                <a:cs typeface="Times New Roman" pitchFamily="18" charset="0"/>
              </a:rPr>
              <a:t>мертвый воздух</a:t>
            </a:r>
            <a:r>
              <a:rPr lang="ru-RU" sz="2000" dirty="0" smtClean="0">
                <a:latin typeface="Times New Roman" pitchFamily="18" charset="0"/>
                <a:cs typeface="Times New Roman" pitchFamily="18" charset="0"/>
              </a:rPr>
              <a:t>). Воздухоносные пути(гортань, трахея, бронхи, бронхиолы) не принимают непосредственного участия в газообмене, поэтому их называют вредным пространством. Однако они имеют большое значение в процессе дыхания. В слизистой оболочке носовых ходов и верхних дыхательных путях имеются серозно-слизистые клетки и мерцательный эпителий. Слизь улавливает пыль и увлажняет дыхательные пути. Мерцательный эпителий движениями своих волосков способствует удалению слизи с частицами пыли, песка и другими механическими примесями в область носоглотки, откуда она выбрасывается. В верхних дыхательных путях находится множество чувствительных рецепторов, раздражение которых вызывает защитные рефлексы, на пример кашель, чихание, фырканье. Данные рефлексы способствуют выведению из бронхов частиц пыли, корма, микробов, ядовитых веществ, представляющих опасность для организма. Кроме того, вследствие обильного кровоснабжения слизистой оболочки носовых ходов, гортани, трахеи вдыхаемый воздух согревается.</a:t>
            </a:r>
            <a:endParaRPr lang="ru-RU" sz="2000" dirty="0">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792088"/>
          </a:xfrm>
        </p:spPr>
        <p:txBody>
          <a:bodyPr>
            <a:normAutofit fontScale="90000"/>
          </a:bodyPr>
          <a:lstStyle/>
          <a:p>
            <a:r>
              <a:rPr lang="ru-RU" sz="2800" dirty="0" smtClean="0">
                <a:solidFill>
                  <a:srgbClr val="FF0000"/>
                </a:solidFill>
                <a:latin typeface="Times New Roman" pitchFamily="18" charset="0"/>
                <a:cs typeface="Times New Roman" pitchFamily="18" charset="0"/>
              </a:rPr>
              <a:t>Газовый состав воздуха</a:t>
            </a:r>
            <a:br>
              <a:rPr lang="ru-RU" sz="2800"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755576" y="1556791"/>
          <a:ext cx="7416824" cy="2016225"/>
        </p:xfrm>
        <a:graphic>
          <a:graphicData uri="http://schemas.openxmlformats.org/drawingml/2006/table">
            <a:tbl>
              <a:tblPr firstRow="1" bandRow="1">
                <a:tableStyleId>{5C22544A-7EE6-4342-B048-85BDC9FD1C3A}</a:tableStyleId>
              </a:tblPr>
              <a:tblGrid>
                <a:gridCol w="2183182"/>
                <a:gridCol w="1525230"/>
                <a:gridCol w="1854206"/>
                <a:gridCol w="1854206"/>
              </a:tblGrid>
              <a:tr h="747954">
                <a:tc>
                  <a:txBody>
                    <a:bodyPr/>
                    <a:lstStyle/>
                    <a:p>
                      <a:pPr algn="ctr"/>
                      <a:r>
                        <a:rPr lang="ru-RU" sz="2000" dirty="0" smtClean="0">
                          <a:latin typeface="Times New Roman" pitchFamily="18" charset="0"/>
                          <a:cs typeface="Times New Roman" pitchFamily="18" charset="0"/>
                        </a:rPr>
                        <a:t>Воздух</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Кислород</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Углекислый газ</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Азот</a:t>
                      </a:r>
                      <a:endParaRPr lang="ru-RU" sz="2000" dirty="0">
                        <a:latin typeface="Times New Roman" pitchFamily="18" charset="0"/>
                        <a:cs typeface="Times New Roman" pitchFamily="18" charset="0"/>
                      </a:endParaRPr>
                    </a:p>
                  </a:txBody>
                  <a:tcPr/>
                </a:tc>
              </a:tr>
              <a:tr h="422757">
                <a:tc>
                  <a:txBody>
                    <a:bodyPr/>
                    <a:lstStyle/>
                    <a:p>
                      <a:r>
                        <a:rPr lang="ru-RU" sz="2000" dirty="0" smtClean="0">
                          <a:latin typeface="Times New Roman" pitchFamily="18" charset="0"/>
                          <a:cs typeface="Times New Roman" pitchFamily="18" charset="0"/>
                        </a:rPr>
                        <a:t>Вдыхаемый</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20,94</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0,03</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79,03</a:t>
                      </a:r>
                      <a:endParaRPr lang="ru-RU" sz="2000" dirty="0">
                        <a:latin typeface="Times New Roman" pitchFamily="18" charset="0"/>
                        <a:cs typeface="Times New Roman" pitchFamily="18" charset="0"/>
                      </a:endParaRPr>
                    </a:p>
                  </a:txBody>
                  <a:tcPr/>
                </a:tc>
              </a:tr>
              <a:tr h="422757">
                <a:tc>
                  <a:txBody>
                    <a:bodyPr/>
                    <a:lstStyle/>
                    <a:p>
                      <a:r>
                        <a:rPr lang="ru-RU" sz="2000" dirty="0" smtClean="0">
                          <a:latin typeface="Times New Roman" pitchFamily="18" charset="0"/>
                          <a:cs typeface="Times New Roman" pitchFamily="18" charset="0"/>
                        </a:rPr>
                        <a:t>Выдыхаемый</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16,3</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4,0</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79,7</a:t>
                      </a:r>
                      <a:endParaRPr lang="ru-RU" sz="2000" dirty="0">
                        <a:latin typeface="Times New Roman" pitchFamily="18" charset="0"/>
                        <a:cs typeface="Times New Roman" pitchFamily="18" charset="0"/>
                      </a:endParaRPr>
                    </a:p>
                  </a:txBody>
                  <a:tcPr/>
                </a:tc>
              </a:tr>
              <a:tr h="422757">
                <a:tc>
                  <a:txBody>
                    <a:bodyPr/>
                    <a:lstStyle/>
                    <a:p>
                      <a:r>
                        <a:rPr lang="ru-RU" sz="2000" dirty="0" smtClean="0">
                          <a:latin typeface="Times New Roman" pitchFamily="18" charset="0"/>
                          <a:cs typeface="Times New Roman" pitchFamily="18" charset="0"/>
                        </a:rPr>
                        <a:t>Альвеолярный</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14,2</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5,2</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80,6</a:t>
                      </a:r>
                      <a:endParaRPr lang="ru-RU" sz="2000" dirty="0">
                        <a:latin typeface="Times New Roman" pitchFamily="18" charset="0"/>
                        <a:cs typeface="Times New Roman" pitchFamily="18" charset="0"/>
                      </a:endParaRPr>
                    </a:p>
                  </a:txBody>
                  <a:tcPr/>
                </a:tc>
              </a:tr>
            </a:tbl>
          </a:graphicData>
        </a:graphic>
      </p:graphicFrame>
      <p:graphicFrame>
        <p:nvGraphicFramePr>
          <p:cNvPr id="4" name="Таблица 3"/>
          <p:cNvGraphicFramePr>
            <a:graphicFrameLocks noGrp="1"/>
          </p:cNvGraphicFramePr>
          <p:nvPr/>
        </p:nvGraphicFramePr>
        <p:xfrm>
          <a:off x="611559" y="4149080"/>
          <a:ext cx="7920880" cy="2388852"/>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600066">
                <a:tc>
                  <a:txBody>
                    <a:bodyPr/>
                    <a:lstStyle/>
                    <a:p>
                      <a:pPr algn="ctr"/>
                      <a:r>
                        <a:rPr lang="ru-RU" dirty="0" smtClean="0"/>
                        <a:t>Газ</a:t>
                      </a:r>
                      <a:endParaRPr lang="ru-RU" dirty="0"/>
                    </a:p>
                  </a:txBody>
                  <a:tcPr/>
                </a:tc>
                <a:tc>
                  <a:txBody>
                    <a:bodyPr/>
                    <a:lstStyle/>
                    <a:p>
                      <a:pPr algn="ctr"/>
                      <a:r>
                        <a:rPr lang="ru-RU" dirty="0" err="1" smtClean="0"/>
                        <a:t>Альвеоляр-ный</a:t>
                      </a:r>
                      <a:r>
                        <a:rPr lang="ru-RU" dirty="0" smtClean="0"/>
                        <a:t> воздух</a:t>
                      </a:r>
                      <a:endParaRPr lang="ru-RU" dirty="0"/>
                    </a:p>
                  </a:txBody>
                  <a:tcPr/>
                </a:tc>
                <a:tc>
                  <a:txBody>
                    <a:bodyPr/>
                    <a:lstStyle/>
                    <a:p>
                      <a:pPr algn="ctr"/>
                      <a:r>
                        <a:rPr lang="ru-RU" dirty="0" err="1" smtClean="0"/>
                        <a:t>Артериаль</a:t>
                      </a:r>
                      <a:r>
                        <a:rPr lang="ru-RU" dirty="0" smtClean="0"/>
                        <a:t>-</a:t>
                      </a:r>
                    </a:p>
                    <a:p>
                      <a:pPr algn="ctr"/>
                      <a:r>
                        <a:rPr lang="ru-RU" dirty="0" err="1" smtClean="0"/>
                        <a:t>ная</a:t>
                      </a:r>
                      <a:r>
                        <a:rPr lang="ru-RU" dirty="0" smtClean="0"/>
                        <a:t> кровь</a:t>
                      </a:r>
                      <a:endParaRPr lang="ru-RU" dirty="0"/>
                    </a:p>
                  </a:txBody>
                  <a:tcPr/>
                </a:tc>
                <a:tc>
                  <a:txBody>
                    <a:bodyPr/>
                    <a:lstStyle/>
                    <a:p>
                      <a:pPr algn="ctr"/>
                      <a:r>
                        <a:rPr lang="ru-RU" dirty="0" smtClean="0"/>
                        <a:t>Венозная кровь или капиллярная</a:t>
                      </a:r>
                      <a:endParaRPr lang="ru-RU" dirty="0"/>
                    </a:p>
                  </a:txBody>
                  <a:tcPr/>
                </a:tc>
                <a:tc>
                  <a:txBody>
                    <a:bodyPr/>
                    <a:lstStyle/>
                    <a:p>
                      <a:pPr algn="ctr"/>
                      <a:r>
                        <a:rPr lang="ru-RU" dirty="0" smtClean="0"/>
                        <a:t> Ткани</a:t>
                      </a:r>
                      <a:endParaRPr lang="ru-RU" dirty="0"/>
                    </a:p>
                  </a:txBody>
                  <a:tcPr/>
                </a:tc>
              </a:tr>
              <a:tr h="600066">
                <a:tc>
                  <a:txBody>
                    <a:bodyPr/>
                    <a:lstStyle/>
                    <a:p>
                      <a:r>
                        <a:rPr lang="ru-RU" sz="2800" dirty="0" smtClean="0">
                          <a:latin typeface="Times New Roman" pitchFamily="18" charset="0"/>
                          <a:cs typeface="Times New Roman" pitchFamily="18" charset="0"/>
                        </a:rPr>
                        <a:t>О</a:t>
                      </a: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100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100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40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r>
              <a:tr h="600066">
                <a:tc>
                  <a:txBody>
                    <a:bodyPr/>
                    <a:lstStyle/>
                    <a:p>
                      <a:r>
                        <a:rPr lang="ru-RU" sz="2800" dirty="0" smtClean="0">
                          <a:latin typeface="Times New Roman" pitchFamily="18" charset="0"/>
                          <a:cs typeface="Times New Roman" pitchFamily="18" charset="0"/>
                        </a:rPr>
                        <a:t>СО</a:t>
                      </a:r>
                      <a:r>
                        <a:rPr lang="ru-RU" sz="1600" dirty="0" smtClean="0">
                          <a:latin typeface="Times New Roman" pitchFamily="18" charset="0"/>
                          <a:cs typeface="Times New Roman" pitchFamily="18" charset="0"/>
                        </a:rPr>
                        <a:t>2</a:t>
                      </a:r>
                      <a:endParaRPr lang="ru-RU" sz="28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40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40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47</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60</a:t>
                      </a:r>
                      <a:endParaRPr lang="ru-RU" sz="2400" dirty="0">
                        <a:latin typeface="Times New Roman" pitchFamily="18" charset="0"/>
                        <a:cs typeface="Times New Roman" pitchFamily="18" charset="0"/>
                      </a:endParaRPr>
                    </a:p>
                  </a:txBody>
                  <a:tcPr/>
                </a:tc>
              </a:tr>
            </a:tbl>
          </a:graphicData>
        </a:graphic>
      </p:graphicFrame>
      <p:sp>
        <p:nvSpPr>
          <p:cNvPr id="5" name="TextBox 4"/>
          <p:cNvSpPr txBox="1"/>
          <p:nvPr/>
        </p:nvSpPr>
        <p:spPr>
          <a:xfrm>
            <a:off x="1259632" y="3645024"/>
            <a:ext cx="6264696" cy="461665"/>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Парциальное давление газов мм </a:t>
            </a:r>
            <a:r>
              <a:rPr lang="ru-RU" sz="2400" dirty="0" err="1" smtClean="0">
                <a:solidFill>
                  <a:srgbClr val="FF0000"/>
                </a:solidFill>
                <a:latin typeface="Times New Roman" pitchFamily="18" charset="0"/>
                <a:cs typeface="Times New Roman" pitchFamily="18" charset="0"/>
              </a:rPr>
              <a:t>рт</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ст</a:t>
            </a:r>
            <a:endParaRPr lang="ru-RU" sz="2400" dirty="0">
              <a:solidFill>
                <a:srgbClr val="FF0000"/>
              </a:solidFill>
              <a:latin typeface="Times New Roman" pitchFamily="18" charset="0"/>
              <a:cs typeface="Times New Roman" pitchFamily="18" charset="0"/>
            </a:endParaRPr>
          </a:p>
        </p:txBody>
      </p:sp>
      <p:sp>
        <p:nvSpPr>
          <p:cNvPr id="6" name="TextBox 5"/>
          <p:cNvSpPr txBox="1"/>
          <p:nvPr/>
        </p:nvSpPr>
        <p:spPr>
          <a:xfrm>
            <a:off x="899592" y="188640"/>
            <a:ext cx="7128792" cy="646331"/>
          </a:xfrm>
          <a:prstGeom prst="rect">
            <a:avLst/>
          </a:prstGeom>
          <a:noFill/>
        </p:spPr>
        <p:txBody>
          <a:bodyPr wrap="square" rtlCol="0">
            <a:spAutoFit/>
          </a:bodyPr>
          <a:lstStyle/>
          <a:p>
            <a:pPr algn="ctr"/>
            <a:r>
              <a:rPr lang="ru-RU" sz="3600" dirty="0" smtClean="0">
                <a:latin typeface="Times New Roman" pitchFamily="18" charset="0"/>
                <a:cs typeface="Times New Roman" pitchFamily="18" charset="0"/>
              </a:rPr>
              <a:t>Газообмен легких</a:t>
            </a:r>
            <a:endParaRPr lang="ru-RU" sz="3600" dirty="0">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95536" y="82091"/>
            <a:ext cx="8568386" cy="667010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
            <a:ext cx="4716016" cy="330121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788024" y="2145233"/>
            <a:ext cx="4355976" cy="4255195"/>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48382"/>
            <a:ext cx="9144000" cy="60807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latin typeface="Times New Roman" pitchFamily="18" charset="0"/>
                <a:cs typeface="Times New Roman" pitchFamily="18" charset="0"/>
              </a:rPr>
              <a:t>Перенос газов кровью</a:t>
            </a:r>
            <a:endParaRPr lang="ru-RU" sz="3600" dirty="0">
              <a:solidFill>
                <a:srgbClr val="FF0000"/>
              </a:solidFill>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1" y="1700808"/>
            <a:ext cx="9153019" cy="403244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fontScale="90000"/>
          </a:bodyPr>
          <a:lstStyle/>
          <a:p>
            <a:r>
              <a:rPr lang="ru-RU" dirty="0" smtClean="0">
                <a:solidFill>
                  <a:srgbClr val="FF0000"/>
                </a:solidFill>
                <a:latin typeface="Times New Roman" pitchFamily="18" charset="0"/>
                <a:cs typeface="Times New Roman" pitchFamily="18" charset="0"/>
              </a:rPr>
              <a:t>Рефлекторная регуляция</a:t>
            </a:r>
            <a:br>
              <a:rPr lang="ru-RU"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pic>
        <p:nvPicPr>
          <p:cNvPr id="5124" name="Picture 4"/>
          <p:cNvPicPr>
            <a:picLocks noGrp="1" noChangeAspect="1" noChangeArrowheads="1"/>
          </p:cNvPicPr>
          <p:nvPr>
            <p:ph idx="1"/>
          </p:nvPr>
        </p:nvPicPr>
        <p:blipFill>
          <a:blip r:embed="rId2" cstate="print"/>
          <a:srcRect/>
          <a:stretch>
            <a:fillRect/>
          </a:stretch>
        </p:blipFill>
        <p:spPr bwMode="auto">
          <a:xfrm>
            <a:off x="1475656" y="1022647"/>
            <a:ext cx="6048672" cy="5772701"/>
          </a:xfrm>
          <a:prstGeom prst="rect">
            <a:avLst/>
          </a:prstGeom>
          <a:noFill/>
          <a:ln w="9525">
            <a:noFill/>
            <a:miter lim="800000"/>
            <a:headEnd/>
            <a:tailEnd/>
          </a:ln>
        </p:spPr>
      </p:pic>
      <p:sp>
        <p:nvSpPr>
          <p:cNvPr id="5" name="TextBox 4"/>
          <p:cNvSpPr txBox="1"/>
          <p:nvPr/>
        </p:nvSpPr>
        <p:spPr>
          <a:xfrm>
            <a:off x="1547664" y="1988840"/>
            <a:ext cx="720080" cy="523220"/>
          </a:xfrm>
          <a:prstGeom prst="rect">
            <a:avLst/>
          </a:prstGeom>
          <a:noFill/>
        </p:spPr>
        <p:txBody>
          <a:bodyPr wrap="square" rtlCol="0">
            <a:spAutoFit/>
          </a:bodyPr>
          <a:lstStyle/>
          <a:p>
            <a:r>
              <a:rPr lang="ru-RU" sz="2800" dirty="0" smtClean="0">
                <a:solidFill>
                  <a:schemeClr val="bg1">
                    <a:lumMod val="95000"/>
                    <a:lumOff val="5000"/>
                  </a:schemeClr>
                </a:solidFill>
              </a:rPr>
              <a:t>со</a:t>
            </a:r>
            <a:r>
              <a:rPr lang="ru-RU" sz="1000" b="1" dirty="0" smtClean="0">
                <a:solidFill>
                  <a:schemeClr val="bg1">
                    <a:lumMod val="95000"/>
                    <a:lumOff val="5000"/>
                  </a:schemeClr>
                </a:solidFill>
              </a:rPr>
              <a:t>2</a:t>
            </a:r>
            <a:endParaRPr lang="ru-RU" b="1" dirty="0">
              <a:solidFill>
                <a:schemeClr val="bg1">
                  <a:lumMod val="95000"/>
                  <a:lumOff val="5000"/>
                </a:schemeClr>
              </a:solidFill>
            </a:endParaRPr>
          </a:p>
        </p:txBody>
      </p:sp>
      <p:sp>
        <p:nvSpPr>
          <p:cNvPr id="6" name="TextBox 5"/>
          <p:cNvSpPr txBox="1"/>
          <p:nvPr/>
        </p:nvSpPr>
        <p:spPr>
          <a:xfrm>
            <a:off x="1475656" y="4221088"/>
            <a:ext cx="1800200" cy="707886"/>
          </a:xfrm>
          <a:prstGeom prst="rect">
            <a:avLst/>
          </a:prstGeom>
          <a:noFill/>
        </p:spPr>
        <p:txBody>
          <a:bodyPr wrap="square" rtlCol="0">
            <a:spAutoFit/>
          </a:bodyPr>
          <a:lstStyle/>
          <a:p>
            <a:r>
              <a:rPr lang="ru-RU" sz="2000" b="1" dirty="0" smtClean="0">
                <a:solidFill>
                  <a:schemeClr val="bg1">
                    <a:lumMod val="95000"/>
                    <a:lumOff val="5000"/>
                  </a:schemeClr>
                </a:solidFill>
                <a:latin typeface="Times New Roman" pitchFamily="18" charset="0"/>
                <a:cs typeface="Times New Roman" pitchFamily="18" charset="0"/>
              </a:rPr>
              <a:t>Блуждающий нерв</a:t>
            </a:r>
            <a:endParaRPr lang="ru-RU" sz="2000" b="1" dirty="0">
              <a:solidFill>
                <a:schemeClr val="bg1">
                  <a:lumMod val="95000"/>
                  <a:lumOff val="5000"/>
                </a:schemeClr>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solidFill>
                  <a:srgbClr val="FF0000"/>
                </a:solidFill>
                <a:latin typeface="Times New Roman" pitchFamily="18" charset="0"/>
                <a:cs typeface="Times New Roman" pitchFamily="18" charset="0"/>
              </a:rPr>
              <a:t>Гуморальная регуляция </a:t>
            </a:r>
            <a:endParaRPr lang="ru-RU"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tretch>
            <a:fillRect/>
          </a:stretch>
        </p:blipFill>
        <p:spPr bwMode="auto">
          <a:xfrm>
            <a:off x="899592" y="1412776"/>
            <a:ext cx="7509849" cy="511256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Прямоугольник 2"/>
          <p:cNvSpPr/>
          <p:nvPr/>
        </p:nvSpPr>
        <p:spPr>
          <a:xfrm>
            <a:off x="467544" y="332656"/>
            <a:ext cx="8280920" cy="6310000"/>
          </a:xfrm>
          <a:prstGeom prst="rect">
            <a:avLst/>
          </a:prstGeom>
        </p:spPr>
        <p:txBody>
          <a:bodyPr wrap="square">
            <a:spAutoFit/>
          </a:bodyPr>
          <a:lstStyle/>
          <a:p>
            <a:r>
              <a:rPr lang="ru-RU" sz="2600" dirty="0" smtClean="0">
                <a:solidFill>
                  <a:srgbClr val="FF0000"/>
                </a:solidFill>
                <a:latin typeface="Times New Roman" pitchFamily="18" charset="0"/>
                <a:cs typeface="Times New Roman" pitchFamily="18" charset="0"/>
              </a:rPr>
              <a:t>Дыхание</a:t>
            </a:r>
            <a:r>
              <a:rPr lang="ru-RU" sz="2600" dirty="0" smtClean="0">
                <a:latin typeface="Times New Roman" pitchFamily="18" charset="0"/>
                <a:cs typeface="Times New Roman" pitchFamily="18" charset="0"/>
              </a:rPr>
              <a:t> - совокупность процессов, обеспечивающих потребление кислорода и выделение двуокиси углерода в атмосферу. В основе дыхательной функции лежат тканевые окислительно-восстановительные процессы, обеспечивающие обмен энергии в организме.</a:t>
            </a:r>
          </a:p>
          <a:p>
            <a:r>
              <a:rPr lang="ru-RU" sz="2600" dirty="0" smtClean="0">
                <a:latin typeface="Times New Roman" pitchFamily="18" charset="0"/>
                <a:cs typeface="Times New Roman" pitchFamily="18" charset="0"/>
              </a:rPr>
              <a:t>	Дыхание млекопитающих включают следующие процессы:</a:t>
            </a:r>
          </a:p>
          <a:p>
            <a:r>
              <a:rPr lang="ru-RU" sz="2600" dirty="0" smtClean="0">
                <a:latin typeface="Times New Roman" pitchFamily="18" charset="0"/>
                <a:cs typeface="Times New Roman" pitchFamily="18" charset="0"/>
              </a:rPr>
              <a:t>	Внешнее дыхание – обмен воздуха между внешней средой и альвеолами легких.</a:t>
            </a:r>
          </a:p>
          <a:p>
            <a:r>
              <a:rPr lang="ru-RU" sz="2600" dirty="0" smtClean="0">
                <a:latin typeface="Times New Roman" pitchFamily="18" charset="0"/>
                <a:cs typeface="Times New Roman" pitchFamily="18" charset="0"/>
              </a:rPr>
              <a:t>	Диффузия газов – обмен газов между альвеолярным воздухом и кровью.</a:t>
            </a:r>
          </a:p>
          <a:p>
            <a:r>
              <a:rPr lang="ru-RU" sz="2600" dirty="0" smtClean="0">
                <a:latin typeface="Times New Roman" pitchFamily="18" charset="0"/>
                <a:cs typeface="Times New Roman" pitchFamily="18" charset="0"/>
              </a:rPr>
              <a:t>	Внутреннее дыхание – обмен газов между кровью и тканями и потребление кислорода тканями.</a:t>
            </a:r>
          </a:p>
          <a:p>
            <a:r>
              <a:rPr lang="ru-RU" sz="2600" dirty="0" smtClean="0">
                <a:latin typeface="Times New Roman" pitchFamily="18" charset="0"/>
                <a:cs typeface="Times New Roman" pitchFamily="18" charset="0"/>
              </a:rPr>
              <a:t>	Транспорт газов кровью.</a:t>
            </a:r>
          </a:p>
          <a:p>
            <a:r>
              <a:rPr lang="ru-RU" sz="2600" dirty="0" smtClean="0">
                <a:latin typeface="Times New Roman" pitchFamily="18" charset="0"/>
                <a:cs typeface="Times New Roman" pitchFamily="18" charset="0"/>
              </a:rPr>
              <a:t>	</a:t>
            </a:r>
            <a:endParaRPr lang="ru-RU" sz="2600" dirty="0">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4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51521" y="306554"/>
            <a:ext cx="8777154" cy="5858750"/>
          </a:xfrm>
          <a:prstGeom prst="rect">
            <a:avLst/>
          </a:prstGeom>
          <a:noFill/>
          <a:ln w="9525">
            <a:solidFill>
              <a:schemeClr val="accent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threePt" dir="t"/>
            </a:scene3d>
            <a:sp3d extrusionH="57150">
              <a:bevelT w="38100" h="38100" prst="angle"/>
            </a:sp3d>
          </a:bodyPr>
          <a:lstStyle/>
          <a:p>
            <a:r>
              <a:rPr lang="ru-RU" dirty="0" smtClean="0">
                <a:solidFill>
                  <a:srgbClr val="FF0000"/>
                </a:solidFill>
                <a:latin typeface="Times New Roman" pitchFamily="18" charset="0"/>
                <a:cs typeface="Times New Roman" pitchFamily="18" charset="0"/>
              </a:rPr>
              <a:t>Вдох и выдох</a:t>
            </a:r>
            <a:endParaRPr lang="ru-RU"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835696" y="1268760"/>
            <a:ext cx="5472608" cy="547260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70586"/>
          </a:xfrm>
        </p:spPr>
        <p:txBody>
          <a:bodyPr>
            <a:noAutofit/>
          </a:bodyPr>
          <a:lstStyle/>
          <a:p>
            <a:pPr algn="l"/>
            <a:r>
              <a:rPr lang="ru-RU" sz="2800" dirty="0" smtClean="0">
                <a:solidFill>
                  <a:srgbClr val="FF0000"/>
                </a:solidFill>
                <a:latin typeface="Times New Roman" pitchFamily="18" charset="0"/>
                <a:cs typeface="Times New Roman" pitchFamily="18" charset="0"/>
              </a:rPr>
              <a:t>Вдох</a:t>
            </a:r>
            <a:r>
              <a:rPr lang="ru-RU" sz="2800" dirty="0" smtClean="0">
                <a:latin typeface="Times New Roman" pitchFamily="18" charset="0"/>
                <a:cs typeface="Times New Roman" pitchFamily="18" charset="0"/>
              </a:rPr>
              <a:t> – грудная клетка увеличивается, смещается спереди назад, при этом участвуют мышцы инспираторы. Легкие увеличиваются за счет своей эластичности, давление в них становиться меньше атмосферного и воздух устремляется в разряженное пространство. Диафрагма отходит на зад и давит на органы пищеварения.</a:t>
            </a:r>
            <a:br>
              <a:rPr lang="ru-RU" sz="2800" dirty="0" smtClean="0">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Выдох</a:t>
            </a:r>
            <a:r>
              <a:rPr lang="ru-RU" sz="2800" dirty="0" smtClean="0">
                <a:latin typeface="Times New Roman" pitchFamily="18" charset="0"/>
                <a:cs typeface="Times New Roman" pitchFamily="18" charset="0"/>
              </a:rPr>
              <a:t> – мышцы инспираторы расслабляются, а </a:t>
            </a:r>
            <a:r>
              <a:rPr lang="ru-RU" sz="2800" dirty="0" err="1" smtClean="0">
                <a:latin typeface="Times New Roman" pitchFamily="18" charset="0"/>
                <a:cs typeface="Times New Roman" pitchFamily="18" charset="0"/>
              </a:rPr>
              <a:t>экспираторы</a:t>
            </a:r>
            <a:r>
              <a:rPr lang="ru-RU" sz="2800" dirty="0" smtClean="0">
                <a:latin typeface="Times New Roman" pitchFamily="18" charset="0"/>
                <a:cs typeface="Times New Roman" pitchFamily="18" charset="0"/>
              </a:rPr>
              <a:t> сокращаются, грудная клетка, под силой тяжестью, приходит в исходное положение. Диафрагма становится выпуклой. Легкие сжимаются и происходит выдох.</a:t>
            </a:r>
            <a:endParaRPr lang="ru-RU" sz="2800" dirty="0">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79712" y="0"/>
            <a:ext cx="4968552" cy="685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5976664"/>
          </a:xfrm>
        </p:spPr>
        <p:txBody>
          <a:bodyPr>
            <a:noAutofit/>
          </a:bodyPr>
          <a:lstStyle/>
          <a:p>
            <a:pPr algn="l"/>
            <a:r>
              <a:rPr lang="ru-RU" sz="2600" dirty="0" smtClean="0">
                <a:solidFill>
                  <a:srgbClr val="FF0000"/>
                </a:solidFill>
                <a:latin typeface="Times New Roman" pitchFamily="18" charset="0"/>
                <a:cs typeface="Times New Roman" pitchFamily="18" charset="0"/>
              </a:rPr>
              <a:t>Отрицательное давление в плевральной полости.</a:t>
            </a: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Грудная клетка в утробном периоде и после рождения растет быстрее легких. Кроме того, плевральные листки обладают большой всасывающей способностью. Поэтому в плевральной полости устанавливается отрицательное давление. Так, в альвеолах легких давление равно атмосферному 760, а в плевральной полости 745 - 754 мм </a:t>
            </a:r>
            <a:r>
              <a:rPr lang="ru-RU" sz="2600" dirty="0" err="1" smtClean="0">
                <a:latin typeface="Times New Roman" pitchFamily="18" charset="0"/>
                <a:cs typeface="Times New Roman" pitchFamily="18" charset="0"/>
              </a:rPr>
              <a:t>рт</a:t>
            </a:r>
            <a:r>
              <a:rPr lang="ru-RU" sz="2600" dirty="0" smtClean="0">
                <a:latin typeface="Times New Roman" pitchFamily="18" charset="0"/>
                <a:cs typeface="Times New Roman" pitchFamily="18" charset="0"/>
              </a:rPr>
              <a:t>. ст. Эти 10 - 30 мм и обеспечивают расширение легких. Если проколоть грудную стенку так, чтобы воздух вошел в плевральную полость, то легкие тут же спадутся (ателектаз). Это произойдет потому, что давление атмосферного воздуха на наружную и внутреннюю поверхность легких сравняется.</a:t>
            </a:r>
            <a:br>
              <a:rPr lang="ru-RU" sz="2600" dirty="0" smtClean="0">
                <a:latin typeface="Times New Roman" pitchFamily="18" charset="0"/>
                <a:cs typeface="Times New Roman" pitchFamily="18" charset="0"/>
              </a:rPr>
            </a:br>
            <a:r>
              <a:rPr lang="ru-RU" sz="2600" dirty="0" smtClean="0">
                <a:solidFill>
                  <a:srgbClr val="FF0000"/>
                </a:solidFill>
                <a:latin typeface="Times New Roman" pitchFamily="18" charset="0"/>
                <a:cs typeface="Times New Roman" pitchFamily="18" charset="0"/>
              </a:rPr>
              <a:t>Пневмоторакс</a:t>
            </a:r>
            <a:r>
              <a:rPr lang="ru-RU" sz="2600" dirty="0" smtClean="0">
                <a:latin typeface="Times New Roman" pitchFamily="18" charset="0"/>
                <a:cs typeface="Times New Roman" pitchFamily="18" charset="0"/>
              </a:rPr>
              <a:t> – нарушение целости грудной клетки. </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latin typeface="Times New Roman" pitchFamily="18" charset="0"/>
                <a:cs typeface="Times New Roman" pitchFamily="18" charset="0"/>
              </a:rPr>
              <a:t>пневмоторакс</a:t>
            </a:r>
            <a:endParaRPr lang="ru-RU"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37930" y="1628800"/>
            <a:ext cx="4032448" cy="432048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4008" y="1628800"/>
            <a:ext cx="4219575" cy="432435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dirty="0" smtClean="0">
                <a:solidFill>
                  <a:srgbClr val="FF0000"/>
                </a:solidFill>
                <a:latin typeface="Times New Roman" pitchFamily="18" charset="0"/>
                <a:cs typeface="Times New Roman" pitchFamily="18" charset="0"/>
              </a:rPr>
              <a:t>Частота дыхания </a:t>
            </a:r>
            <a:endParaRPr lang="ru-RU" dirty="0">
              <a:solidFill>
                <a:srgbClr val="FF0000"/>
              </a:solidFill>
              <a:latin typeface="Times New Roman" pitchFamily="18" charset="0"/>
              <a:cs typeface="Times New Roman" pitchFamily="18" charset="0"/>
            </a:endParaRPr>
          </a:p>
        </p:txBody>
      </p:sp>
      <p:sp>
        <p:nvSpPr>
          <p:cNvPr id="3" name="TextBox 2"/>
          <p:cNvSpPr txBox="1"/>
          <p:nvPr/>
        </p:nvSpPr>
        <p:spPr>
          <a:xfrm>
            <a:off x="539552" y="980728"/>
            <a:ext cx="8136904" cy="4832092"/>
          </a:xfrm>
          <a:prstGeom prst="rect">
            <a:avLst/>
          </a:prstGeom>
          <a:noFill/>
        </p:spPr>
        <p:txBody>
          <a:bodyPr wrap="square" rtlCol="0">
            <a:spAutoFit/>
          </a:bodyPr>
          <a:lstStyle/>
          <a:p>
            <a:r>
              <a:rPr lang="ru-RU" sz="2800" dirty="0" err="1" smtClean="0">
                <a:latin typeface="Times New Roman" pitchFamily="18" charset="0"/>
                <a:cs typeface="Times New Roman" pitchFamily="18" charset="0"/>
              </a:rPr>
              <a:t>Крс</a:t>
            </a:r>
            <a:r>
              <a:rPr lang="ru-RU" sz="2800" dirty="0" smtClean="0">
                <a:latin typeface="Times New Roman" pitchFamily="18" charset="0"/>
                <a:cs typeface="Times New Roman" pitchFamily="18" charset="0"/>
              </a:rPr>
              <a:t> – 10-30</a:t>
            </a:r>
          </a:p>
          <a:p>
            <a:r>
              <a:rPr lang="ru-RU" sz="2800" dirty="0" smtClean="0">
                <a:latin typeface="Times New Roman" pitchFamily="18" charset="0"/>
                <a:cs typeface="Times New Roman" pitchFamily="18" charset="0"/>
              </a:rPr>
              <a:t>Лошадь 8-12</a:t>
            </a:r>
          </a:p>
          <a:p>
            <a:r>
              <a:rPr lang="ru-RU" sz="2800" dirty="0" smtClean="0">
                <a:latin typeface="Times New Roman" pitchFamily="18" charset="0"/>
                <a:cs typeface="Times New Roman" pitchFamily="18" charset="0"/>
              </a:rPr>
              <a:t>Овца 8-20</a:t>
            </a:r>
          </a:p>
          <a:p>
            <a:r>
              <a:rPr lang="ru-RU" sz="2800" dirty="0" smtClean="0">
                <a:latin typeface="Times New Roman" pitchFamily="18" charset="0"/>
                <a:cs typeface="Times New Roman" pitchFamily="18" charset="0"/>
              </a:rPr>
              <a:t>Коза 10-18</a:t>
            </a:r>
          </a:p>
          <a:p>
            <a:r>
              <a:rPr lang="ru-RU" sz="2800" dirty="0" smtClean="0">
                <a:latin typeface="Times New Roman" pitchFamily="18" charset="0"/>
                <a:cs typeface="Times New Roman" pitchFamily="18" charset="0"/>
              </a:rPr>
              <a:t>Свиньи 8-18</a:t>
            </a:r>
          </a:p>
          <a:p>
            <a:r>
              <a:rPr lang="ru-RU" sz="2800" dirty="0" smtClean="0">
                <a:latin typeface="Times New Roman" pitchFamily="18" charset="0"/>
                <a:cs typeface="Times New Roman" pitchFamily="18" charset="0"/>
              </a:rPr>
              <a:t>Собаки 10-30</a:t>
            </a:r>
          </a:p>
          <a:p>
            <a:r>
              <a:rPr lang="ru-RU" sz="2800" dirty="0" smtClean="0">
                <a:latin typeface="Times New Roman" pitchFamily="18" charset="0"/>
                <a:cs typeface="Times New Roman" pitchFamily="18" charset="0"/>
              </a:rPr>
              <a:t>Кошки 10-25</a:t>
            </a:r>
          </a:p>
          <a:p>
            <a:r>
              <a:rPr lang="ru-RU" sz="2800" dirty="0" smtClean="0">
                <a:latin typeface="Times New Roman" pitchFamily="18" charset="0"/>
                <a:cs typeface="Times New Roman" pitchFamily="18" charset="0"/>
              </a:rPr>
              <a:t>Кролик 50-60</a:t>
            </a:r>
          </a:p>
          <a:p>
            <a:r>
              <a:rPr lang="ru-RU" sz="2800" dirty="0" smtClean="0">
                <a:latin typeface="Times New Roman" pitchFamily="18" charset="0"/>
                <a:cs typeface="Times New Roman" pitchFamily="18" charset="0"/>
              </a:rPr>
              <a:t>Куры 20-40</a:t>
            </a:r>
          </a:p>
          <a:p>
            <a:r>
              <a:rPr lang="ru-RU" sz="2800" dirty="0" smtClean="0">
                <a:latin typeface="Times New Roman" pitchFamily="18" charset="0"/>
                <a:cs typeface="Times New Roman" pitchFamily="18" charset="0"/>
              </a:rPr>
              <a:t>Крыса 100-150</a:t>
            </a:r>
          </a:p>
          <a:p>
            <a:r>
              <a:rPr lang="ru-RU" sz="2800" dirty="0" smtClean="0">
                <a:latin typeface="Times New Roman" pitchFamily="18" charset="0"/>
                <a:cs typeface="Times New Roman" pitchFamily="18" charset="0"/>
              </a:rPr>
              <a:t>Мышь до 200 </a:t>
            </a:r>
            <a:endParaRPr lang="ru-RU"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4139952" y="1196752"/>
            <a:ext cx="4824536" cy="482453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393</Words>
  <Application>Microsoft Office PowerPoint</Application>
  <PresentationFormat>Экран (4:3)</PresentationFormat>
  <Paragraphs>88</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Физиология органов дыхания </vt:lpstr>
      <vt:lpstr>Слайд 2</vt:lpstr>
      <vt:lpstr>Слайд 3</vt:lpstr>
      <vt:lpstr>Вдох и выдох</vt:lpstr>
      <vt:lpstr>Вдох – грудная клетка увеличивается, смещается спереди назад, при этом участвуют мышцы инспираторы. Легкие увеличиваются за счет своей эластичности, давление в них становиться меньше атмосферного и воздух устремляется в разряженное пространство. Диафрагма отходит на зад и давит на органы пищеварения. Выдох – мышцы инспираторы расслабляются, а экспираторы сокращаются, грудная клетка, под силой тяжестью, приходит в исходное положение. Диафрагма становится выпуклой. Легкие сжимаются и происходит выдох.</vt:lpstr>
      <vt:lpstr>Слайд 6</vt:lpstr>
      <vt:lpstr>Отрицательное давление в плевральной полости. Грудная клетка в утробном периоде и после рождения растет быстрее легких. Кроме того, плевральные листки обладают большой всасывающей способностью. Поэтому в плевральной полости устанавливается отрицательное давление. Так, в альвеолах легких давление равно атмосферному 760, а в плевральной полости 745 - 754 мм рт. ст. Эти 10 - 30 мм и обеспечивают расширение легких. Если проколоть грудную стенку так, чтобы воздух вошел в плевральную полость, то легкие тут же спадутся (ателектаз). Это произойдет потому, что давление атмосферного воздуха на наружную и внутреннюю поверхность легких сравняется. Пневмоторакс – нарушение целости грудной клетки.   </vt:lpstr>
      <vt:lpstr>пневмоторакс</vt:lpstr>
      <vt:lpstr>Частота дыхания </vt:lpstr>
      <vt:lpstr>Типы дыхания </vt:lpstr>
      <vt:lpstr>Жизненная емкость </vt:lpstr>
      <vt:lpstr>Легочная вентиляция</vt:lpstr>
      <vt:lpstr>Газовый состав воздуха </vt:lpstr>
      <vt:lpstr>Слайд 14</vt:lpstr>
      <vt:lpstr>Слайд 15</vt:lpstr>
      <vt:lpstr>Слайд 16</vt:lpstr>
      <vt:lpstr>Перенос газов кровью</vt:lpstr>
      <vt:lpstr>Рефлекторная регуляция </vt:lpstr>
      <vt:lpstr>Гуморальная регуляция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Физиология органов дыхания </dc:title>
  <dc:creator>Анжелика</dc:creator>
  <cp:lastModifiedBy>user</cp:lastModifiedBy>
  <cp:revision>41</cp:revision>
  <dcterms:created xsi:type="dcterms:W3CDTF">2015-03-22T16:36:40Z</dcterms:created>
  <dcterms:modified xsi:type="dcterms:W3CDTF">2020-04-02T15:31:49Z</dcterms:modified>
</cp:coreProperties>
</file>