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7" r:id="rId6"/>
    <p:sldId id="268" r:id="rId7"/>
    <p:sldId id="269" r:id="rId8"/>
    <p:sldId id="271" r:id="rId9"/>
    <p:sldId id="277" r:id="rId10"/>
    <p:sldId id="278" r:id="rId11"/>
    <p:sldId id="279" r:id="rId12"/>
    <p:sldId id="280" r:id="rId13"/>
    <p:sldId id="281" r:id="rId14"/>
    <p:sldId id="283" r:id="rId15"/>
    <p:sldId id="284" r:id="rId16"/>
    <p:sldId id="285" r:id="rId17"/>
    <p:sldId id="286" r:id="rId18"/>
    <p:sldId id="287" r:id="rId19"/>
    <p:sldId id="28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D2745D3-0F12-4149-947E-EAFB7ABEB2CD}">
          <p14:sldIdLst>
            <p14:sldId id="257"/>
            <p14:sldId id="258"/>
            <p14:sldId id="259"/>
            <p14:sldId id="260"/>
            <p14:sldId id="267"/>
            <p14:sldId id="268"/>
            <p14:sldId id="269"/>
            <p14:sldId id="271"/>
          </p14:sldIdLst>
        </p14:section>
        <p14:section name="Раздел без заголовка" id="{30AF7BEA-F1F2-480E-9535-15842B25327C}">
          <p14:sldIdLst>
            <p14:sldId id="277"/>
            <p14:sldId id="278"/>
            <p14:sldId id="279"/>
            <p14:sldId id="280"/>
            <p14:sldId id="281"/>
            <p14:sldId id="283"/>
            <p14:sldId id="284"/>
            <p14:sldId id="285"/>
            <p14:sldId id="286"/>
            <p14:sldId id="287"/>
            <p14:sldId id="28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Relationship Id="rId4" Type="http://schemas.openxmlformats.org/officeDocument/2006/relationships/image" Target="../media/image8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Relationship Id="rId4" Type="http://schemas.openxmlformats.org/officeDocument/2006/relationships/image" Target="../media/image8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7AB52F-3D2B-4AB6-A80A-42E3B219F840}" type="doc">
      <dgm:prSet loTypeId="urn:microsoft.com/office/officeart/2005/8/layout/pList1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82DA0D6-4DC0-42CD-8E9D-C6BFAB6B52E7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Ссудный капитал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8ED34492-69BF-46AB-8B11-DBA410B60FF7}" type="parTrans" cxnId="{F06F26C8-9511-4157-B9D5-C92345E3734C}">
      <dgm:prSet/>
      <dgm:spPr/>
      <dgm:t>
        <a:bodyPr/>
        <a:lstStyle/>
        <a:p>
          <a:endParaRPr lang="ru-RU"/>
        </a:p>
      </dgm:t>
    </dgm:pt>
    <dgm:pt modelId="{C80140F1-D3D7-4E31-8FD3-095D9A7A9523}" type="sibTrans" cxnId="{F06F26C8-9511-4157-B9D5-C92345E3734C}">
      <dgm:prSet/>
      <dgm:spPr/>
      <dgm:t>
        <a:bodyPr/>
        <a:lstStyle/>
        <a:p>
          <a:endParaRPr lang="ru-RU"/>
        </a:p>
      </dgm:t>
    </dgm:pt>
    <dgm:pt modelId="{2D708DFE-D1D5-45B8-95E2-0255B3399E50}">
      <dgm:prSet phldrT="[Текст]" custT="1"/>
      <dgm:spPr/>
      <dgm:t>
        <a:bodyPr/>
        <a:lstStyle/>
        <a:p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Кредитные отношения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852D74E6-DC0F-41C9-A55C-339A65A55C20}" type="parTrans" cxnId="{E398CA8B-B221-4A95-99E6-D30BEB4649B4}">
      <dgm:prSet/>
      <dgm:spPr/>
      <dgm:t>
        <a:bodyPr/>
        <a:lstStyle/>
        <a:p>
          <a:endParaRPr lang="ru-RU"/>
        </a:p>
      </dgm:t>
    </dgm:pt>
    <dgm:pt modelId="{5D7A6E7A-8FA5-4A47-96F5-46AA6DAF37FB}" type="sibTrans" cxnId="{E398CA8B-B221-4A95-99E6-D30BEB4649B4}">
      <dgm:prSet/>
      <dgm:spPr/>
      <dgm:t>
        <a:bodyPr/>
        <a:lstStyle/>
        <a:p>
          <a:endParaRPr lang="ru-RU"/>
        </a:p>
      </dgm:t>
    </dgm:pt>
    <dgm:pt modelId="{8F7490EA-7911-448D-B625-4BC6FA9BC563}">
      <dgm:prSet phldrT="[Текст]"/>
      <dgm:spPr/>
      <dgm:t>
        <a:bodyPr/>
        <a:lstStyle/>
        <a:p>
          <a:r>
            <a:rPr lang="ru-RU" b="1" dirty="0" smtClean="0"/>
            <a:t>Предприятия</a:t>
          </a:r>
          <a:endParaRPr lang="ru-RU" dirty="0"/>
        </a:p>
      </dgm:t>
    </dgm:pt>
    <dgm:pt modelId="{A963B1A2-E2EF-478C-9F5D-83620155F08D}" type="parTrans" cxnId="{0FB30A61-CEA6-4F61-B991-7F05C60BB6E2}">
      <dgm:prSet/>
      <dgm:spPr/>
      <dgm:t>
        <a:bodyPr/>
        <a:lstStyle/>
        <a:p>
          <a:endParaRPr lang="ru-RU"/>
        </a:p>
      </dgm:t>
    </dgm:pt>
    <dgm:pt modelId="{D23408F4-79EC-4AC8-B28F-CC305BE0A6F8}" type="sibTrans" cxnId="{0FB30A61-CEA6-4F61-B991-7F05C60BB6E2}">
      <dgm:prSet/>
      <dgm:spPr/>
      <dgm:t>
        <a:bodyPr/>
        <a:lstStyle/>
        <a:p>
          <a:endParaRPr lang="ru-RU"/>
        </a:p>
      </dgm:t>
    </dgm:pt>
    <dgm:pt modelId="{43819D7D-D00B-452D-B71B-11787AA3453F}">
      <dgm:prSet phldrT="[Текст]"/>
      <dgm:spPr/>
      <dgm:t>
        <a:bodyPr/>
        <a:lstStyle/>
        <a:p>
          <a:r>
            <a:rPr lang="ru-RU" b="1" dirty="0" smtClean="0"/>
            <a:t>Население</a:t>
          </a:r>
          <a:endParaRPr lang="ru-RU" dirty="0"/>
        </a:p>
      </dgm:t>
    </dgm:pt>
    <dgm:pt modelId="{BEE34528-2885-4D56-9525-74E951C6B0EB}" type="parTrans" cxnId="{6868BF37-8A51-4D22-BD84-2B2C5E89177E}">
      <dgm:prSet/>
      <dgm:spPr/>
      <dgm:t>
        <a:bodyPr/>
        <a:lstStyle/>
        <a:p>
          <a:endParaRPr lang="ru-RU"/>
        </a:p>
      </dgm:t>
    </dgm:pt>
    <dgm:pt modelId="{2D33D8A1-33BA-43C2-B2CC-47A8131A84E5}" type="sibTrans" cxnId="{6868BF37-8A51-4D22-BD84-2B2C5E89177E}">
      <dgm:prSet/>
      <dgm:spPr/>
      <dgm:t>
        <a:bodyPr/>
        <a:lstStyle/>
        <a:p>
          <a:endParaRPr lang="ru-RU"/>
        </a:p>
      </dgm:t>
    </dgm:pt>
    <dgm:pt modelId="{F2F7068D-8746-444D-AF8F-D8258D464716}" type="pres">
      <dgm:prSet presAssocID="{397AB52F-3D2B-4AB6-A80A-42E3B219F84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70FA5C-BC29-48C1-8DDF-203705160CD4}" type="pres">
      <dgm:prSet presAssocID="{A82DA0D6-4DC0-42CD-8E9D-C6BFAB6B52E7}" presName="compNode" presStyleCnt="0"/>
      <dgm:spPr/>
    </dgm:pt>
    <dgm:pt modelId="{3B7D7432-CF66-4C46-B07C-93BBEE4CEA98}" type="pres">
      <dgm:prSet presAssocID="{A82DA0D6-4DC0-42CD-8E9D-C6BFAB6B52E7}" presName="pictRect" presStyleLbl="node1" presStyleIdx="0" presStyleCnt="4" custScaleX="101761" custScaleY="99355" custLinFactX="100000" custLinFactNeighborX="123499" custLinFactNeighborY="319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  <a:effectLst>
          <a:softEdge rad="63500"/>
        </a:effectLst>
      </dgm:spPr>
      <dgm:t>
        <a:bodyPr/>
        <a:lstStyle/>
        <a:p>
          <a:endParaRPr lang="ru-RU"/>
        </a:p>
      </dgm:t>
    </dgm:pt>
    <dgm:pt modelId="{68B1381B-B4A2-4C72-AE90-F4D680E8ED1C}" type="pres">
      <dgm:prSet presAssocID="{A82DA0D6-4DC0-42CD-8E9D-C6BFAB6B52E7}" presName="textRect" presStyleLbl="revTx" presStyleIdx="0" presStyleCnt="4" custScaleX="148616" custLinFactX="100000" custLinFactNeighborX="126004" custLinFactNeighborY="31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C4CB62-3145-43FA-AF38-6F819EBB6C02}" type="pres">
      <dgm:prSet presAssocID="{C80140F1-D3D7-4E31-8FD3-095D9A7A9523}" presName="sibTrans" presStyleLbl="sibTrans2D1" presStyleIdx="0" presStyleCnt="0"/>
      <dgm:spPr/>
      <dgm:t>
        <a:bodyPr/>
        <a:lstStyle/>
        <a:p>
          <a:endParaRPr lang="ru-RU"/>
        </a:p>
      </dgm:t>
    </dgm:pt>
    <dgm:pt modelId="{114CA847-CC77-4BBD-9CEE-E52709293839}" type="pres">
      <dgm:prSet presAssocID="{2D708DFE-D1D5-45B8-95E2-0255B3399E50}" presName="compNode" presStyleCnt="0"/>
      <dgm:spPr/>
    </dgm:pt>
    <dgm:pt modelId="{C45849D6-0402-40E5-A905-AAED8E8EDD24}" type="pres">
      <dgm:prSet presAssocID="{2D708DFE-D1D5-45B8-95E2-0255B3399E50}" presName="pictRect" presStyleLbl="node1" presStyleIdx="1" presStyleCnt="4" custScaleX="95300" custScaleY="104892" custLinFactX="-58246" custLinFactNeighborX="-100000" custLinFactNeighborY="-12539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effectLst>
          <a:softEdge rad="114300"/>
        </a:effectLst>
      </dgm:spPr>
    </dgm:pt>
    <dgm:pt modelId="{A2B4FD03-7BA1-4724-8E04-95B71D173CE1}" type="pres">
      <dgm:prSet presAssocID="{2D708DFE-D1D5-45B8-95E2-0255B3399E50}" presName="textRect" presStyleLbl="revTx" presStyleIdx="1" presStyleCnt="4" custScaleX="221080" custScaleY="67777" custLinFactX="-53794" custLinFactNeighborX="-100000" custLinFactNeighborY="-450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237AEF-2B49-40F5-B82D-1BC9FB1F538A}" type="pres">
      <dgm:prSet presAssocID="{5D7A6E7A-8FA5-4A47-96F5-46AA6DAF37F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423C66F-EBB4-4F09-91C4-F26803C4A1CA}" type="pres">
      <dgm:prSet presAssocID="{8F7490EA-7911-448D-B625-4BC6FA9BC563}" presName="compNode" presStyleCnt="0"/>
      <dgm:spPr/>
    </dgm:pt>
    <dgm:pt modelId="{65E0F886-308B-4EAD-8BF5-9BE768584D4D}" type="pres">
      <dgm:prSet presAssocID="{8F7490EA-7911-448D-B625-4BC6FA9BC563}" presName="pictRect" presStyleLbl="node1" presStyleIdx="2" presStyleCnt="4" custScaleX="94315" custScaleY="84965" custLinFactNeighborX="-84484" custLinFactNeighborY="1707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4000" b="-44000"/>
          </a:stretch>
        </a:blipFill>
        <a:effectLst>
          <a:softEdge rad="101600"/>
        </a:effectLst>
      </dgm:spPr>
    </dgm:pt>
    <dgm:pt modelId="{DC8996B5-DCAC-471F-AAB0-2EE4410CBE21}" type="pres">
      <dgm:prSet presAssocID="{8F7490EA-7911-448D-B625-4BC6FA9BC563}" presName="textRect" presStyleLbl="revTx" presStyleIdx="2" presStyleCnt="4" custScaleY="73965" custLinFactNeighborX="-84425" custLinFactNeighborY="196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726BDD-4999-4C42-83DC-AF12469DA833}" type="pres">
      <dgm:prSet presAssocID="{D23408F4-79EC-4AC8-B28F-CC305BE0A6F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793B8C8-CA4D-4C53-B9A1-782A08E9AEF4}" type="pres">
      <dgm:prSet presAssocID="{43819D7D-D00B-452D-B71B-11787AA3453F}" presName="compNode" presStyleCnt="0"/>
      <dgm:spPr/>
    </dgm:pt>
    <dgm:pt modelId="{2A5FC1BA-2E0E-4D1E-9602-C50F6C521B6D}" type="pres">
      <dgm:prSet presAssocID="{43819D7D-D00B-452D-B71B-11787AA3453F}" presName="pictRect" presStyleLbl="node1" presStyleIdx="3" presStyleCnt="4" custScaleY="95725" custLinFactNeighborX="-70470" custLinFactNeighborY="14382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</dgm:pt>
    <dgm:pt modelId="{7903D695-7CB1-4054-B545-A0DE5C548102}" type="pres">
      <dgm:prSet presAssocID="{43819D7D-D00B-452D-B71B-11787AA3453F}" presName="textRect" presStyleLbl="revTx" presStyleIdx="3" presStyleCnt="4" custScaleY="73965" custLinFactNeighborX="-70470" custLinFactNeighborY="182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868BF37-8A51-4D22-BD84-2B2C5E89177E}" srcId="{397AB52F-3D2B-4AB6-A80A-42E3B219F840}" destId="{43819D7D-D00B-452D-B71B-11787AA3453F}" srcOrd="3" destOrd="0" parTransId="{BEE34528-2885-4D56-9525-74E951C6B0EB}" sibTransId="{2D33D8A1-33BA-43C2-B2CC-47A8131A84E5}"/>
    <dgm:cxn modelId="{A0F2AF25-4161-4E44-A8FD-B5CFFAC59A99}" type="presOf" srcId="{43819D7D-D00B-452D-B71B-11787AA3453F}" destId="{7903D695-7CB1-4054-B545-A0DE5C548102}" srcOrd="0" destOrd="0" presId="urn:microsoft.com/office/officeart/2005/8/layout/pList1#1"/>
    <dgm:cxn modelId="{48322BE5-268A-4300-94DC-4CDA0F3EEDA3}" type="presOf" srcId="{A82DA0D6-4DC0-42CD-8E9D-C6BFAB6B52E7}" destId="{68B1381B-B4A2-4C72-AE90-F4D680E8ED1C}" srcOrd="0" destOrd="0" presId="urn:microsoft.com/office/officeart/2005/8/layout/pList1#1"/>
    <dgm:cxn modelId="{8683C910-CF95-4ACF-B563-85CA5DBEBD96}" type="presOf" srcId="{2D708DFE-D1D5-45B8-95E2-0255B3399E50}" destId="{A2B4FD03-7BA1-4724-8E04-95B71D173CE1}" srcOrd="0" destOrd="0" presId="urn:microsoft.com/office/officeart/2005/8/layout/pList1#1"/>
    <dgm:cxn modelId="{892274E8-3E18-459E-8A9A-2F5E6D1D3B62}" type="presOf" srcId="{D23408F4-79EC-4AC8-B28F-CC305BE0A6F8}" destId="{21726BDD-4999-4C42-83DC-AF12469DA833}" srcOrd="0" destOrd="0" presId="urn:microsoft.com/office/officeart/2005/8/layout/pList1#1"/>
    <dgm:cxn modelId="{E398CA8B-B221-4A95-99E6-D30BEB4649B4}" srcId="{397AB52F-3D2B-4AB6-A80A-42E3B219F840}" destId="{2D708DFE-D1D5-45B8-95E2-0255B3399E50}" srcOrd="1" destOrd="0" parTransId="{852D74E6-DC0F-41C9-A55C-339A65A55C20}" sibTransId="{5D7A6E7A-8FA5-4A47-96F5-46AA6DAF37FB}"/>
    <dgm:cxn modelId="{0FB30A61-CEA6-4F61-B991-7F05C60BB6E2}" srcId="{397AB52F-3D2B-4AB6-A80A-42E3B219F840}" destId="{8F7490EA-7911-448D-B625-4BC6FA9BC563}" srcOrd="2" destOrd="0" parTransId="{A963B1A2-E2EF-478C-9F5D-83620155F08D}" sibTransId="{D23408F4-79EC-4AC8-B28F-CC305BE0A6F8}"/>
    <dgm:cxn modelId="{BB181F07-ADA0-4D95-837D-3817431BE6B8}" type="presOf" srcId="{5D7A6E7A-8FA5-4A47-96F5-46AA6DAF37FB}" destId="{F7237AEF-2B49-40F5-B82D-1BC9FB1F538A}" srcOrd="0" destOrd="0" presId="urn:microsoft.com/office/officeart/2005/8/layout/pList1#1"/>
    <dgm:cxn modelId="{10B43C97-2846-4CDF-B288-90EF014CE62A}" type="presOf" srcId="{C80140F1-D3D7-4E31-8FD3-095D9A7A9523}" destId="{D3C4CB62-3145-43FA-AF38-6F819EBB6C02}" srcOrd="0" destOrd="0" presId="urn:microsoft.com/office/officeart/2005/8/layout/pList1#1"/>
    <dgm:cxn modelId="{F06F26C8-9511-4157-B9D5-C92345E3734C}" srcId="{397AB52F-3D2B-4AB6-A80A-42E3B219F840}" destId="{A82DA0D6-4DC0-42CD-8E9D-C6BFAB6B52E7}" srcOrd="0" destOrd="0" parTransId="{8ED34492-69BF-46AB-8B11-DBA410B60FF7}" sibTransId="{C80140F1-D3D7-4E31-8FD3-095D9A7A9523}"/>
    <dgm:cxn modelId="{7A12E294-0122-4D1D-9425-65A2D2CE6875}" type="presOf" srcId="{8F7490EA-7911-448D-B625-4BC6FA9BC563}" destId="{DC8996B5-DCAC-471F-AAB0-2EE4410CBE21}" srcOrd="0" destOrd="0" presId="urn:microsoft.com/office/officeart/2005/8/layout/pList1#1"/>
    <dgm:cxn modelId="{CA7320A3-ED53-4606-8EFB-6177852411FA}" type="presOf" srcId="{397AB52F-3D2B-4AB6-A80A-42E3B219F840}" destId="{F2F7068D-8746-444D-AF8F-D8258D464716}" srcOrd="0" destOrd="0" presId="urn:microsoft.com/office/officeart/2005/8/layout/pList1#1"/>
    <dgm:cxn modelId="{C71961A9-865B-4E8C-A9BF-9B03EF788CD5}" type="presParOf" srcId="{F2F7068D-8746-444D-AF8F-D8258D464716}" destId="{F670FA5C-BC29-48C1-8DDF-203705160CD4}" srcOrd="0" destOrd="0" presId="urn:microsoft.com/office/officeart/2005/8/layout/pList1#1"/>
    <dgm:cxn modelId="{F0F7D3F1-8CAF-4E73-810E-F37A65C4DF66}" type="presParOf" srcId="{F670FA5C-BC29-48C1-8DDF-203705160CD4}" destId="{3B7D7432-CF66-4C46-B07C-93BBEE4CEA98}" srcOrd="0" destOrd="0" presId="urn:microsoft.com/office/officeart/2005/8/layout/pList1#1"/>
    <dgm:cxn modelId="{14B91704-21E3-4076-95E1-D7F89A5C2C5C}" type="presParOf" srcId="{F670FA5C-BC29-48C1-8DDF-203705160CD4}" destId="{68B1381B-B4A2-4C72-AE90-F4D680E8ED1C}" srcOrd="1" destOrd="0" presId="urn:microsoft.com/office/officeart/2005/8/layout/pList1#1"/>
    <dgm:cxn modelId="{B7ACD455-9B26-458D-9996-64A3C8CF6B1E}" type="presParOf" srcId="{F2F7068D-8746-444D-AF8F-D8258D464716}" destId="{D3C4CB62-3145-43FA-AF38-6F819EBB6C02}" srcOrd="1" destOrd="0" presId="urn:microsoft.com/office/officeart/2005/8/layout/pList1#1"/>
    <dgm:cxn modelId="{2765A162-3D69-4BB3-8F76-3373ED8EC9C0}" type="presParOf" srcId="{F2F7068D-8746-444D-AF8F-D8258D464716}" destId="{114CA847-CC77-4BBD-9CEE-E52709293839}" srcOrd="2" destOrd="0" presId="urn:microsoft.com/office/officeart/2005/8/layout/pList1#1"/>
    <dgm:cxn modelId="{7651B4DD-5E2B-4933-83D8-AC655D67D0EE}" type="presParOf" srcId="{114CA847-CC77-4BBD-9CEE-E52709293839}" destId="{C45849D6-0402-40E5-A905-AAED8E8EDD24}" srcOrd="0" destOrd="0" presId="urn:microsoft.com/office/officeart/2005/8/layout/pList1#1"/>
    <dgm:cxn modelId="{0E124ED6-B9B7-4496-A85C-C83EC0AB0924}" type="presParOf" srcId="{114CA847-CC77-4BBD-9CEE-E52709293839}" destId="{A2B4FD03-7BA1-4724-8E04-95B71D173CE1}" srcOrd="1" destOrd="0" presId="urn:microsoft.com/office/officeart/2005/8/layout/pList1#1"/>
    <dgm:cxn modelId="{80F9B217-0EEE-4BDE-BFE6-57D04EBAC95B}" type="presParOf" srcId="{F2F7068D-8746-444D-AF8F-D8258D464716}" destId="{F7237AEF-2B49-40F5-B82D-1BC9FB1F538A}" srcOrd="3" destOrd="0" presId="urn:microsoft.com/office/officeart/2005/8/layout/pList1#1"/>
    <dgm:cxn modelId="{D2EFC487-C5CB-4E22-B6E1-8BB4F6F32F1A}" type="presParOf" srcId="{F2F7068D-8746-444D-AF8F-D8258D464716}" destId="{3423C66F-EBB4-4F09-91C4-F26803C4A1CA}" srcOrd="4" destOrd="0" presId="urn:microsoft.com/office/officeart/2005/8/layout/pList1#1"/>
    <dgm:cxn modelId="{98582EE6-EC51-4A52-8711-AD9A9A84947D}" type="presParOf" srcId="{3423C66F-EBB4-4F09-91C4-F26803C4A1CA}" destId="{65E0F886-308B-4EAD-8BF5-9BE768584D4D}" srcOrd="0" destOrd="0" presId="urn:microsoft.com/office/officeart/2005/8/layout/pList1#1"/>
    <dgm:cxn modelId="{659309FE-C6A4-4CC3-9CE0-CBB7AE479894}" type="presParOf" srcId="{3423C66F-EBB4-4F09-91C4-F26803C4A1CA}" destId="{DC8996B5-DCAC-471F-AAB0-2EE4410CBE21}" srcOrd="1" destOrd="0" presId="urn:microsoft.com/office/officeart/2005/8/layout/pList1#1"/>
    <dgm:cxn modelId="{2FEEB157-243E-4E2C-82BD-03DE1E07D416}" type="presParOf" srcId="{F2F7068D-8746-444D-AF8F-D8258D464716}" destId="{21726BDD-4999-4C42-83DC-AF12469DA833}" srcOrd="5" destOrd="0" presId="urn:microsoft.com/office/officeart/2005/8/layout/pList1#1"/>
    <dgm:cxn modelId="{1D2A6DD2-2DCE-443F-83B9-225793AC0345}" type="presParOf" srcId="{F2F7068D-8746-444D-AF8F-D8258D464716}" destId="{3793B8C8-CA4D-4C53-B9A1-782A08E9AEF4}" srcOrd="6" destOrd="0" presId="urn:microsoft.com/office/officeart/2005/8/layout/pList1#1"/>
    <dgm:cxn modelId="{F108EE7A-112A-4817-B064-65A161B5F7EA}" type="presParOf" srcId="{3793B8C8-CA4D-4C53-B9A1-782A08E9AEF4}" destId="{2A5FC1BA-2E0E-4D1E-9602-C50F6C521B6D}" srcOrd="0" destOrd="0" presId="urn:microsoft.com/office/officeart/2005/8/layout/pList1#1"/>
    <dgm:cxn modelId="{CB2CCB22-01CF-4E68-A1D3-DAC585A5D634}" type="presParOf" srcId="{3793B8C8-CA4D-4C53-B9A1-782A08E9AEF4}" destId="{7903D695-7CB1-4054-B545-A0DE5C548102}" srcOrd="1" destOrd="0" presId="urn:microsoft.com/office/officeart/2005/8/layout/pList1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B368390-D958-4BC6-AE86-BAE2D95EAC03}" type="doc">
      <dgm:prSet loTypeId="urn:microsoft.com/office/officeart/2005/8/layout/pList1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5C8BE5B-D9D5-42E4-BD43-2135E71117E5}">
      <dgm:prSet phldrT="[Текст]"/>
      <dgm:spPr/>
      <dgm:t>
        <a:bodyPr/>
        <a:lstStyle/>
        <a:p>
          <a:r>
            <a:rPr lang="ru-RU" dirty="0" err="1" smtClean="0"/>
            <a:t>Перераспределительная</a:t>
          </a:r>
          <a:endParaRPr lang="ru-RU" dirty="0"/>
        </a:p>
      </dgm:t>
    </dgm:pt>
    <dgm:pt modelId="{52C9E55F-9171-4CCB-9A33-00E615A3A100}" type="parTrans" cxnId="{109EA935-4FDF-4A49-ABC8-1377D831EC80}">
      <dgm:prSet/>
      <dgm:spPr/>
      <dgm:t>
        <a:bodyPr/>
        <a:lstStyle/>
        <a:p>
          <a:endParaRPr lang="ru-RU"/>
        </a:p>
      </dgm:t>
    </dgm:pt>
    <dgm:pt modelId="{4256F845-659C-4FD5-ACFA-101F8318D028}" type="sibTrans" cxnId="{109EA935-4FDF-4A49-ABC8-1377D831EC80}">
      <dgm:prSet/>
      <dgm:spPr/>
      <dgm:t>
        <a:bodyPr/>
        <a:lstStyle/>
        <a:p>
          <a:endParaRPr lang="ru-RU"/>
        </a:p>
      </dgm:t>
    </dgm:pt>
    <dgm:pt modelId="{913F6CCE-2412-4FF9-B1C5-377667A583C9}">
      <dgm:prSet phldrT="[Текст]"/>
      <dgm:spPr/>
      <dgm:t>
        <a:bodyPr/>
        <a:lstStyle/>
        <a:p>
          <a:r>
            <a:rPr lang="ru-RU" dirty="0" smtClean="0"/>
            <a:t>Экономия издержек обращения</a:t>
          </a:r>
          <a:endParaRPr lang="ru-RU" dirty="0"/>
        </a:p>
      </dgm:t>
    </dgm:pt>
    <dgm:pt modelId="{418AD072-491B-480A-98C6-5D657D10D993}" type="parTrans" cxnId="{6B038084-1F2E-427B-A831-7DF911AF69AF}">
      <dgm:prSet/>
      <dgm:spPr/>
      <dgm:t>
        <a:bodyPr/>
        <a:lstStyle/>
        <a:p>
          <a:endParaRPr lang="ru-RU"/>
        </a:p>
      </dgm:t>
    </dgm:pt>
    <dgm:pt modelId="{72DDD7C8-E130-46E3-886C-0F13CCC94EAC}" type="sibTrans" cxnId="{6B038084-1F2E-427B-A831-7DF911AF69AF}">
      <dgm:prSet/>
      <dgm:spPr/>
      <dgm:t>
        <a:bodyPr/>
        <a:lstStyle/>
        <a:p>
          <a:endParaRPr lang="ru-RU"/>
        </a:p>
      </dgm:t>
    </dgm:pt>
    <dgm:pt modelId="{612A3453-EF34-460E-AD7A-98E48139EDF2}">
      <dgm:prSet phldrT="[Текст]"/>
      <dgm:spPr/>
      <dgm:t>
        <a:bodyPr/>
        <a:lstStyle/>
        <a:p>
          <a:r>
            <a:rPr lang="ru-RU" dirty="0" smtClean="0"/>
            <a:t>Кредитное</a:t>
          </a:r>
          <a:r>
            <a:rPr lang="ru-RU" baseline="0" dirty="0" smtClean="0"/>
            <a:t> регулирование экономики</a:t>
          </a:r>
          <a:endParaRPr lang="ru-RU" dirty="0"/>
        </a:p>
      </dgm:t>
    </dgm:pt>
    <dgm:pt modelId="{9D49D0C8-93AF-43E8-92C1-3BCA5D208CA2}" type="parTrans" cxnId="{96D463F8-0CC2-447E-A5F2-B849F48DAD51}">
      <dgm:prSet/>
      <dgm:spPr/>
      <dgm:t>
        <a:bodyPr/>
        <a:lstStyle/>
        <a:p>
          <a:endParaRPr lang="ru-RU"/>
        </a:p>
      </dgm:t>
    </dgm:pt>
    <dgm:pt modelId="{A7315158-B34E-4D77-B9F1-BA4AA8FB2ED9}" type="sibTrans" cxnId="{96D463F8-0CC2-447E-A5F2-B849F48DAD51}">
      <dgm:prSet/>
      <dgm:spPr/>
      <dgm:t>
        <a:bodyPr/>
        <a:lstStyle/>
        <a:p>
          <a:endParaRPr lang="ru-RU"/>
        </a:p>
      </dgm:t>
    </dgm:pt>
    <dgm:pt modelId="{FFE7324A-0026-46A2-88B3-5A60825CFAAB}" type="pres">
      <dgm:prSet presAssocID="{EB368390-D958-4BC6-AE86-BAE2D95EAC0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08466E1-B3B6-4AB0-8AE8-3A8EE27E9CDC}" type="pres">
      <dgm:prSet presAssocID="{E5C8BE5B-D9D5-42E4-BD43-2135E71117E5}" presName="compNode" presStyleCnt="0"/>
      <dgm:spPr/>
    </dgm:pt>
    <dgm:pt modelId="{6CFCDB18-8DCA-47DB-B592-8DE74EC893A6}" type="pres">
      <dgm:prSet presAssocID="{E5C8BE5B-D9D5-42E4-BD43-2135E71117E5}" presName="pict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0" b="-20000"/>
          </a:stretch>
        </a:blipFill>
        <a:effectLst>
          <a:softEdge rad="177800"/>
        </a:effectLst>
      </dgm:spPr>
    </dgm:pt>
    <dgm:pt modelId="{C1B18C56-1A2A-4D7D-9686-2D533FB11DA4}" type="pres">
      <dgm:prSet presAssocID="{E5C8BE5B-D9D5-42E4-BD43-2135E71117E5}" presName="textRec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68D720-23EF-4B15-B012-0941AF2EE368}" type="pres">
      <dgm:prSet presAssocID="{4256F845-659C-4FD5-ACFA-101F8318D02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93273629-1A8B-404B-8623-08DA787DE7CC}" type="pres">
      <dgm:prSet presAssocID="{913F6CCE-2412-4FF9-B1C5-377667A583C9}" presName="compNode" presStyleCnt="0"/>
      <dgm:spPr/>
    </dgm:pt>
    <dgm:pt modelId="{AD2169D2-2C53-4689-BA0A-3765B8E92317}" type="pres">
      <dgm:prSet presAssocID="{913F6CCE-2412-4FF9-B1C5-377667A583C9}" presName="pictRect" presStyleLbl="nod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  <a:effectLst>
          <a:softEdge rad="177800"/>
        </a:effectLst>
      </dgm:spPr>
    </dgm:pt>
    <dgm:pt modelId="{E3AAEED3-859B-49E6-82E7-4D2CDCD386A2}" type="pres">
      <dgm:prSet presAssocID="{913F6CCE-2412-4FF9-B1C5-377667A583C9}" presName="textRec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492D4E-3BEB-43F7-BD84-D117745B9799}" type="pres">
      <dgm:prSet presAssocID="{72DDD7C8-E130-46E3-886C-0F13CCC94EAC}" presName="sibTrans" presStyleLbl="sibTrans2D1" presStyleIdx="0" presStyleCnt="0"/>
      <dgm:spPr/>
      <dgm:t>
        <a:bodyPr/>
        <a:lstStyle/>
        <a:p>
          <a:endParaRPr lang="ru-RU"/>
        </a:p>
      </dgm:t>
    </dgm:pt>
    <dgm:pt modelId="{9950D0DF-317B-4FD3-9766-379A7604295A}" type="pres">
      <dgm:prSet presAssocID="{612A3453-EF34-460E-AD7A-98E48139EDF2}" presName="compNode" presStyleCnt="0"/>
      <dgm:spPr/>
    </dgm:pt>
    <dgm:pt modelId="{4F38909D-AC49-4E58-A952-1780F3AF339B}" type="pres">
      <dgm:prSet presAssocID="{612A3453-EF34-460E-AD7A-98E48139EDF2}" presName="pictRect" presStyleLbl="nod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effectLst>
          <a:softEdge rad="177800"/>
        </a:effectLst>
      </dgm:spPr>
    </dgm:pt>
    <dgm:pt modelId="{4E0A80D5-A124-475F-ACD3-8B0E1D8A4DD4}" type="pres">
      <dgm:prSet presAssocID="{612A3453-EF34-460E-AD7A-98E48139EDF2}" presName="textRec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9EA935-4FDF-4A49-ABC8-1377D831EC80}" srcId="{EB368390-D958-4BC6-AE86-BAE2D95EAC03}" destId="{E5C8BE5B-D9D5-42E4-BD43-2135E71117E5}" srcOrd="0" destOrd="0" parTransId="{52C9E55F-9171-4CCB-9A33-00E615A3A100}" sibTransId="{4256F845-659C-4FD5-ACFA-101F8318D028}"/>
    <dgm:cxn modelId="{0CDC9151-CBFE-4755-B77E-5B956620F0D9}" type="presOf" srcId="{72DDD7C8-E130-46E3-886C-0F13CCC94EAC}" destId="{A0492D4E-3BEB-43F7-BD84-D117745B9799}" srcOrd="0" destOrd="0" presId="urn:microsoft.com/office/officeart/2005/8/layout/pList1#2"/>
    <dgm:cxn modelId="{6B038084-1F2E-427B-A831-7DF911AF69AF}" srcId="{EB368390-D958-4BC6-AE86-BAE2D95EAC03}" destId="{913F6CCE-2412-4FF9-B1C5-377667A583C9}" srcOrd="1" destOrd="0" parTransId="{418AD072-491B-480A-98C6-5D657D10D993}" sibTransId="{72DDD7C8-E130-46E3-886C-0F13CCC94EAC}"/>
    <dgm:cxn modelId="{070263E7-62D5-440E-97EF-76F88DFED1A7}" type="presOf" srcId="{4256F845-659C-4FD5-ACFA-101F8318D028}" destId="{2568D720-23EF-4B15-B012-0941AF2EE368}" srcOrd="0" destOrd="0" presId="urn:microsoft.com/office/officeart/2005/8/layout/pList1#2"/>
    <dgm:cxn modelId="{94F693E0-640F-47EB-8B4E-36DC200DB33A}" type="presOf" srcId="{913F6CCE-2412-4FF9-B1C5-377667A583C9}" destId="{E3AAEED3-859B-49E6-82E7-4D2CDCD386A2}" srcOrd="0" destOrd="0" presId="urn:microsoft.com/office/officeart/2005/8/layout/pList1#2"/>
    <dgm:cxn modelId="{FD742953-942C-4246-AC47-60D6776AD360}" type="presOf" srcId="{E5C8BE5B-D9D5-42E4-BD43-2135E71117E5}" destId="{C1B18C56-1A2A-4D7D-9686-2D533FB11DA4}" srcOrd="0" destOrd="0" presId="urn:microsoft.com/office/officeart/2005/8/layout/pList1#2"/>
    <dgm:cxn modelId="{0F450F7B-E1F5-4956-B4CE-BCC26EE957A6}" type="presOf" srcId="{EB368390-D958-4BC6-AE86-BAE2D95EAC03}" destId="{FFE7324A-0026-46A2-88B3-5A60825CFAAB}" srcOrd="0" destOrd="0" presId="urn:microsoft.com/office/officeart/2005/8/layout/pList1#2"/>
    <dgm:cxn modelId="{43E8F78B-343A-4F64-BF0A-B36E8CD4D463}" type="presOf" srcId="{612A3453-EF34-460E-AD7A-98E48139EDF2}" destId="{4E0A80D5-A124-475F-ACD3-8B0E1D8A4DD4}" srcOrd="0" destOrd="0" presId="urn:microsoft.com/office/officeart/2005/8/layout/pList1#2"/>
    <dgm:cxn modelId="{96D463F8-0CC2-447E-A5F2-B849F48DAD51}" srcId="{EB368390-D958-4BC6-AE86-BAE2D95EAC03}" destId="{612A3453-EF34-460E-AD7A-98E48139EDF2}" srcOrd="2" destOrd="0" parTransId="{9D49D0C8-93AF-43E8-92C1-3BCA5D208CA2}" sibTransId="{A7315158-B34E-4D77-B9F1-BA4AA8FB2ED9}"/>
    <dgm:cxn modelId="{4D6E4038-D62B-4F71-9C12-1B9C91301E11}" type="presParOf" srcId="{FFE7324A-0026-46A2-88B3-5A60825CFAAB}" destId="{608466E1-B3B6-4AB0-8AE8-3A8EE27E9CDC}" srcOrd="0" destOrd="0" presId="urn:microsoft.com/office/officeart/2005/8/layout/pList1#2"/>
    <dgm:cxn modelId="{E7F25213-51B2-4AB5-B775-5C2F1357DC1A}" type="presParOf" srcId="{608466E1-B3B6-4AB0-8AE8-3A8EE27E9CDC}" destId="{6CFCDB18-8DCA-47DB-B592-8DE74EC893A6}" srcOrd="0" destOrd="0" presId="urn:microsoft.com/office/officeart/2005/8/layout/pList1#2"/>
    <dgm:cxn modelId="{1DB1FF21-C2C1-41BE-A83B-F010B9FF5257}" type="presParOf" srcId="{608466E1-B3B6-4AB0-8AE8-3A8EE27E9CDC}" destId="{C1B18C56-1A2A-4D7D-9686-2D533FB11DA4}" srcOrd="1" destOrd="0" presId="urn:microsoft.com/office/officeart/2005/8/layout/pList1#2"/>
    <dgm:cxn modelId="{F4BDE4A3-3226-4BEA-8FC0-16D1954C1F24}" type="presParOf" srcId="{FFE7324A-0026-46A2-88B3-5A60825CFAAB}" destId="{2568D720-23EF-4B15-B012-0941AF2EE368}" srcOrd="1" destOrd="0" presId="urn:microsoft.com/office/officeart/2005/8/layout/pList1#2"/>
    <dgm:cxn modelId="{7BCBF043-6519-4FEF-8ADE-7B4E7425A667}" type="presParOf" srcId="{FFE7324A-0026-46A2-88B3-5A60825CFAAB}" destId="{93273629-1A8B-404B-8623-08DA787DE7CC}" srcOrd="2" destOrd="0" presId="urn:microsoft.com/office/officeart/2005/8/layout/pList1#2"/>
    <dgm:cxn modelId="{E58704BD-CAD3-4AE1-82DF-DB0C22A8D1F1}" type="presParOf" srcId="{93273629-1A8B-404B-8623-08DA787DE7CC}" destId="{AD2169D2-2C53-4689-BA0A-3765B8E92317}" srcOrd="0" destOrd="0" presId="urn:microsoft.com/office/officeart/2005/8/layout/pList1#2"/>
    <dgm:cxn modelId="{75901E72-A56C-4AB5-9A10-547318D0E1C5}" type="presParOf" srcId="{93273629-1A8B-404B-8623-08DA787DE7CC}" destId="{E3AAEED3-859B-49E6-82E7-4D2CDCD386A2}" srcOrd="1" destOrd="0" presId="urn:microsoft.com/office/officeart/2005/8/layout/pList1#2"/>
    <dgm:cxn modelId="{422083E5-E8D0-42ED-8715-D9CCF24B1DFF}" type="presParOf" srcId="{FFE7324A-0026-46A2-88B3-5A60825CFAAB}" destId="{A0492D4E-3BEB-43F7-BD84-D117745B9799}" srcOrd="3" destOrd="0" presId="urn:microsoft.com/office/officeart/2005/8/layout/pList1#2"/>
    <dgm:cxn modelId="{BA97806E-5FE1-4B95-9259-7C71DE3A51F4}" type="presParOf" srcId="{FFE7324A-0026-46A2-88B3-5A60825CFAAB}" destId="{9950D0DF-317B-4FD3-9766-379A7604295A}" srcOrd="4" destOrd="0" presId="urn:microsoft.com/office/officeart/2005/8/layout/pList1#2"/>
    <dgm:cxn modelId="{CC12033A-E4EE-4AB4-B0B6-1B4D3724103B}" type="presParOf" srcId="{9950D0DF-317B-4FD3-9766-379A7604295A}" destId="{4F38909D-AC49-4E58-A952-1780F3AF339B}" srcOrd="0" destOrd="0" presId="urn:microsoft.com/office/officeart/2005/8/layout/pList1#2"/>
    <dgm:cxn modelId="{228D822A-9F43-4D2B-8B3B-5F26AF6BD4A3}" type="presParOf" srcId="{9950D0DF-317B-4FD3-9766-379A7604295A}" destId="{4E0A80D5-A124-475F-ACD3-8B0E1D8A4DD4}" srcOrd="1" destOrd="0" presId="urn:microsoft.com/office/officeart/2005/8/layout/pList1#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27DA466-2B3D-4EF8-81AE-8E64512309A8}" type="doc">
      <dgm:prSet loTypeId="urn:microsoft.com/office/officeart/2005/8/layout/pList1#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E29087E-8C5A-4B19-B53B-83BC5CAFA379}">
      <dgm:prSet phldrT="[Текст]"/>
      <dgm:spPr/>
      <dgm:t>
        <a:bodyPr/>
        <a:lstStyle/>
        <a:p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товарная</a:t>
          </a:r>
          <a:endParaRPr lang="ru-RU" i="0" dirty="0">
            <a:latin typeface="Times New Roman" pitchFamily="18" charset="0"/>
            <a:cs typeface="Times New Roman" pitchFamily="18" charset="0"/>
          </a:endParaRPr>
        </a:p>
      </dgm:t>
    </dgm:pt>
    <dgm:pt modelId="{B526CA10-68F5-451C-B2B8-6B3D6C816B1A}" type="parTrans" cxnId="{46246E8B-4A3F-4D87-860D-4F6CB201B2E0}">
      <dgm:prSet/>
      <dgm:spPr/>
      <dgm:t>
        <a:bodyPr/>
        <a:lstStyle/>
        <a:p>
          <a:endParaRPr lang="ru-RU"/>
        </a:p>
      </dgm:t>
    </dgm:pt>
    <dgm:pt modelId="{129F9570-3729-4B97-BC93-1ACA900A3A90}" type="sibTrans" cxnId="{46246E8B-4A3F-4D87-860D-4F6CB201B2E0}">
      <dgm:prSet/>
      <dgm:spPr/>
      <dgm:t>
        <a:bodyPr/>
        <a:lstStyle/>
        <a:p>
          <a:endParaRPr lang="ru-RU"/>
        </a:p>
      </dgm:t>
    </dgm:pt>
    <dgm:pt modelId="{6DBBEA1A-0914-46EC-8278-FF430455A530}">
      <dgm:prSet phldrT="[Текст]"/>
      <dgm:spPr/>
      <dgm:t>
        <a:bodyPr/>
        <a:lstStyle/>
        <a:p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денежная</a:t>
          </a:r>
          <a:endParaRPr lang="ru-RU" i="0" dirty="0">
            <a:latin typeface="Times New Roman" pitchFamily="18" charset="0"/>
            <a:cs typeface="Times New Roman" pitchFamily="18" charset="0"/>
          </a:endParaRPr>
        </a:p>
      </dgm:t>
    </dgm:pt>
    <dgm:pt modelId="{9F842C4F-BA43-4D07-A7E8-99ED2B1F1E82}" type="parTrans" cxnId="{7C695FF8-CEFE-4DF0-8A13-5F455E2AA200}">
      <dgm:prSet/>
      <dgm:spPr/>
      <dgm:t>
        <a:bodyPr/>
        <a:lstStyle/>
        <a:p>
          <a:endParaRPr lang="ru-RU"/>
        </a:p>
      </dgm:t>
    </dgm:pt>
    <dgm:pt modelId="{AD8C4FAA-4665-4ABE-89CA-FFD10B10972C}" type="sibTrans" cxnId="{7C695FF8-CEFE-4DF0-8A13-5F455E2AA200}">
      <dgm:prSet/>
      <dgm:spPr/>
      <dgm:t>
        <a:bodyPr/>
        <a:lstStyle/>
        <a:p>
          <a:endParaRPr lang="ru-RU"/>
        </a:p>
      </dgm:t>
    </dgm:pt>
    <dgm:pt modelId="{4ECA36B0-5752-4719-9E17-D6D9E8749913}">
      <dgm:prSet phldrT="[Текст]"/>
      <dgm:spPr/>
      <dgm:t>
        <a:bodyPr/>
        <a:lstStyle/>
        <a:p>
          <a:r>
            <a:rPr lang="ru-RU" b="1" i="1" dirty="0" smtClean="0"/>
            <a:t>смешанная</a:t>
          </a:r>
          <a:endParaRPr lang="ru-RU" b="1" i="1" dirty="0" smtClean="0"/>
        </a:p>
        <a:p>
          <a:r>
            <a:rPr lang="ru-RU" b="1" i="1" dirty="0" smtClean="0"/>
            <a:t>(товарно-денежная)</a:t>
          </a:r>
          <a:endParaRPr lang="ru-RU" dirty="0"/>
        </a:p>
      </dgm:t>
    </dgm:pt>
    <dgm:pt modelId="{CB123753-8AB6-4622-A0ED-E05CDC4EB368}" type="parTrans" cxnId="{3B6BE5D3-2685-44B0-A515-16AED3188E78}">
      <dgm:prSet/>
      <dgm:spPr/>
      <dgm:t>
        <a:bodyPr/>
        <a:lstStyle/>
        <a:p>
          <a:endParaRPr lang="ru-RU"/>
        </a:p>
      </dgm:t>
    </dgm:pt>
    <dgm:pt modelId="{AD6CAAB7-ED71-42D7-A6BF-ADA68EB8C75B}" type="sibTrans" cxnId="{3B6BE5D3-2685-44B0-A515-16AED3188E78}">
      <dgm:prSet/>
      <dgm:spPr/>
      <dgm:t>
        <a:bodyPr/>
        <a:lstStyle/>
        <a:p>
          <a:endParaRPr lang="ru-RU"/>
        </a:p>
      </dgm:t>
    </dgm:pt>
    <dgm:pt modelId="{632CE1F6-8EB0-4A1C-96EA-70167819CEC4}" type="pres">
      <dgm:prSet presAssocID="{527DA466-2B3D-4EF8-81AE-8E64512309A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E9048CE-434F-4692-B031-7FC936956336}" type="pres">
      <dgm:prSet presAssocID="{0E29087E-8C5A-4B19-B53B-83BC5CAFA379}" presName="compNode" presStyleCnt="0"/>
      <dgm:spPr/>
    </dgm:pt>
    <dgm:pt modelId="{78E840F3-E8D5-45BB-82E2-4B2E125E7A07}" type="pres">
      <dgm:prSet presAssocID="{0E29087E-8C5A-4B19-B53B-83BC5CAFA379}" presName="pict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effectLst>
          <a:softEdge rad="177800"/>
        </a:effectLst>
      </dgm:spPr>
    </dgm:pt>
    <dgm:pt modelId="{A9D1C2F0-DD72-49DE-A086-1CD8091117A5}" type="pres">
      <dgm:prSet presAssocID="{0E29087E-8C5A-4B19-B53B-83BC5CAFA379}" presName="textRec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1A7213-686B-485B-95D6-6EF70F007B28}" type="pres">
      <dgm:prSet presAssocID="{129F9570-3729-4B97-BC93-1ACA900A3A9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56161797-4678-4469-A420-2B1B3EEE6069}" type="pres">
      <dgm:prSet presAssocID="{6DBBEA1A-0914-46EC-8278-FF430455A530}" presName="compNode" presStyleCnt="0"/>
      <dgm:spPr/>
    </dgm:pt>
    <dgm:pt modelId="{987283A7-7D21-4799-A7EA-BD5EFE436BDD}" type="pres">
      <dgm:prSet presAssocID="{6DBBEA1A-0914-46EC-8278-FF430455A530}" presName="pictRect" presStyleLbl="nod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effectLst>
          <a:softEdge rad="177800"/>
        </a:effectLst>
      </dgm:spPr>
    </dgm:pt>
    <dgm:pt modelId="{E6F84619-4F96-4D69-AEA0-D5D85FD81086}" type="pres">
      <dgm:prSet presAssocID="{6DBBEA1A-0914-46EC-8278-FF430455A530}" presName="textRec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9C9D34-10D2-4233-9426-AD21C2A26BB1}" type="pres">
      <dgm:prSet presAssocID="{AD8C4FAA-4665-4ABE-89CA-FFD10B10972C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6E69DEE-C60A-4E31-9057-978FECB46A1B}" type="pres">
      <dgm:prSet presAssocID="{4ECA36B0-5752-4719-9E17-D6D9E8749913}" presName="compNode" presStyleCnt="0"/>
      <dgm:spPr/>
    </dgm:pt>
    <dgm:pt modelId="{BB371FC4-41A9-4CA2-9CC6-C6A801882369}" type="pres">
      <dgm:prSet presAssocID="{4ECA36B0-5752-4719-9E17-D6D9E8749913}" presName="pictRect" presStyleLbl="nod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>
          <a:softEdge rad="177800"/>
        </a:effectLst>
      </dgm:spPr>
    </dgm:pt>
    <dgm:pt modelId="{D8F452EF-DBDB-420F-AD11-7391688359C8}" type="pres">
      <dgm:prSet presAssocID="{4ECA36B0-5752-4719-9E17-D6D9E8749913}" presName="textRect" presStyleLbl="revTx" presStyleIdx="2" presStyleCnt="3" custScaleX="1139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C695FF8-CEFE-4DF0-8A13-5F455E2AA200}" srcId="{527DA466-2B3D-4EF8-81AE-8E64512309A8}" destId="{6DBBEA1A-0914-46EC-8278-FF430455A530}" srcOrd="1" destOrd="0" parTransId="{9F842C4F-BA43-4D07-A7E8-99ED2B1F1E82}" sibTransId="{AD8C4FAA-4665-4ABE-89CA-FFD10B10972C}"/>
    <dgm:cxn modelId="{8A1E2F07-CA5F-48D4-A4B8-2BBF20592BDF}" type="presOf" srcId="{4ECA36B0-5752-4719-9E17-D6D9E8749913}" destId="{D8F452EF-DBDB-420F-AD11-7391688359C8}" srcOrd="0" destOrd="0" presId="urn:microsoft.com/office/officeart/2005/8/layout/pList1#3"/>
    <dgm:cxn modelId="{3B6BE5D3-2685-44B0-A515-16AED3188E78}" srcId="{527DA466-2B3D-4EF8-81AE-8E64512309A8}" destId="{4ECA36B0-5752-4719-9E17-D6D9E8749913}" srcOrd="2" destOrd="0" parTransId="{CB123753-8AB6-4622-A0ED-E05CDC4EB368}" sibTransId="{AD6CAAB7-ED71-42D7-A6BF-ADA68EB8C75B}"/>
    <dgm:cxn modelId="{BAB57397-5706-4F86-B5A1-DC696A01D5D5}" type="presOf" srcId="{0E29087E-8C5A-4B19-B53B-83BC5CAFA379}" destId="{A9D1C2F0-DD72-49DE-A086-1CD8091117A5}" srcOrd="0" destOrd="0" presId="urn:microsoft.com/office/officeart/2005/8/layout/pList1#3"/>
    <dgm:cxn modelId="{46246E8B-4A3F-4D87-860D-4F6CB201B2E0}" srcId="{527DA466-2B3D-4EF8-81AE-8E64512309A8}" destId="{0E29087E-8C5A-4B19-B53B-83BC5CAFA379}" srcOrd="0" destOrd="0" parTransId="{B526CA10-68F5-451C-B2B8-6B3D6C816B1A}" sibTransId="{129F9570-3729-4B97-BC93-1ACA900A3A90}"/>
    <dgm:cxn modelId="{728D0E6C-7279-478B-BC1D-427869E5CA31}" type="presOf" srcId="{6DBBEA1A-0914-46EC-8278-FF430455A530}" destId="{E6F84619-4F96-4D69-AEA0-D5D85FD81086}" srcOrd="0" destOrd="0" presId="urn:microsoft.com/office/officeart/2005/8/layout/pList1#3"/>
    <dgm:cxn modelId="{B9B6B41F-4EF0-4EB3-BFEC-B2075F4DDB4B}" type="presOf" srcId="{527DA466-2B3D-4EF8-81AE-8E64512309A8}" destId="{632CE1F6-8EB0-4A1C-96EA-70167819CEC4}" srcOrd="0" destOrd="0" presId="urn:microsoft.com/office/officeart/2005/8/layout/pList1#3"/>
    <dgm:cxn modelId="{B257F233-DC4A-4FC7-A388-D39A6A53E0CF}" type="presOf" srcId="{129F9570-3729-4B97-BC93-1ACA900A3A90}" destId="{E31A7213-686B-485B-95D6-6EF70F007B28}" srcOrd="0" destOrd="0" presId="urn:microsoft.com/office/officeart/2005/8/layout/pList1#3"/>
    <dgm:cxn modelId="{8627F7F7-0B02-43E6-A402-07BA9268784E}" type="presOf" srcId="{AD8C4FAA-4665-4ABE-89CA-FFD10B10972C}" destId="{AF9C9D34-10D2-4233-9426-AD21C2A26BB1}" srcOrd="0" destOrd="0" presId="urn:microsoft.com/office/officeart/2005/8/layout/pList1#3"/>
    <dgm:cxn modelId="{F612E58A-36C4-4E7E-B1C6-15DB4AA6F6BC}" type="presParOf" srcId="{632CE1F6-8EB0-4A1C-96EA-70167819CEC4}" destId="{5E9048CE-434F-4692-B031-7FC936956336}" srcOrd="0" destOrd="0" presId="urn:microsoft.com/office/officeart/2005/8/layout/pList1#3"/>
    <dgm:cxn modelId="{7EDE6850-549F-4641-9B23-194FE86DDB78}" type="presParOf" srcId="{5E9048CE-434F-4692-B031-7FC936956336}" destId="{78E840F3-E8D5-45BB-82E2-4B2E125E7A07}" srcOrd="0" destOrd="0" presId="urn:microsoft.com/office/officeart/2005/8/layout/pList1#3"/>
    <dgm:cxn modelId="{7BD2D3B7-D24D-49A7-9CD3-0D79D1FC76D7}" type="presParOf" srcId="{5E9048CE-434F-4692-B031-7FC936956336}" destId="{A9D1C2F0-DD72-49DE-A086-1CD8091117A5}" srcOrd="1" destOrd="0" presId="urn:microsoft.com/office/officeart/2005/8/layout/pList1#3"/>
    <dgm:cxn modelId="{0F74E757-152F-4B81-8053-4D63539911D5}" type="presParOf" srcId="{632CE1F6-8EB0-4A1C-96EA-70167819CEC4}" destId="{E31A7213-686B-485B-95D6-6EF70F007B28}" srcOrd="1" destOrd="0" presId="urn:microsoft.com/office/officeart/2005/8/layout/pList1#3"/>
    <dgm:cxn modelId="{A6894908-B309-4E96-B7F5-E15C3A920517}" type="presParOf" srcId="{632CE1F6-8EB0-4A1C-96EA-70167819CEC4}" destId="{56161797-4678-4469-A420-2B1B3EEE6069}" srcOrd="2" destOrd="0" presId="urn:microsoft.com/office/officeart/2005/8/layout/pList1#3"/>
    <dgm:cxn modelId="{91E9815E-9195-454E-BF64-39E5767F0E06}" type="presParOf" srcId="{56161797-4678-4469-A420-2B1B3EEE6069}" destId="{987283A7-7D21-4799-A7EA-BD5EFE436BDD}" srcOrd="0" destOrd="0" presId="urn:microsoft.com/office/officeart/2005/8/layout/pList1#3"/>
    <dgm:cxn modelId="{EBE8E705-7DEE-4841-8E60-1D9704CC60FF}" type="presParOf" srcId="{56161797-4678-4469-A420-2B1B3EEE6069}" destId="{E6F84619-4F96-4D69-AEA0-D5D85FD81086}" srcOrd="1" destOrd="0" presId="urn:microsoft.com/office/officeart/2005/8/layout/pList1#3"/>
    <dgm:cxn modelId="{CD442F4D-C8FC-4F2A-A712-57C3F327A8FC}" type="presParOf" srcId="{632CE1F6-8EB0-4A1C-96EA-70167819CEC4}" destId="{AF9C9D34-10D2-4233-9426-AD21C2A26BB1}" srcOrd="3" destOrd="0" presId="urn:microsoft.com/office/officeart/2005/8/layout/pList1#3"/>
    <dgm:cxn modelId="{49E8E5BF-D341-493E-A3B4-02A13B4FAB97}" type="presParOf" srcId="{632CE1F6-8EB0-4A1C-96EA-70167819CEC4}" destId="{36E69DEE-C60A-4E31-9057-978FECB46A1B}" srcOrd="4" destOrd="0" presId="urn:microsoft.com/office/officeart/2005/8/layout/pList1#3"/>
    <dgm:cxn modelId="{CDE46C35-DAD5-498E-906A-C98AA4F84A1C}" type="presParOf" srcId="{36E69DEE-C60A-4E31-9057-978FECB46A1B}" destId="{BB371FC4-41A9-4CA2-9CC6-C6A801882369}" srcOrd="0" destOrd="0" presId="urn:microsoft.com/office/officeart/2005/8/layout/pList1#3"/>
    <dgm:cxn modelId="{0E25DD4C-336C-4816-8ACC-6A1F6815551C}" type="presParOf" srcId="{36E69DEE-C60A-4E31-9057-978FECB46A1B}" destId="{D8F452EF-DBDB-420F-AD11-7391688359C8}" srcOrd="1" destOrd="0" presId="urn:microsoft.com/office/officeart/2005/8/layout/pList1#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7D7432-CF66-4C46-B07C-93BBEE4CEA98}">
      <dsp:nvSpPr>
        <dsp:cNvPr id="0" name=""/>
        <dsp:cNvSpPr/>
      </dsp:nvSpPr>
      <dsp:spPr>
        <a:xfrm>
          <a:off x="5954004" y="360047"/>
          <a:ext cx="2451610" cy="1649222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softEdge rad="6350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B1381B-B4A2-4C72-AE90-F4D680E8ED1C}">
      <dsp:nvSpPr>
        <dsp:cNvPr id="0" name=""/>
        <dsp:cNvSpPr/>
      </dsp:nvSpPr>
      <dsp:spPr>
        <a:xfrm>
          <a:off x="5449942" y="1989920"/>
          <a:ext cx="3580434" cy="8938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Ссудный капитал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49942" y="1989920"/>
        <a:ext cx="3580434" cy="893807"/>
      </dsp:txXfrm>
    </dsp:sp>
    <dsp:sp modelId="{C45849D6-0402-40E5-A905-AAED8E8EDD24}">
      <dsp:nvSpPr>
        <dsp:cNvPr id="0" name=""/>
        <dsp:cNvSpPr/>
      </dsp:nvSpPr>
      <dsp:spPr>
        <a:xfrm>
          <a:off x="1529239" y="147916"/>
          <a:ext cx="2295953" cy="1741132"/>
        </a:xfrm>
        <a:prstGeom prst="round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softEdge rad="11430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B4FD03-7BA1-4724-8E04-95B71D173CE1}">
      <dsp:nvSpPr>
        <dsp:cNvPr id="0" name=""/>
        <dsp:cNvSpPr/>
      </dsp:nvSpPr>
      <dsp:spPr>
        <a:xfrm>
          <a:off x="121359" y="1798252"/>
          <a:ext cx="5326226" cy="605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0" numCol="1" spcCol="1270" anchor="t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Кредитные отношения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1359" y="1798252"/>
        <a:ext cx="5326226" cy="605796"/>
      </dsp:txXfrm>
    </dsp:sp>
    <dsp:sp modelId="{65E0F886-308B-4EAD-8BF5-9BE768584D4D}">
      <dsp:nvSpPr>
        <dsp:cNvPr id="0" name=""/>
        <dsp:cNvSpPr/>
      </dsp:nvSpPr>
      <dsp:spPr>
        <a:xfrm>
          <a:off x="82338" y="3424382"/>
          <a:ext cx="2272222" cy="1410358"/>
        </a:xfrm>
        <a:prstGeom prst="round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4000" b="-44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softEdge rad="10160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8996B5-DCAC-471F-AAB0-2EE4410CBE21}">
      <dsp:nvSpPr>
        <dsp:cNvPr id="0" name=""/>
        <dsp:cNvSpPr/>
      </dsp:nvSpPr>
      <dsp:spPr>
        <a:xfrm>
          <a:off x="15278" y="4968548"/>
          <a:ext cx="2409185" cy="6611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Предприятия</a:t>
          </a:r>
          <a:endParaRPr lang="ru-RU" sz="2400" kern="1200" dirty="0"/>
        </a:p>
      </dsp:txBody>
      <dsp:txXfrm>
        <a:off x="15278" y="4968548"/>
        <a:ext cx="2409185" cy="661104"/>
      </dsp:txXfrm>
    </dsp:sp>
    <dsp:sp modelId="{2A5FC1BA-2E0E-4D1E-9602-C50F6C521B6D}">
      <dsp:nvSpPr>
        <dsp:cNvPr id="0" name=""/>
        <dsp:cNvSpPr/>
      </dsp:nvSpPr>
      <dsp:spPr>
        <a:xfrm>
          <a:off x="3001685" y="3335061"/>
          <a:ext cx="2409185" cy="1588966"/>
        </a:xfrm>
        <a:prstGeom prst="round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03D695-7CB1-4054-B545-A0DE5C548102}">
      <dsp:nvSpPr>
        <dsp:cNvPr id="0" name=""/>
        <dsp:cNvSpPr/>
      </dsp:nvSpPr>
      <dsp:spPr>
        <a:xfrm>
          <a:off x="3001685" y="4999838"/>
          <a:ext cx="2409185" cy="6611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Население</a:t>
          </a:r>
          <a:endParaRPr lang="ru-RU" sz="2400" kern="1200" dirty="0"/>
        </a:p>
      </dsp:txBody>
      <dsp:txXfrm>
        <a:off x="3001685" y="4999838"/>
        <a:ext cx="2409185" cy="6611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FCDB18-8DCA-47DB-B592-8DE74EC893A6}">
      <dsp:nvSpPr>
        <dsp:cNvPr id="0" name=""/>
        <dsp:cNvSpPr/>
      </dsp:nvSpPr>
      <dsp:spPr>
        <a:xfrm>
          <a:off x="1800" y="1216661"/>
          <a:ext cx="2856299" cy="1967990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0" b="-20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softEdge rad="17780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B18C56-1A2A-4D7D-9686-2D533FB11DA4}">
      <dsp:nvSpPr>
        <dsp:cNvPr id="0" name=""/>
        <dsp:cNvSpPr/>
      </dsp:nvSpPr>
      <dsp:spPr>
        <a:xfrm>
          <a:off x="1800" y="3184651"/>
          <a:ext cx="2856299" cy="1059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0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Перераспределительная</a:t>
          </a:r>
          <a:endParaRPr lang="ru-RU" sz="1700" kern="1200" dirty="0"/>
        </a:p>
      </dsp:txBody>
      <dsp:txXfrm>
        <a:off x="1800" y="3184651"/>
        <a:ext cx="2856299" cy="1059687"/>
      </dsp:txXfrm>
    </dsp:sp>
    <dsp:sp modelId="{AD2169D2-2C53-4689-BA0A-3765B8E92317}">
      <dsp:nvSpPr>
        <dsp:cNvPr id="0" name=""/>
        <dsp:cNvSpPr/>
      </dsp:nvSpPr>
      <dsp:spPr>
        <a:xfrm>
          <a:off x="3143850" y="1216661"/>
          <a:ext cx="2856299" cy="1967990"/>
        </a:xfrm>
        <a:prstGeom prst="round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softEdge rad="17780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AAEED3-859B-49E6-82E7-4D2CDCD386A2}">
      <dsp:nvSpPr>
        <dsp:cNvPr id="0" name=""/>
        <dsp:cNvSpPr/>
      </dsp:nvSpPr>
      <dsp:spPr>
        <a:xfrm>
          <a:off x="3143850" y="3184651"/>
          <a:ext cx="2856299" cy="1059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0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Экономия издержек обращения</a:t>
          </a:r>
          <a:endParaRPr lang="ru-RU" sz="1700" kern="1200" dirty="0"/>
        </a:p>
      </dsp:txBody>
      <dsp:txXfrm>
        <a:off x="3143850" y="3184651"/>
        <a:ext cx="2856299" cy="1059687"/>
      </dsp:txXfrm>
    </dsp:sp>
    <dsp:sp modelId="{4F38909D-AC49-4E58-A952-1780F3AF339B}">
      <dsp:nvSpPr>
        <dsp:cNvPr id="0" name=""/>
        <dsp:cNvSpPr/>
      </dsp:nvSpPr>
      <dsp:spPr>
        <a:xfrm>
          <a:off x="6285899" y="1216661"/>
          <a:ext cx="2856299" cy="1967990"/>
        </a:xfrm>
        <a:prstGeom prst="round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softEdge rad="17780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0A80D5-A124-475F-ACD3-8B0E1D8A4DD4}">
      <dsp:nvSpPr>
        <dsp:cNvPr id="0" name=""/>
        <dsp:cNvSpPr/>
      </dsp:nvSpPr>
      <dsp:spPr>
        <a:xfrm>
          <a:off x="6285899" y="3184651"/>
          <a:ext cx="2856299" cy="1059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0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Кредитное</a:t>
          </a:r>
          <a:r>
            <a:rPr lang="ru-RU" sz="1700" kern="1200" baseline="0" dirty="0" smtClean="0"/>
            <a:t> регулирование экономики</a:t>
          </a:r>
          <a:endParaRPr lang="ru-RU" sz="1700" kern="1200" dirty="0"/>
        </a:p>
      </dsp:txBody>
      <dsp:txXfrm>
        <a:off x="6285899" y="3184651"/>
        <a:ext cx="2856299" cy="10596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E840F3-E8D5-45BB-82E2-4B2E125E7A07}">
      <dsp:nvSpPr>
        <dsp:cNvPr id="0" name=""/>
        <dsp:cNvSpPr/>
      </dsp:nvSpPr>
      <dsp:spPr>
        <a:xfrm>
          <a:off x="3318" y="1416653"/>
          <a:ext cx="2735799" cy="1884965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softEdge rad="17780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D1C2F0-DD72-49DE-A086-1CD8091117A5}">
      <dsp:nvSpPr>
        <dsp:cNvPr id="0" name=""/>
        <dsp:cNvSpPr/>
      </dsp:nvSpPr>
      <dsp:spPr>
        <a:xfrm>
          <a:off x="3318" y="3301619"/>
          <a:ext cx="2735799" cy="10149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0" numCol="1" spcCol="1270" anchor="t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0" kern="1200" dirty="0" smtClean="0">
              <a:latin typeface="Times New Roman" pitchFamily="18" charset="0"/>
              <a:cs typeface="Times New Roman" pitchFamily="18" charset="0"/>
            </a:rPr>
            <a:t>товарная</a:t>
          </a:r>
          <a:endParaRPr lang="ru-RU" sz="2100" i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318" y="3301619"/>
        <a:ext cx="2735799" cy="1014981"/>
      </dsp:txXfrm>
    </dsp:sp>
    <dsp:sp modelId="{987283A7-7D21-4799-A7EA-BD5EFE436BDD}">
      <dsp:nvSpPr>
        <dsp:cNvPr id="0" name=""/>
        <dsp:cNvSpPr/>
      </dsp:nvSpPr>
      <dsp:spPr>
        <a:xfrm>
          <a:off x="3012813" y="1416653"/>
          <a:ext cx="2735799" cy="1884965"/>
        </a:xfrm>
        <a:prstGeom prst="roundRect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softEdge rad="17780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F84619-4F96-4D69-AEA0-D5D85FD81086}">
      <dsp:nvSpPr>
        <dsp:cNvPr id="0" name=""/>
        <dsp:cNvSpPr/>
      </dsp:nvSpPr>
      <dsp:spPr>
        <a:xfrm>
          <a:off x="3012813" y="3301619"/>
          <a:ext cx="2735799" cy="10149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0" numCol="1" spcCol="1270" anchor="t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0" kern="1200" dirty="0" smtClean="0">
              <a:latin typeface="Times New Roman" pitchFamily="18" charset="0"/>
              <a:cs typeface="Times New Roman" pitchFamily="18" charset="0"/>
            </a:rPr>
            <a:t>денежная</a:t>
          </a:r>
          <a:endParaRPr lang="ru-RU" sz="2100" i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12813" y="3301619"/>
        <a:ext cx="2735799" cy="1014981"/>
      </dsp:txXfrm>
    </dsp:sp>
    <dsp:sp modelId="{BB371FC4-41A9-4CA2-9CC6-C6A801882369}">
      <dsp:nvSpPr>
        <dsp:cNvPr id="0" name=""/>
        <dsp:cNvSpPr/>
      </dsp:nvSpPr>
      <dsp:spPr>
        <a:xfrm>
          <a:off x="6213594" y="1416653"/>
          <a:ext cx="2735799" cy="1884965"/>
        </a:xfrm>
        <a:prstGeom prst="round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softEdge rad="17780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F452EF-DBDB-420F-AD11-7391688359C8}">
      <dsp:nvSpPr>
        <dsp:cNvPr id="0" name=""/>
        <dsp:cNvSpPr/>
      </dsp:nvSpPr>
      <dsp:spPr>
        <a:xfrm>
          <a:off x="6022307" y="3301619"/>
          <a:ext cx="3118373" cy="10149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0" numCol="1" spcCol="1270" anchor="t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1" kern="1200" dirty="0" smtClean="0"/>
            <a:t>смешанная</a:t>
          </a:r>
          <a:endParaRPr lang="ru-RU" sz="2100" b="1" i="1" kern="1200" dirty="0" smtClean="0"/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1" kern="1200" dirty="0" smtClean="0"/>
            <a:t>(товарно-денежная)</a:t>
          </a:r>
          <a:endParaRPr lang="ru-RU" sz="2100" kern="1200" dirty="0"/>
        </a:p>
      </dsp:txBody>
      <dsp:txXfrm>
        <a:off x="6022307" y="3301619"/>
        <a:ext cx="3118373" cy="10149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#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#2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1#3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mir-fin.ru/banki.html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mir-fin.ru/dengi.html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.petrov\Desktop\Инфо.ФМП\down_fin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2"/>
            <a:ext cx="7740352" cy="6782009"/>
          </a:xfrm>
          <a:prstGeom prst="rect">
            <a:avLst/>
          </a:prstGeom>
          <a:noFill/>
          <a:effectLst>
            <a:softEdge rad="901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57192"/>
            <a:ext cx="9432032" cy="1624815"/>
          </a:xfrm>
        </p:spPr>
        <p:txBody>
          <a:bodyPr>
            <a:no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Кредит: </a:t>
            </a:r>
            <a:br>
              <a:rPr lang="ru-RU" b="1" i="1" dirty="0" smtClean="0">
                <a:solidFill>
                  <a:srgbClr val="FF0000"/>
                </a:solidFill>
              </a:rPr>
            </a:br>
            <a:r>
              <a:rPr lang="ru-RU" b="1" i="1" dirty="0" smtClean="0">
                <a:solidFill>
                  <a:srgbClr val="FF0000"/>
                </a:solidFill>
              </a:rPr>
              <a:t>сущность, функции, </a:t>
            </a:r>
            <a:r>
              <a:rPr lang="ru-RU" b="1" i="1" dirty="0" smtClean="0">
                <a:solidFill>
                  <a:srgbClr val="FF0000"/>
                </a:solidFill>
              </a:rPr>
              <a:t>формы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489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.petrov\Desktop\Инфо.ФМП\731a6dc4318cf751dad3c115902032ed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46" y="4303514"/>
            <a:ext cx="4286250" cy="2809875"/>
          </a:xfrm>
          <a:prstGeom prst="rect">
            <a:avLst/>
          </a:prstGeom>
          <a:noFill/>
          <a:effectLst>
            <a:glow>
              <a:schemeClr val="accent1"/>
            </a:glow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5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r>
              <a:rPr lang="ru-RU" sz="5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предоставление денег или товаров в долг, как правило, с уплатой </a:t>
            </a:r>
            <a:r>
              <a:rPr lang="ru-RU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процентов.</a:t>
            </a:r>
            <a:endParaRPr lang="ru-RU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77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.petrov\Desktop\Инфо.ФМП\731a6dc4318cf751dad3c115902032ed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46" y="4303514"/>
            <a:ext cx="4286250" cy="2809875"/>
          </a:xfrm>
          <a:prstGeom prst="rect">
            <a:avLst/>
          </a:prstGeom>
          <a:noFill/>
          <a:effectLst>
            <a:glow>
              <a:schemeClr val="accent1"/>
            </a:glow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458200" cy="9144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Сущность </a:t>
            </a: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кредита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982980583"/>
              </p:ext>
            </p:extLst>
          </p:nvPr>
        </p:nvGraphicFramePr>
        <p:xfrm>
          <a:off x="-13856" y="1052736"/>
          <a:ext cx="9157856" cy="5805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Стрелка вниз 6"/>
          <p:cNvSpPr/>
          <p:nvPr/>
        </p:nvSpPr>
        <p:spPr>
          <a:xfrm rot="1978301">
            <a:off x="1756278" y="3434080"/>
            <a:ext cx="576064" cy="9371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9393303">
            <a:off x="3446271" y="3436179"/>
            <a:ext cx="576064" cy="9371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208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.petrov\Desktop\Инфо.ФМП\731a6dc4318cf751dad3c115902032ed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46" y="4303514"/>
            <a:ext cx="4286250" cy="2809875"/>
          </a:xfrm>
          <a:prstGeom prst="rect">
            <a:avLst/>
          </a:prstGeom>
          <a:noFill/>
          <a:effectLst>
            <a:glow>
              <a:schemeClr val="accent1"/>
            </a:glow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e.petrov\Desktop\Инфо.ФМП\48712686_4984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3768080" cy="3285295"/>
          </a:xfrm>
          <a:prstGeom prst="rect">
            <a:avLst/>
          </a:prstGeom>
          <a:noFill/>
          <a:effectLst>
            <a:softEdge rad="304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7864" y="692696"/>
            <a:ext cx="8686800" cy="838200"/>
          </a:xfrm>
        </p:spPr>
        <p:txBody>
          <a:bodyPr>
            <a:normAutofit fontScale="90000"/>
          </a:bodyPr>
          <a:lstStyle/>
          <a:p>
            <a:pPr lvl="0"/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Ссудный капитал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996952"/>
            <a:ext cx="86868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Капитал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денежной форме, предоставляемый в ссуду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его собственниками на условиях возвратности за плату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виде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процента. 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Движение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этого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капитала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называется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кредитом.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современных условиях все ссуды оформляются в виде денежного кредита,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кредитные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отношения являются частью всех денежных отно­шений. 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Основное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отличие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денежной ссуды от других форм де­нежных отношений, - это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возвратное движение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стоимости.</a:t>
            </a:r>
          </a:p>
        </p:txBody>
      </p:sp>
    </p:spTree>
    <p:extLst>
      <p:ext uri="{BB962C8B-B14F-4D97-AF65-F5344CB8AC3E}">
        <p14:creationId xmlns:p14="http://schemas.microsoft.com/office/powerpoint/2010/main" val="441957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e.petrov\Desktop\Инфо.ФМП\731a6dc4318cf751dad3c115902032ed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46" y="4303514"/>
            <a:ext cx="4286250" cy="2809875"/>
          </a:xfrm>
          <a:prstGeom prst="rect">
            <a:avLst/>
          </a:prstGeom>
          <a:noFill/>
          <a:effectLst>
            <a:glow>
              <a:schemeClr val="accent1"/>
            </a:glow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446416463"/>
              </p:ext>
            </p:extLst>
          </p:nvPr>
        </p:nvGraphicFramePr>
        <p:xfrm>
          <a:off x="22060" y="0"/>
          <a:ext cx="9144000" cy="546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0" y="692696"/>
            <a:ext cx="91440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Функции кредита</a:t>
            </a:r>
            <a:r>
              <a:rPr lang="ru-RU" b="1" dirty="0">
                <a:effectLst/>
              </a:rPr>
              <a:t/>
            </a:r>
            <a:br>
              <a:rPr lang="ru-RU" b="1" dirty="0">
                <a:effectLst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8444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e.petrov\Desktop\Инфо.ФМП\731a6dc4318cf751dad3c115902032ed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46" y="4303514"/>
            <a:ext cx="4286250" cy="2809875"/>
          </a:xfrm>
          <a:prstGeom prst="rect">
            <a:avLst/>
          </a:prstGeom>
          <a:noFill/>
          <a:effectLst>
            <a:glow>
              <a:schemeClr val="accent1"/>
            </a:glow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" y="2575830"/>
            <a:ext cx="9174445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	При </a:t>
            </a:r>
            <a:r>
              <a:rPr lang="ru-RU" dirty="0">
                <a:solidFill>
                  <a:schemeClr val="tx1"/>
                </a:solidFill>
              </a:rPr>
              <a:t>его помощи свободные денежные капиталы и доходы предприятий, домашних хозяйств, государства аккумулируются и превращаются в ссудный капитал, который передаётся за плату (в виде %) во временное пользование. </a:t>
            </a:r>
            <a:endParaRPr lang="ru-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Через </a:t>
            </a:r>
            <a:r>
              <a:rPr lang="ru-RU" dirty="0">
                <a:solidFill>
                  <a:schemeClr val="tx1"/>
                </a:solidFill>
              </a:rPr>
              <a:t>кредитный механизм ссудный капитал перераспределяется на основе возвратности между отраслями хозяйства, устремляясь в те сферы, которые обеспечивают получение большей прибыли или которым отдаётся предпочтение в соответствии с общенациональными программами развития экономики.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555776" y="404664"/>
            <a:ext cx="6588224" cy="838200"/>
          </a:xfrm>
        </p:spPr>
        <p:txBody>
          <a:bodyPr>
            <a:normAutofit/>
          </a:bodyPr>
          <a:lstStyle/>
          <a:p>
            <a:pPr lvl="0" algn="ctr"/>
            <a:r>
              <a:rPr lang="ru-RU" sz="4000" dirty="0" err="1">
                <a:solidFill>
                  <a:srgbClr val="FF0000"/>
                </a:solidFill>
              </a:rPr>
              <a:t>Перераспределительная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9218" name="Picture 2" descr="C:\Users\e.petrov\Desktop\Инфо.ФМП\percent-7615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5641"/>
            <a:ext cx="2668513" cy="2580465"/>
          </a:xfrm>
          <a:prstGeom prst="rect">
            <a:avLst/>
          </a:prstGeom>
          <a:noFill/>
          <a:effectLst>
            <a:softEdge rad="355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93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.petrov\Desktop\Инфо.ФМП\731a6dc4318cf751dad3c115902032ed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46" y="4303514"/>
            <a:ext cx="4286250" cy="2809875"/>
          </a:xfrm>
          <a:prstGeom prst="rect">
            <a:avLst/>
          </a:prstGeom>
          <a:noFill/>
          <a:effectLst>
            <a:glow>
              <a:schemeClr val="accent1"/>
            </a:glow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476672"/>
            <a:ext cx="6958608" cy="838200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>
                <a:solidFill>
                  <a:srgbClr val="FF0000"/>
                </a:solidFill>
              </a:rPr>
              <a:t>Экономия издержек </a:t>
            </a:r>
            <a:r>
              <a:rPr lang="ru-RU" dirty="0" smtClean="0">
                <a:solidFill>
                  <a:srgbClr val="FF0000"/>
                </a:solidFill>
              </a:rPr>
              <a:t>обращения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852936"/>
            <a:ext cx="9144000" cy="470460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Частично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через замещение наличных денег, векселями, банкнотами, чеками и т. д., а также через развитие безналичных расчётов, через банки, и ускорение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обращения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денег.</a:t>
            </a:r>
          </a:p>
        </p:txBody>
      </p:sp>
      <p:pic>
        <p:nvPicPr>
          <p:cNvPr id="10242" name="Picture 2" descr="C:\Users\e.petrov\Desktop\Инфо.ФМП\card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5718"/>
            <a:ext cx="2803376" cy="2159111"/>
          </a:xfrm>
          <a:prstGeom prst="rect">
            <a:avLst/>
          </a:prstGeom>
          <a:noFill/>
          <a:effectLst>
            <a:softEdge rad="368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9392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.petrov\Desktop\Инфо.ФМП\731a6dc4318cf751dad3c115902032ed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46" y="4303514"/>
            <a:ext cx="4286250" cy="2809875"/>
          </a:xfrm>
          <a:prstGeom prst="rect">
            <a:avLst/>
          </a:prstGeom>
          <a:noFill/>
          <a:effectLst>
            <a:glow>
              <a:schemeClr val="accent1"/>
            </a:glow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Основные принципы кредитования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Возвратность </a:t>
            </a:r>
            <a:r>
              <a:rPr lang="ru-RU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кредитования</a:t>
            </a:r>
          </a:p>
          <a:p>
            <a:r>
              <a:rPr lang="ru-RU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Срочность </a:t>
            </a:r>
            <a:r>
              <a:rPr lang="ru-RU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кредитования</a:t>
            </a:r>
          </a:p>
          <a:p>
            <a:r>
              <a:rPr lang="ru-RU" sz="40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Дифференцированность</a:t>
            </a:r>
            <a:r>
              <a:rPr lang="ru-RU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кредитования</a:t>
            </a:r>
          </a:p>
          <a:p>
            <a:r>
              <a:rPr lang="ru-RU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Обеспеченность </a:t>
            </a:r>
            <a:r>
              <a:rPr lang="ru-RU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кредита</a:t>
            </a:r>
          </a:p>
          <a:p>
            <a:r>
              <a:rPr lang="ru-RU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Платность банковских ссуд</a:t>
            </a:r>
            <a:endParaRPr lang="ru-RU" sz="40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52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.petrov\Desktop\Инфо.ФМП\731a6dc4318cf751dad3c115902032ed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46" y="4303514"/>
            <a:ext cx="4286250" cy="2809875"/>
          </a:xfrm>
          <a:prstGeom prst="rect">
            <a:avLst/>
          </a:prstGeom>
          <a:noFill/>
          <a:effectLst>
            <a:glow>
              <a:schemeClr val="accent1"/>
            </a:glow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Формы </a:t>
            </a:r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кредита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8224772"/>
              </p:ext>
            </p:extLst>
          </p:nvPr>
        </p:nvGraphicFramePr>
        <p:xfrm>
          <a:off x="0" y="1124744"/>
          <a:ext cx="9144000" cy="57332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7831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.petrov\Desktop\Инфо.ФМП\731a6dc4318cf751dad3c115902032ed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46" y="4303514"/>
            <a:ext cx="4286250" cy="2809875"/>
          </a:xfrm>
          <a:prstGeom prst="rect">
            <a:avLst/>
          </a:prstGeom>
          <a:noFill/>
          <a:effectLst>
            <a:glow>
              <a:schemeClr val="accent1"/>
            </a:glow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3928" y="457200"/>
            <a:ext cx="5067672" cy="838200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Товарная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590" y="2332037"/>
            <a:ext cx="912741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Товарная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форма кредита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исторически предшествует денеж­ной форме. Первыми кре­диторами были субъекты, обладающие излишками предметов по­требления. В поздней истории известны случаи кредитования землевладельцами крестьян в форме зерна, других сельскохозяй­ственных продуктов до сбора нового урожая. В современной практике товарная форма кредита не является основополагающей, эта форма кредита используется как при продаже товаров в рассрочку платежа, так и при аренде имущества (в том числе лизинге оборудования), прокате вещей.</a:t>
            </a:r>
          </a:p>
        </p:txBody>
      </p:sp>
      <p:pic>
        <p:nvPicPr>
          <p:cNvPr id="20482" name="Picture 2" descr="C:\Users\e.petrov\Desktop\Инфо.ФМП\zakaza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55030"/>
            <a:ext cx="3275856" cy="257772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08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.petrov\Desktop\Инфо.ФМП\731a6dc4318cf751dad3c115902032ed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46" y="4303514"/>
            <a:ext cx="4286250" cy="2809875"/>
          </a:xfrm>
          <a:prstGeom prst="rect">
            <a:avLst/>
          </a:prstGeom>
          <a:noFill/>
          <a:effectLst>
            <a:glow>
              <a:schemeClr val="accent1"/>
            </a:glow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3928" y="457200"/>
            <a:ext cx="5067672" cy="838200"/>
          </a:xfrm>
        </p:spPr>
        <p:txBody>
          <a:bodyPr>
            <a:normAutofit/>
          </a:bodyPr>
          <a:lstStyle/>
          <a:p>
            <a:pPr lvl="0"/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денежная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132856"/>
            <a:ext cx="9144000" cy="47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Денежная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форма кредита - наиболее типичная, преобладающая в современном хозяйстве, т. к. деньги явля­ются всеобщим эквивалентом, универсальным средством обращения и платежа. Данная форма кредита активно используется как государством, так и отдельны­ми гражданами, как внутри страны, так и во внешнем экономи­ческом обороте.</a:t>
            </a:r>
          </a:p>
        </p:txBody>
      </p:sp>
      <p:pic>
        <p:nvPicPr>
          <p:cNvPr id="21506" name="Picture 2" descr="C:\Users\e.petrov\Desktop\Инфо.ФМП\244290-Sepi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3758207" cy="234888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0472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.petrov\Desktop\Инфо.ФМП\731a6dc4318cf751dad3c115902032ed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46" y="4303514"/>
            <a:ext cx="4286250" cy="2809875"/>
          </a:xfrm>
          <a:prstGeom prst="rect">
            <a:avLst/>
          </a:prstGeom>
          <a:noFill/>
          <a:effectLst>
            <a:glow>
              <a:schemeClr val="accent1"/>
            </a:glow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7864" y="457200"/>
            <a:ext cx="5643736" cy="838200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Смешанная</a:t>
            </a:r>
            <a:b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(товарно-денежная</a:t>
            </a:r>
            <a:r>
              <a:rPr lang="ru-R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204864"/>
            <a:ext cx="9144000" cy="465313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	Смешанная </a:t>
            </a:r>
            <a:r>
              <a:rPr lang="ru-RU" b="1" dirty="0"/>
              <a:t>форма –</a:t>
            </a:r>
            <a:r>
              <a:rPr lang="ru-RU" dirty="0"/>
              <a:t> эта форма возникает, например, в том случае, когда кредит функционирует одновременно в товарной и денеж­ной формах. Можно предположить, что для приобретения доро­гостоящего оборудования потребуется не только лизинговая форма кредита, но и денежная его форма для установки и налад­ки приобретенной техники. Смешанная (товарно-денежная) форма кредита часто использу­ется в экономике развивающихся стран, рассчитывающихся за денежные ссуды периодическими поставками своих товаров (пре­имущественно в виде сырьевых ресурсов и сельскохозяйственных продуктов). Во внутренней экономике продажа товаров в рас­срочку платежей сопровождается постепенным возвращением кредита в денежной форме.</a:t>
            </a:r>
          </a:p>
        </p:txBody>
      </p:sp>
      <p:pic>
        <p:nvPicPr>
          <p:cNvPr id="22530" name="Picture 2" descr="C:\Users\e.petrov\Desktop\Инфо.ФМП\Dengi-v-obmen-na-tov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"/>
            <a:ext cx="3566715" cy="246222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359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.petrov\Desktop\Инфо.ФМП\731a6dc4318cf751dad3c115902032ed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46" y="4303514"/>
            <a:ext cx="4286250" cy="2809875"/>
          </a:xfrm>
          <a:prstGeom prst="rect">
            <a:avLst/>
          </a:prstGeom>
          <a:noFill/>
          <a:effectLst>
            <a:glow>
              <a:schemeClr val="accent1"/>
            </a:glow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кредита: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/>
              <a:t>Банковский кредит </a:t>
            </a:r>
            <a:r>
              <a:rPr lang="ru-RU" dirty="0"/>
              <a:t>— это предоставление ссуды кредитным учреждением кредитополучателю на условиях возврата, платы, на срок и на строго оговоренные цели, а также чаще всего под гарантии или под залог. Получателями этого вида кредита могут быть и физические, и юридические лица. Банковский кредит предоставляется исключительно кредитно-финансовыми организациями, имеющими лицензию на осуществление подобных операций от Центрального Банка. Это одна из наиболее распространенных форм кредитных отношений в экономике.</a:t>
            </a:r>
          </a:p>
        </p:txBody>
      </p:sp>
    </p:spTree>
    <p:extLst>
      <p:ext uri="{BB962C8B-B14F-4D97-AF65-F5344CB8AC3E}">
        <p14:creationId xmlns:p14="http://schemas.microsoft.com/office/powerpoint/2010/main" val="3498314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.petrov\Desktop\Инфо.ФМП\731a6dc4318cf751dad3c115902032ed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46" y="4303514"/>
            <a:ext cx="4286250" cy="2809875"/>
          </a:xfrm>
          <a:prstGeom prst="rect">
            <a:avLst/>
          </a:prstGeom>
          <a:noFill/>
          <a:effectLst>
            <a:glow>
              <a:schemeClr val="accent1"/>
            </a:glow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кредита: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Ипотечный кредит </a:t>
            </a:r>
            <a:r>
              <a:rPr lang="ru-RU" dirty="0"/>
              <a:t>предоставляется для приобретения недвижимости, которая или сама и служит гарантом </a:t>
            </a:r>
            <a:r>
              <a:rPr lang="ru-RU" dirty="0" err="1"/>
              <a:t>заема</a:t>
            </a:r>
            <a:r>
              <a:rPr lang="ru-RU" dirty="0"/>
              <a:t>, или кредит выдается под залог другого имущества. Данный вид кредита обычно бывает долгосрочным и выдается на срок от десяти до тридцати лет.</a:t>
            </a:r>
          </a:p>
        </p:txBody>
      </p:sp>
    </p:spTree>
    <p:extLst>
      <p:ext uri="{BB962C8B-B14F-4D97-AF65-F5344CB8AC3E}">
        <p14:creationId xmlns:p14="http://schemas.microsoft.com/office/powerpoint/2010/main" val="3580811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.petrov\Desktop\Инфо.ФМП\731a6dc4318cf751dad3c115902032ed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46" y="4303514"/>
            <a:ext cx="4286250" cy="2809875"/>
          </a:xfrm>
          <a:prstGeom prst="rect">
            <a:avLst/>
          </a:prstGeom>
          <a:noFill/>
          <a:effectLst>
            <a:glow>
              <a:schemeClr val="accent1"/>
            </a:glow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кредита: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/>
              <a:t>Потребительский </a:t>
            </a:r>
            <a:r>
              <a:rPr lang="ru-RU" b="1" dirty="0" smtClean="0"/>
              <a:t>кредит </a:t>
            </a:r>
            <a:r>
              <a:rPr lang="ru-RU" dirty="0" smtClean="0"/>
              <a:t>- </a:t>
            </a:r>
            <a:r>
              <a:rPr lang="ru-RU" dirty="0"/>
              <a:t>выдается для приобретения каких-либо товаров общего потребления (мебель, техника и т.п.). В денежной форме предоставляется как банковская ссуда физическому лицу, в товарной, при розничной продаже, как отсрочка платежа. Этот вид кредита обычно имеет фиксированную процентную ставку, которая не может быть изменена ни одной из сторон. В роли кредитора могут выступать </a:t>
            </a:r>
            <a:r>
              <a:rPr lang="ru-RU" dirty="0">
                <a:hlinkClick r:id="rId3"/>
              </a:rPr>
              <a:t>банки</a:t>
            </a:r>
            <a:r>
              <a:rPr lang="ru-RU" dirty="0"/>
              <a:t>, специализированные кредитные организации, а также любые юридические лица, осуществляющие реализацию товаров или услуг. </a:t>
            </a:r>
          </a:p>
        </p:txBody>
      </p:sp>
    </p:spTree>
    <p:extLst>
      <p:ext uri="{BB962C8B-B14F-4D97-AF65-F5344CB8AC3E}">
        <p14:creationId xmlns:p14="http://schemas.microsoft.com/office/powerpoint/2010/main" val="2798874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.petrov\Desktop\Инфо.ФМП\731a6dc4318cf751dad3c115902032ed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46" y="4303514"/>
            <a:ext cx="4286250" cy="2809875"/>
          </a:xfrm>
          <a:prstGeom prst="rect">
            <a:avLst/>
          </a:prstGeom>
          <a:noFill/>
          <a:effectLst>
            <a:glow>
              <a:schemeClr val="accent1"/>
            </a:glow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кредита: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/>
              <a:t>Автокредит</a:t>
            </a:r>
            <a:r>
              <a:rPr lang="ru-RU" dirty="0"/>
              <a:t> выдается банком для покупки автомобиля. Не имеет значения, какой именно автомобиль собрался приобрести заемщик: новый или старый. Этот вид кредита подразумевает большие сроки, чем потребительский, получаемая сумма также может быть намного больше, а процентная ставка зависит от стоимости авто. Минусы состоят в том, что если владелец автомобиля захочет его продать, он будет обязан ставить в известность банк. Процедура оформления купли-продажи будет гораздо сложнее.</a:t>
            </a:r>
          </a:p>
        </p:txBody>
      </p:sp>
    </p:spTree>
    <p:extLst>
      <p:ext uri="{BB962C8B-B14F-4D97-AF65-F5344CB8AC3E}">
        <p14:creationId xmlns:p14="http://schemas.microsoft.com/office/powerpoint/2010/main" val="4074312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.petrov\Desktop\Инфо.ФМП\731a6dc4318cf751dad3c115902032ed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46" y="4303514"/>
            <a:ext cx="4286250" cy="2809875"/>
          </a:xfrm>
          <a:prstGeom prst="rect">
            <a:avLst/>
          </a:prstGeom>
          <a:noFill/>
          <a:effectLst>
            <a:glow>
              <a:schemeClr val="accent1"/>
            </a:glow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кредита: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/>
              <a:t>Кредитная карта </a:t>
            </a:r>
            <a:r>
              <a:rPr lang="ru-RU" dirty="0"/>
              <a:t>– сравнительно новый банковский продукт. Это именной документ, владелец которого может совершать покупки, используя </a:t>
            </a:r>
            <a:r>
              <a:rPr lang="ru-RU" dirty="0">
                <a:hlinkClick r:id="rId3"/>
              </a:rPr>
              <a:t>деньги</a:t>
            </a:r>
            <a:r>
              <a:rPr lang="ru-RU" dirty="0"/>
              <a:t>, выданные банком. При этом в случае возврата потраченной суммы до обозначенного периода проценты не взимаются. Но если дата внесения платежа просрочена, то начисляются штраф и проценты, которые существенно выше, чем по традиционным видам кредита. На данную карточку не нужно перечислять денежные средства, они автоматически пополняются банком до определенного лимита.</a:t>
            </a:r>
          </a:p>
        </p:txBody>
      </p:sp>
    </p:spTree>
    <p:extLst>
      <p:ext uri="{BB962C8B-B14F-4D97-AF65-F5344CB8AC3E}">
        <p14:creationId xmlns:p14="http://schemas.microsoft.com/office/powerpoint/2010/main" val="2483815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.petrov\Desktop\Инфо.ФМП\731a6dc4318cf751dad3c115902032ed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46" y="4303514"/>
            <a:ext cx="4286250" cy="2809875"/>
          </a:xfrm>
          <a:prstGeom prst="rect">
            <a:avLst/>
          </a:prstGeom>
          <a:noFill/>
          <a:effectLst>
            <a:glow>
              <a:schemeClr val="accent1"/>
            </a:glow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кредита: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Сельскохозяйственный кредит </a:t>
            </a:r>
            <a:r>
              <a:rPr lang="ru-RU" dirty="0"/>
              <a:t>предоставляется банками на длительный срок для покрытия крупных капиталовложений в сельскохозяйственное производство, как правило, под обеспечение недвижимостью.</a:t>
            </a:r>
          </a:p>
        </p:txBody>
      </p:sp>
    </p:spTree>
    <p:extLst>
      <p:ext uri="{BB962C8B-B14F-4D97-AF65-F5344CB8AC3E}">
        <p14:creationId xmlns:p14="http://schemas.microsoft.com/office/powerpoint/2010/main" val="55981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.petrov\Desktop\Инфо.ФМП\731a6dc4318cf751dad3c115902032ed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46" y="4303514"/>
            <a:ext cx="4286250" cy="2809875"/>
          </a:xfrm>
          <a:prstGeom prst="rect">
            <a:avLst/>
          </a:prstGeom>
          <a:noFill/>
          <a:effectLst>
            <a:glow>
              <a:schemeClr val="accent1"/>
            </a:glow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кредита: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1" dirty="0"/>
              <a:t>Коммерческий кредит </a:t>
            </a:r>
            <a:r>
              <a:rPr lang="ru-RU" dirty="0"/>
              <a:t>предоставляется юридическими лицами, связанными либо с производством товаров, либо с их реализацией, друг другу при продаже товаров в виде отсрочки уплаты денег за проданные товары. Орудием этого вида кредита служат коммерческие векселя. При юридическом оформлении сделки между кредитором и заемщиком плата за этот кредит включается в цену товара. Средняя стоимость коммерческого кредита всегда ниже средней ставки банковского процента на данный период.</a:t>
            </a:r>
          </a:p>
        </p:txBody>
      </p:sp>
    </p:spTree>
    <p:extLst>
      <p:ext uri="{BB962C8B-B14F-4D97-AF65-F5344CB8AC3E}">
        <p14:creationId xmlns:p14="http://schemas.microsoft.com/office/powerpoint/2010/main" val="403085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230</TotalTime>
  <Words>450</Words>
  <Application>Microsoft Office PowerPoint</Application>
  <PresentationFormat>Экран (4:3)</PresentationFormat>
  <Paragraphs>54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Franklin Gothic Book</vt:lpstr>
      <vt:lpstr>Franklin Gothic Medium</vt:lpstr>
      <vt:lpstr>Times New Roman</vt:lpstr>
      <vt:lpstr>Wingdings 2</vt:lpstr>
      <vt:lpstr>Трек</vt:lpstr>
      <vt:lpstr>Кредит:  сущность, функции, формы</vt:lpstr>
      <vt:lpstr>Кредит</vt:lpstr>
      <vt:lpstr>Презентация PowerPoint</vt:lpstr>
      <vt:lpstr>Ссудный капитал  </vt:lpstr>
      <vt:lpstr>Функции кредита </vt:lpstr>
      <vt:lpstr>Перераспределительная</vt:lpstr>
      <vt:lpstr>Экономия издержек обращения</vt:lpstr>
      <vt:lpstr>Основные принципы кредитования</vt:lpstr>
      <vt:lpstr>Формы кредита</vt:lpstr>
      <vt:lpstr>Товарная</vt:lpstr>
      <vt:lpstr>денежная</vt:lpstr>
      <vt:lpstr>Смешанная (товарно-денежная) </vt:lpstr>
      <vt:lpstr>Виды кредита:</vt:lpstr>
      <vt:lpstr>Виды кредита:</vt:lpstr>
      <vt:lpstr>Виды кредита:</vt:lpstr>
      <vt:lpstr>Виды кредита:</vt:lpstr>
      <vt:lpstr>Виды кредита:</vt:lpstr>
      <vt:lpstr>Виды кредита:</vt:lpstr>
      <vt:lpstr>Виды кредита: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Петров Евгений</dc:creator>
  <cp:lastModifiedBy>Windows User</cp:lastModifiedBy>
  <cp:revision>24</cp:revision>
  <dcterms:created xsi:type="dcterms:W3CDTF">2011-12-14T11:01:41Z</dcterms:created>
  <dcterms:modified xsi:type="dcterms:W3CDTF">2022-09-29T22:10:32Z</dcterms:modified>
</cp:coreProperties>
</file>