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y="5143500" cx="9144000"/>
  <p:notesSz cx="6858000" cy="9144000"/>
  <p:embeddedFontLst>
    <p:embeddedFont>
      <p:font typeface="Roboto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4E45BFD-D8A8-4236-A819-0EB577AE216E}">
  <a:tblStyle styleId="{B4E45BFD-D8A8-4236-A819-0EB577AE216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bold.fntdata"/><Relationship Id="rId11" Type="http://schemas.openxmlformats.org/officeDocument/2006/relationships/slide" Target="slides/slide5.xml"/><Relationship Id="rId22" Type="http://schemas.openxmlformats.org/officeDocument/2006/relationships/font" Target="fonts/Roboto-boldItalic.fntdata"/><Relationship Id="rId10" Type="http://schemas.openxmlformats.org/officeDocument/2006/relationships/slide" Target="slides/slide4.xml"/><Relationship Id="rId21" Type="http://schemas.openxmlformats.org/officeDocument/2006/relationships/font" Target="fonts/Roboto-italic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font" Target="fonts/Roboto-regular.fntdata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1bc2240255c_0_3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1bc2240255c_0_3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1bc2240255c_0_3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1bc2240255c_0_3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1bc2240255c_0_4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1bc2240255c_0_4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bc2240255c_0_3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bc2240255c_0_3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bc2240255c_0_3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1bc2240255c_0_3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bc2240255c_0_3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1bc2240255c_0_3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bc2240255c_0_3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1bc2240255c_0_3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bc2240255c_0_3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1bc2240255c_0_3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1bc2240255c_0_3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1bc2240255c_0_3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bc2240255c_0_3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1bc2240255c_0_3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bc2240255c_0_3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1bc2240255c_0_3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Google Shape;26;p3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drive.google.com/file/d/18eOv2CxCuwInjEuJR0GhWbSU1GfUnpG9/view" TargetMode="External"/><Relationship Id="rId4" Type="http://schemas.openxmlformats.org/officeDocument/2006/relationships/image" Target="../media/image2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ctrTitle"/>
          </p:nvPr>
        </p:nvSpPr>
        <p:spPr>
          <a:xfrm>
            <a:off x="598100" y="866128"/>
            <a:ext cx="8222100" cy="174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Общеразвивающие и строевые упражнения для детей дошкольного возраста</a:t>
            </a:r>
            <a:endParaRPr/>
          </a:p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2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Обучение детей строевым упражнениям</a:t>
            </a:r>
            <a:endParaRPr/>
          </a:p>
        </p:txBody>
      </p:sp>
      <p:graphicFrame>
        <p:nvGraphicFramePr>
          <p:cNvPr id="141" name="Google Shape;141;p22"/>
          <p:cNvGraphicFramePr/>
          <p:nvPr/>
        </p:nvGraphicFramePr>
        <p:xfrm>
          <a:off x="311700" y="10178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{B4E45BFD-D8A8-4236-A819-0EB577AE216E}</a:tableStyleId>
              </a:tblPr>
              <a:tblGrid>
                <a:gridCol w="1237225"/>
                <a:gridCol w="7408725"/>
              </a:tblGrid>
              <a:tr h="6078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600"/>
                        <a:t>со второй младшей группы</a:t>
                      </a:r>
                      <a:endParaRPr sz="1600"/>
                    </a:p>
                  </a:txBody>
                  <a:tcPr marT="91425" marB="91425" marR="118300" marL="91425"/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>
                          <a:highlight>
                            <a:srgbClr val="FFFFFF"/>
                          </a:highlight>
                        </a:rPr>
                        <a:t>детей приучают строиться (с помощью воспитателя) - в круг, в колонну друг за другом, запоминая впереди стоящего ребенка; дети строятся возле стены, разложенного вдоль нее шнура и т.д. Их учат перестроению из колонны по одному в пары.</a:t>
                      </a:r>
                      <a:endParaRPr sz="1600"/>
                    </a:p>
                  </a:txBody>
                  <a:tcPr marT="91425" marB="91425" marR="91425" marL="91425"/>
                </a:tc>
              </a:tr>
              <a:tr h="6078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600"/>
                        <a:t>средняя группа</a:t>
                      </a:r>
                      <a:endParaRPr sz="16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/>
                        <a:t>закрепляются навыки построения и перестроения, умения быстро строиться и перестраиваться не только на месте, но и в движении; изменять движение по сигналу</a:t>
                      </a:r>
                      <a:endParaRPr sz="1600"/>
                    </a:p>
                  </a:txBody>
                  <a:tcPr marT="91425" marB="91425" marR="91425" marL="91425"/>
                </a:tc>
              </a:tr>
              <a:tr h="6078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600"/>
                        <a:t>старшие группы</a:t>
                      </a:r>
                      <a:endParaRPr sz="16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/>
                        <a:t>закрепляются разнообразные построения и перестроения: из колонны в пары, четверки путем прохождения через центр зала и расхождения направо и налево. </a:t>
                      </a:r>
                      <a:endParaRPr sz="1500"/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/>
                        <a:t>Дети выполняют упражнения в смыкании и размыкании колонн, используя приставной шаг; проверяют расстояние между колоннами и друг другом с помощью вытянутой руки; строятся по глазомеру, ориентируясь на водящих, умеют четко и свободно поворачиваться по команде.</a:t>
                      </a:r>
                      <a:endParaRPr sz="15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3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23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48" name="Google Shape;148;p23" title="видео комплекс общеразвивающих упражнений 4-5лет.mp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Практическое задание</a:t>
            </a:r>
            <a:endParaRPr/>
          </a:p>
        </p:txBody>
      </p:sp>
      <p:sp>
        <p:nvSpPr>
          <p:cNvPr id="154" name="Google Shape;154;p2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600"/>
              <a:t>Разработать комплекс общеразвивающих упражнений (возраст по выбору).</a:t>
            </a:r>
            <a:endParaRPr sz="2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2600"/>
              <a:t>Требования:</a:t>
            </a:r>
            <a:endParaRPr sz="2600"/>
          </a:p>
          <a:p>
            <a:pPr indent="-381317" lvl="0" marL="457200" rtl="0" algn="l">
              <a:spcBef>
                <a:spcPts val="1200"/>
              </a:spcBef>
              <a:spcAft>
                <a:spcPts val="0"/>
              </a:spcAft>
              <a:buSzPct val="100000"/>
              <a:buAutoNum type="arabicParenR"/>
            </a:pPr>
            <a:r>
              <a:rPr lang="ru" sz="2600"/>
              <a:t>упражнения соответствуют возрасту;</a:t>
            </a:r>
            <a:endParaRPr sz="2600"/>
          </a:p>
          <a:p>
            <a:pPr indent="-381317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arenR"/>
            </a:pPr>
            <a:r>
              <a:rPr lang="ru" sz="2600"/>
              <a:t>соблюдение последовательности упражнений в комплексе;</a:t>
            </a:r>
            <a:endParaRPr sz="2600"/>
          </a:p>
          <a:p>
            <a:pPr indent="-381317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arenR"/>
            </a:pPr>
            <a:r>
              <a:rPr lang="ru" sz="2600"/>
              <a:t>соответствие комплекса методике (количество повторов, количество упражнений)</a:t>
            </a:r>
            <a:endParaRPr sz="2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title"/>
          </p:nvPr>
        </p:nvSpPr>
        <p:spPr>
          <a:xfrm>
            <a:off x="311700" y="199875"/>
            <a:ext cx="8520600" cy="106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Значение общеразвивающих упражнений в развитии дошкольника</a:t>
            </a:r>
            <a:endParaRPr/>
          </a:p>
        </p:txBody>
      </p:sp>
      <p:sp>
        <p:nvSpPr>
          <p:cNvPr id="92" name="Google Shape;92;p14"/>
          <p:cNvSpPr txBox="1"/>
          <p:nvPr>
            <p:ph idx="1" type="body"/>
          </p:nvPr>
        </p:nvSpPr>
        <p:spPr>
          <a:xfrm>
            <a:off x="311700" y="1145950"/>
            <a:ext cx="8520600" cy="342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000000"/>
                </a:solidFill>
              </a:rPr>
              <a:t>Общеразвивающие упражнения (ОРУ) - специально разработанные движения для отдельных частей тела.</a:t>
            </a:r>
            <a:endParaRPr>
              <a:solidFill>
                <a:srgbClr val="000000"/>
              </a:solidFill>
            </a:endParaRPr>
          </a:p>
          <a:p>
            <a:pPr indent="0" lvl="0" marL="0" rtl="0" algn="just">
              <a:spcBef>
                <a:spcPts val="1200"/>
              </a:spcBef>
              <a:spcAft>
                <a:spcPts val="0"/>
              </a:spcAft>
              <a:buNone/>
            </a:pPr>
            <a:r>
              <a:rPr lang="ru">
                <a:solidFill>
                  <a:srgbClr val="000000"/>
                </a:solidFill>
              </a:rPr>
              <a:t>ОРУ применяются во всех формах организации физического развития детей: занятия, утренняя гимнастика, подвижные игры, физкультминутки и т.д.</a:t>
            </a:r>
            <a:endParaRPr>
              <a:solidFill>
                <a:srgbClr val="000000"/>
              </a:solidFill>
            </a:endParaRPr>
          </a:p>
          <a:p>
            <a:pPr indent="0" lvl="0" marL="0" rtl="0" algn="just">
              <a:spcBef>
                <a:spcPts val="1200"/>
              </a:spcBef>
              <a:spcAft>
                <a:spcPts val="0"/>
              </a:spcAft>
              <a:buNone/>
            </a:pPr>
            <a:r>
              <a:rPr lang="ru">
                <a:solidFill>
                  <a:srgbClr val="000000"/>
                </a:solidFill>
              </a:rPr>
              <a:t>ОРУ формируют двигательные умения и навыки.</a:t>
            </a:r>
            <a:endParaRPr>
              <a:solidFill>
                <a:srgbClr val="000000"/>
              </a:solidFill>
            </a:endParaRPr>
          </a:p>
          <a:p>
            <a:pPr indent="0" lvl="0" marL="0" rtl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ru">
                <a:solidFill>
                  <a:srgbClr val="000000"/>
                </a:solidFill>
              </a:rPr>
              <a:t>ОРУ влияет на развитие координации, гибкости, равновесия, ориентировки в пространстве.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Классификация общеразвивающих упражнений</a:t>
            </a:r>
            <a:endParaRPr/>
          </a:p>
        </p:txBody>
      </p:sp>
      <p:sp>
        <p:nvSpPr>
          <p:cNvPr id="98" name="Google Shape;98;p15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arenR"/>
            </a:pPr>
            <a:r>
              <a:rPr lang="ru">
                <a:solidFill>
                  <a:srgbClr val="000000"/>
                </a:solidFill>
              </a:rPr>
              <a:t>по анатомическому признаку: 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ru">
                <a:solidFill>
                  <a:srgbClr val="000000"/>
                </a:solidFill>
              </a:rPr>
              <a:t>упражнения для рук и плечевого пояса, 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ru">
                <a:solidFill>
                  <a:srgbClr val="000000"/>
                </a:solidFill>
              </a:rPr>
              <a:t>упражнения для ног и тазового пояса, 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ru">
                <a:solidFill>
                  <a:srgbClr val="000000"/>
                </a:solidFill>
              </a:rPr>
              <a:t>упражнения для туловища и шеи.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arenR"/>
            </a:pPr>
            <a:r>
              <a:rPr lang="ru">
                <a:solidFill>
                  <a:srgbClr val="000000"/>
                </a:solidFill>
              </a:rPr>
              <a:t>по преимущественному воздействию: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ru">
                <a:solidFill>
                  <a:srgbClr val="000000"/>
                </a:solidFill>
              </a:rPr>
              <a:t>упражнения на силу,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ru">
                <a:solidFill>
                  <a:srgbClr val="000000"/>
                </a:solidFill>
              </a:rPr>
              <a:t>упражнения на растягивание,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ru">
                <a:solidFill>
                  <a:srgbClr val="000000"/>
                </a:solidFill>
              </a:rPr>
              <a:t>упражнения на расслабление.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arenR"/>
            </a:pPr>
            <a:r>
              <a:rPr lang="ru">
                <a:solidFill>
                  <a:srgbClr val="000000"/>
                </a:solidFill>
              </a:rPr>
              <a:t>по использованию предметов и снарядов: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ru">
                <a:solidFill>
                  <a:srgbClr val="000000"/>
                </a:solidFill>
              </a:rPr>
              <a:t>без предметов, - с предметами, - на снарядах.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Комплекс общеразвивающих упражнений</a:t>
            </a:r>
            <a:endParaRPr/>
          </a:p>
        </p:txBody>
      </p:sp>
      <p:sp>
        <p:nvSpPr>
          <p:cNvPr id="104" name="Google Shape;104;p1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Комплекс - это подбор упражнений, обеспечивающий нагрузку на все основные группы мышц. Направленность комплекса зависит от конкретных задач.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Правила подбора упражнений в комплексе: 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arenR"/>
            </a:pPr>
            <a:r>
              <a:rPr lang="ru"/>
              <a:t>принцип “сверху вниз”;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ru"/>
              <a:t>наличие исходных положений: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ru"/>
              <a:t>стоя, лежа, сидя;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ru"/>
              <a:t>ноги врозь, скрестная стойка, основная стойка;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ru"/>
              <a:t>руки вытянуты, руки согнуты.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/>
          <p:nvPr>
            <p:ph type="title"/>
          </p:nvPr>
        </p:nvSpPr>
        <p:spPr>
          <a:xfrm>
            <a:off x="311700" y="186550"/>
            <a:ext cx="8520600" cy="58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Продолжительность комплекса ОРУ</a:t>
            </a:r>
            <a:endParaRPr/>
          </a:p>
        </p:txBody>
      </p:sp>
      <p:sp>
        <p:nvSpPr>
          <p:cNvPr id="110" name="Google Shape;110;p17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11" name="Google Shape;111;p17"/>
          <p:cNvPicPr preferRelativeResize="0"/>
          <p:nvPr/>
        </p:nvPicPr>
        <p:blipFill rotWithShape="1">
          <a:blip r:embed="rId3">
            <a:alphaModFix/>
          </a:blip>
          <a:srcRect b="11079" l="0" r="5749" t="0"/>
          <a:stretch/>
        </p:blipFill>
        <p:spPr>
          <a:xfrm>
            <a:off x="652900" y="911850"/>
            <a:ext cx="7838200" cy="4096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Запись общеразвивающего упражнения</a:t>
            </a:r>
            <a:endParaRPr/>
          </a:p>
        </p:txBody>
      </p:sp>
      <p:graphicFrame>
        <p:nvGraphicFramePr>
          <p:cNvPr id="117" name="Google Shape;117;p18"/>
          <p:cNvGraphicFramePr/>
          <p:nvPr/>
        </p:nvGraphicFramePr>
        <p:xfrm>
          <a:off x="532700" y="10178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{B4E45BFD-D8A8-4236-A819-0EB577AE216E}</a:tableStyleId>
              </a:tblPr>
              <a:tblGrid>
                <a:gridCol w="3829400"/>
                <a:gridCol w="3829400"/>
              </a:tblGrid>
              <a:tr h="3064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2600"/>
                        <a:t>“Название”</a:t>
                      </a:r>
                      <a:endParaRPr sz="26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2600"/>
                        <a:t>И.П.: указание положения туловища,ног, рук.</a:t>
                      </a:r>
                      <a:endParaRPr sz="26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2600"/>
                        <a:t>1 - действие;</a:t>
                      </a:r>
                      <a:endParaRPr sz="26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2600"/>
                        <a:t>2 - действие;</a:t>
                      </a:r>
                      <a:endParaRPr sz="26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2600"/>
                        <a:t>3 - И.П.</a:t>
                      </a:r>
                      <a:endParaRPr sz="26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2600"/>
                        <a:t>“Растягивание”</a:t>
                      </a:r>
                      <a:endParaRPr sz="26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2600"/>
                        <a:t>И.П.: стоя, ноги врозь, руки прямые перед грудью.</a:t>
                      </a:r>
                      <a:endParaRPr sz="26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2600"/>
                        <a:t>1- руки в стороны;</a:t>
                      </a:r>
                      <a:endParaRPr sz="26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2600"/>
                        <a:t>2 - руки вверх;</a:t>
                      </a:r>
                      <a:endParaRPr sz="26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2600"/>
                        <a:t>3 - И.П.</a:t>
                      </a:r>
                      <a:endParaRPr sz="26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9"/>
          <p:cNvSpPr txBox="1"/>
          <p:nvPr>
            <p:ph type="title"/>
          </p:nvPr>
        </p:nvSpPr>
        <p:spPr>
          <a:xfrm>
            <a:off x="311700" y="173225"/>
            <a:ext cx="8520600" cy="95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Строевые упражнения в разных возрастных группах</a:t>
            </a:r>
            <a:endParaRPr/>
          </a:p>
        </p:txBody>
      </p:sp>
      <p:sp>
        <p:nvSpPr>
          <p:cNvPr id="123" name="Google Shape;123;p19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308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Строевые упражнения</a:t>
            </a:r>
            <a:r>
              <a:rPr lang="ru" sz="2308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совместные или одиночные действия занимающихся в том или ином строю.</a:t>
            </a:r>
            <a:endParaRPr sz="2308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44450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2308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Классифицируются строевые упражнения на четыре группы:</a:t>
            </a:r>
            <a:endParaRPr sz="2308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64172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-"/>
            </a:pPr>
            <a:r>
              <a:rPr lang="ru" sz="2308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строевые приемы,</a:t>
            </a:r>
            <a:endParaRPr sz="2308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64172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-"/>
            </a:pPr>
            <a:r>
              <a:rPr lang="ru" sz="2308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построения и перестроения,</a:t>
            </a:r>
            <a:endParaRPr sz="2308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64172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-"/>
            </a:pPr>
            <a:r>
              <a:rPr lang="ru" sz="2308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передвижения,</a:t>
            </a:r>
            <a:endParaRPr sz="2308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64172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-"/>
            </a:pPr>
            <a:r>
              <a:rPr lang="ru" sz="2308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размыкания и смыкания.</a:t>
            </a:r>
            <a:endParaRPr sz="2308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1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0"/>
          <p:cNvSpPr txBox="1"/>
          <p:nvPr>
            <p:ph type="title"/>
          </p:nvPr>
        </p:nvSpPr>
        <p:spPr>
          <a:xfrm>
            <a:off x="311700" y="146575"/>
            <a:ext cx="8520600" cy="57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Основные понятия строевых упражнений</a:t>
            </a:r>
            <a:endParaRPr/>
          </a:p>
        </p:txBody>
      </p:sp>
      <p:sp>
        <p:nvSpPr>
          <p:cNvPr id="129" name="Google Shape;129;p20"/>
          <p:cNvSpPr txBox="1"/>
          <p:nvPr>
            <p:ph idx="1" type="body"/>
          </p:nvPr>
        </p:nvSpPr>
        <p:spPr>
          <a:xfrm>
            <a:off x="311700" y="719575"/>
            <a:ext cx="8520600" cy="405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4450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r>
              <a:rPr b="1" lang="ru" sz="1715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Строй</a:t>
            </a:r>
            <a:r>
              <a:rPr lang="ru" sz="1715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- установленное размещение занимающихся, для совместных действий.</a:t>
            </a:r>
            <a:endParaRPr sz="1715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44450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r>
              <a:rPr b="1" lang="ru" sz="1715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Сомкнутый строй</a:t>
            </a:r>
            <a:r>
              <a:rPr lang="ru" sz="1715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- строй, в котором занимающиеся расположены в шеренгах с интервалом, равным ширине ладони (между локтями), один от другого или в колоннах на дистанции, равной поднятой впереди руки.</a:t>
            </a:r>
            <a:endParaRPr sz="1715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44450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r>
              <a:rPr b="1" lang="ru" sz="1715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Разомкнутый строй </a:t>
            </a:r>
            <a:r>
              <a:rPr lang="ru" sz="1715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- строй, в котором занимающиеся расположены в шеренгах, с интервалом в один шаг или с интервалом, указанным преподавателем.</a:t>
            </a:r>
            <a:endParaRPr sz="1715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44450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r>
              <a:rPr b="1" lang="ru" sz="1715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Шеренга</a:t>
            </a:r>
            <a:r>
              <a:rPr lang="ru" sz="1715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- строй, в котором дети стоят один возле другого на одной линии, лицом в одну сторону, с интервалом в одну ладонь, приставленную к бедру. </a:t>
            </a:r>
            <a:endParaRPr sz="1715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44450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r>
              <a:rPr b="1" lang="ru" sz="1715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Фланги</a:t>
            </a:r>
            <a:r>
              <a:rPr lang="ru" sz="1715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- правая и левая оконечности строя.</a:t>
            </a:r>
            <a:endParaRPr sz="1815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Основные понятия строевых упражнений</a:t>
            </a:r>
            <a:endParaRPr/>
          </a:p>
        </p:txBody>
      </p:sp>
      <p:sp>
        <p:nvSpPr>
          <p:cNvPr id="135" name="Google Shape;135;p2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/>
          </a:bodyPr>
          <a:lstStyle/>
          <a:p>
            <a:pPr indent="44450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282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Интервал</a:t>
            </a:r>
            <a:r>
              <a:rPr lang="ru" sz="2282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- расстояние по фронту между занимающимися (в шеренге). </a:t>
            </a:r>
            <a:endParaRPr sz="2282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44450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282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Колонна</a:t>
            </a:r>
            <a:r>
              <a:rPr lang="ru" sz="2282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- строй, в котором занимающиеся расположены в затылок друг другу.</a:t>
            </a:r>
            <a:endParaRPr sz="2282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44450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282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Дистанция</a:t>
            </a:r>
            <a:r>
              <a:rPr lang="ru" sz="2282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- расстояние между занимающимися в глубину (в колонне). </a:t>
            </a:r>
            <a:endParaRPr sz="2282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44450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282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Направляющий</a:t>
            </a:r>
            <a:r>
              <a:rPr lang="ru" sz="2282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- занимающийся, идущий первым в колонне.</a:t>
            </a:r>
            <a:endParaRPr sz="2282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44450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282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Замыкающий</a:t>
            </a:r>
            <a:r>
              <a:rPr lang="ru" sz="2282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- занимающийся, идущий в колонне последним.</a:t>
            </a:r>
            <a:endParaRPr sz="2282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44450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282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Размыкания</a:t>
            </a:r>
            <a:r>
              <a:rPr lang="ru" sz="2282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- способы увеличения интервала или дистанции строя.</a:t>
            </a:r>
            <a:endParaRPr sz="2282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44450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282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Смыкания </a:t>
            </a:r>
            <a:r>
              <a:rPr lang="ru" sz="2282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- приемы уплотнения разомкнутого строя.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