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456" y="830926"/>
            <a:ext cx="11500833" cy="242146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Статистическое наблюдение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5346" y="4501643"/>
            <a:ext cx="4643415" cy="13324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small" dirty="0">
                <a:solidFill>
                  <a:schemeClr val="bg1"/>
                </a:solidFill>
              </a:rPr>
              <a:t>Ошибки статистического наблюдения</a:t>
            </a:r>
            <a:br>
              <a:rPr lang="ru-RU" b="1" cap="small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63" y="2065867"/>
            <a:ext cx="10798100" cy="33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894" y="2567189"/>
            <a:ext cx="10131425" cy="14562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СПАСИБО ЗА ВНИМАНИЕ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369" y="669702"/>
            <a:ext cx="8756606" cy="271314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Статистическое наблюдение</a:t>
            </a:r>
            <a:r>
              <a:rPr lang="ru-RU" dirty="0">
                <a:solidFill>
                  <a:schemeClr val="bg1"/>
                </a:solidFill>
              </a:rPr>
              <a:t> - это предварительная стадия статистического исследования, которая представляет собой планомерный, научно организованный учет (сбор) первичных статистических данных о массовых социально-экономических явлениях и процессах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solreg.ru/userdata/redprinima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10" y="2963677"/>
            <a:ext cx="4854307" cy="32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dikst.ru/misc/i/gallery/5308/1107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7" y="3356841"/>
            <a:ext cx="5200337" cy="24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711" y="725391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Статистическое наблюдение должно отвечать ряду важнейших требований:</a:t>
            </a:r>
          </a:p>
          <a:p>
            <a:pPr marL="342900" indent="-342900">
              <a:buClrTx/>
              <a:buFont typeface="+mj-lt"/>
              <a:buAutoNum type="alphaLcParenR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проводиться непрерывно и </a:t>
            </a:r>
            <a:r>
              <a:rPr lang="ru-RU" dirty="0" smtClean="0">
                <a:solidFill>
                  <a:schemeClr val="bg1"/>
                </a:solidFill>
              </a:rPr>
              <a:t>систематически;</a:t>
            </a:r>
          </a:p>
          <a:p>
            <a:pPr marL="342900" indent="-342900">
              <a:buClrTx/>
              <a:buFont typeface="+mj-lt"/>
              <a:buAutoNum type="alphaLcParenR"/>
            </a:pPr>
            <a:r>
              <a:rPr lang="ru-RU" dirty="0" smtClean="0">
                <a:solidFill>
                  <a:schemeClr val="bg1"/>
                </a:solidFill>
              </a:rPr>
              <a:t>учет </a:t>
            </a:r>
            <a:r>
              <a:rPr lang="ru-RU" dirty="0">
                <a:solidFill>
                  <a:schemeClr val="bg1"/>
                </a:solidFill>
              </a:rPr>
              <a:t>массовых данных должен быть таким, чтобы не только обеспечивалась полнота данных, но и учитывалось их постоянное </a:t>
            </a:r>
            <a:r>
              <a:rPr lang="ru-RU" dirty="0" smtClean="0">
                <a:solidFill>
                  <a:schemeClr val="bg1"/>
                </a:solidFill>
              </a:rPr>
              <a:t>изменение;</a:t>
            </a:r>
          </a:p>
          <a:p>
            <a:pPr marL="342900" indent="-342900">
              <a:buClrTx/>
              <a:buFont typeface="+mj-lt"/>
              <a:buAutoNum type="alphaLcParenR"/>
            </a:pPr>
            <a:r>
              <a:rPr lang="ru-RU" dirty="0" smtClean="0">
                <a:solidFill>
                  <a:schemeClr val="bg1"/>
                </a:solidFill>
              </a:rPr>
              <a:t>данные </a:t>
            </a:r>
            <a:r>
              <a:rPr lang="ru-RU" dirty="0">
                <a:solidFill>
                  <a:schemeClr val="bg1"/>
                </a:solidFill>
              </a:rPr>
              <a:t>должны быть максимально достоверны и </a:t>
            </a:r>
            <a:r>
              <a:rPr lang="ru-RU" dirty="0" smtClean="0">
                <a:solidFill>
                  <a:schemeClr val="bg1"/>
                </a:solidFill>
              </a:rPr>
              <a:t>точны;</a:t>
            </a:r>
          </a:p>
          <a:p>
            <a:pPr marL="342900" indent="-342900">
              <a:buClrTx/>
              <a:buFont typeface="+mj-lt"/>
              <a:buAutoNum type="alphaLcParenR"/>
            </a:pPr>
            <a:r>
              <a:rPr lang="ru-RU" dirty="0" smtClean="0">
                <a:solidFill>
                  <a:schemeClr val="bg1"/>
                </a:solidFill>
              </a:rPr>
              <a:t>исследуемые </a:t>
            </a:r>
            <a:r>
              <a:rPr lang="ru-RU" dirty="0">
                <a:solidFill>
                  <a:schemeClr val="bg1"/>
                </a:solidFill>
              </a:rPr>
              <a:t>явления должны иметь не только научную, но и практическую ценность.</a:t>
            </a:r>
          </a:p>
          <a:p>
            <a:pPr>
              <a:buClrTx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directsellingnews.com/images/site/featured/0213_financialnews_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29" y="3676987"/>
            <a:ext cx="6375265" cy="27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lib.ru/image.php?way=oplib/baza14/455566316148.files/image0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34" y="520520"/>
            <a:ext cx="5870080" cy="55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ll4design.ru/uploads/images/Professions,%20work,%20business/preview/Professions,%20work,%20business_10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64" y="1435993"/>
            <a:ext cx="3058733" cy="30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roeshnik.ru/entry/images/37/926373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60" y="830094"/>
            <a:ext cx="8890201" cy="48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Виды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794" y="1609859"/>
            <a:ext cx="5843820" cy="452048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Статистические наблюдения подразделяются на виды по следующим признакам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</a:p>
          <a:p>
            <a:pPr>
              <a:buClrTx/>
            </a:pPr>
            <a:r>
              <a:rPr lang="ru-RU" sz="2000" dirty="0" smtClean="0">
                <a:solidFill>
                  <a:schemeClr val="bg1"/>
                </a:solidFill>
              </a:rPr>
              <a:t>по </a:t>
            </a:r>
            <a:r>
              <a:rPr lang="ru-RU" sz="2000" dirty="0">
                <a:solidFill>
                  <a:schemeClr val="bg1"/>
                </a:solidFill>
              </a:rPr>
              <a:t>времени регистрации данных;</a:t>
            </a:r>
          </a:p>
          <a:p>
            <a:pPr>
              <a:buClrTx/>
            </a:pPr>
            <a:r>
              <a:rPr lang="ru-RU" sz="2000" dirty="0">
                <a:solidFill>
                  <a:schemeClr val="bg1"/>
                </a:solidFill>
              </a:rPr>
              <a:t>по полноте охвата единиц </a:t>
            </a:r>
            <a:r>
              <a:rPr lang="ru-RU" sz="2000" dirty="0" smtClean="0">
                <a:solidFill>
                  <a:schemeClr val="bg1"/>
                </a:solidFill>
              </a:rPr>
              <a:t>совокупности</a:t>
            </a:r>
            <a:endParaRPr lang="ru-RU" dirty="0">
              <a:solidFill>
                <a:schemeClr val="bg1"/>
              </a:solidFill>
            </a:endParaRPr>
          </a:p>
          <a:p>
            <a:pPr>
              <a:buClrTx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www.microbik.ru/dosta/%D0%97%D0%B0%D1%82%D1%80%D0%B0%D1%82%D1%8B+%D0%92%D1%8B%D0%BF%D1%83%D1%81%D0%BA+%D0%A3%D0%B2%D0%B0%D0%B6%D0%B0%D0%B5%D0%BC%D1%8B%D0%B5+%D1%80%D1%83%D0%BA%D0%BE%D0%B2%D0%BE%D0%B4%D0%B8%D1%82%D0%B5%D0%BB%D0%B8+%D0%BE%D1%80%D0%B3%D0%B0%D0%BD%D0%B8%D0%B7%D0%B0%D1%86%D0%B8%D0%B9+%D0%B8+%D0%BF%D1%80%D0%B5%D0%B4%D0%BF%D1%80%D0%B8%D0%BD%D0%B8%D0%BC%D0%B0%D1%82%D0%B5%D0%BB%D0%B8%21a/23884_html_12b801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07" y="2065867"/>
            <a:ext cx="4461440" cy="327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Виды статистического наблюдения по времени регистрации: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90" y="2452234"/>
            <a:ext cx="11183667" cy="19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 полноте охвата единиц совокупности различают следующие виды статистического наблюдения: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ru-RU" b="1" dirty="0">
                <a:solidFill>
                  <a:schemeClr val="bg1"/>
                </a:solidFill>
              </a:rPr>
              <a:t>Сплошное наблюдение</a:t>
            </a:r>
            <a:r>
              <a:rPr lang="ru-RU" dirty="0">
                <a:solidFill>
                  <a:schemeClr val="bg1"/>
                </a:solidFill>
              </a:rPr>
              <a:t> — представляет собой сбор и получение информации обо всех единицах изучаемой совокупности. Характеризуется высокими материальными и трудовыми затратами, недостаточной оперативностью информации. Применяется при переписи населения, при сборе данных в форме отчетности, охватывающей крупные и средние предприятия разных форм собственности.</a:t>
            </a:r>
          </a:p>
          <a:p>
            <a:pPr>
              <a:buClrTx/>
            </a:pPr>
            <a:r>
              <a:rPr lang="ru-RU" b="1" dirty="0" err="1" smtClean="0">
                <a:solidFill>
                  <a:schemeClr val="bg1"/>
                </a:solidFill>
              </a:rPr>
              <a:t>Несплошное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наблюдение</a:t>
            </a:r>
            <a:r>
              <a:rPr lang="ru-RU" dirty="0">
                <a:solidFill>
                  <a:schemeClr val="bg1"/>
                </a:solidFill>
              </a:rPr>
              <a:t> — основано на принципе случайного отбора единиц изучаемой совокупности, при этом в выборочной совокупности должны быть представлены все типы единиц, имеющихся в совокупности. Имеет ряд </a:t>
            </a:r>
            <a:r>
              <a:rPr lang="ru-RU" dirty="0" smtClean="0">
                <a:solidFill>
                  <a:schemeClr val="bg1"/>
                </a:solidFill>
              </a:rPr>
              <a:t>преимуществ </a:t>
            </a:r>
            <a:r>
              <a:rPr lang="ru-RU" dirty="0">
                <a:solidFill>
                  <a:schemeClr val="bg1"/>
                </a:solidFill>
              </a:rPr>
              <a:t>перед сплошным наблюдением: сокращение временных и денежных затрат.</a:t>
            </a:r>
          </a:p>
          <a:p>
            <a:pPr>
              <a:buClrTx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small" dirty="0" smtClean="0">
                <a:solidFill>
                  <a:schemeClr val="bg1"/>
                </a:solidFill>
              </a:rPr>
              <a:t>Вид</a:t>
            </a:r>
            <a:r>
              <a:rPr lang="ru-RU" b="1" cap="small" dirty="0" smtClean="0">
                <a:solidFill>
                  <a:schemeClr val="bg1"/>
                </a:solidFill>
              </a:rPr>
              <a:t>ы </a:t>
            </a:r>
            <a:r>
              <a:rPr lang="ru-RU" b="1" cap="small" dirty="0">
                <a:solidFill>
                  <a:schemeClr val="bg1"/>
                </a:solidFill>
              </a:rPr>
              <a:t>статистического </a:t>
            </a:r>
            <a:r>
              <a:rPr lang="ru-RU" b="1" cap="small" dirty="0" smtClean="0">
                <a:solidFill>
                  <a:schemeClr val="bg1"/>
                </a:solidFill>
              </a:rPr>
              <a:t>наблюдения по источникам сведений</a:t>
            </a:r>
            <a:r>
              <a:rPr lang="ru-RU" b="1" cap="small" dirty="0">
                <a:solidFill>
                  <a:schemeClr val="bg1"/>
                </a:solidFill>
              </a:rPr>
              <a:t/>
            </a:r>
            <a:br>
              <a:rPr lang="ru-RU" b="1" cap="small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975" y="2397171"/>
            <a:ext cx="11035454" cy="255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85</TotalTime>
  <Words>110</Words>
  <Application>Microsoft Office PowerPoint</Application>
  <PresentationFormat>Произвольный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Небеса</vt:lpstr>
      <vt:lpstr>Статистическое наблюдение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</vt:lpstr>
      <vt:lpstr>Виды статистического наблюдения по времени регистрации: </vt:lpstr>
      <vt:lpstr>По полноте охвата единиц совокупности различают следующие виды статистического наблюдения: </vt:lpstr>
      <vt:lpstr>Виды статистического наблюдения по источникам сведений </vt:lpstr>
      <vt:lpstr>Ошибки статистического наблюдения 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Статистическое наблюдение</dc:title>
  <dc:creator>user</dc:creator>
  <cp:lastModifiedBy>Пользователь</cp:lastModifiedBy>
  <cp:revision>8</cp:revision>
  <dcterms:created xsi:type="dcterms:W3CDTF">2016-12-11T22:24:12Z</dcterms:created>
  <dcterms:modified xsi:type="dcterms:W3CDTF">2020-10-29T06:24:40Z</dcterms:modified>
</cp:coreProperties>
</file>