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6" r:id="rId2"/>
    <p:sldId id="257" r:id="rId3"/>
    <p:sldId id="271" r:id="rId4"/>
    <p:sldId id="258" r:id="rId5"/>
    <p:sldId id="259" r:id="rId6"/>
    <p:sldId id="27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E10FA-F34F-41D9-B36C-66AF0534A97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3365DFC-7C5F-4D11-9D2B-D8301262A7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E10FA-F34F-41D9-B36C-66AF0534A97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65DFC-7C5F-4D11-9D2B-D8301262A7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E10FA-F34F-41D9-B36C-66AF0534A97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65DFC-7C5F-4D11-9D2B-D8301262A7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E10FA-F34F-41D9-B36C-66AF0534A97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65DFC-7C5F-4D11-9D2B-D8301262A7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E10FA-F34F-41D9-B36C-66AF0534A97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3365DFC-7C5F-4D11-9D2B-D8301262A7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E10FA-F34F-41D9-B36C-66AF0534A97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65DFC-7C5F-4D11-9D2B-D8301262A7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E10FA-F34F-41D9-B36C-66AF0534A97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65DFC-7C5F-4D11-9D2B-D8301262A7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E10FA-F34F-41D9-B36C-66AF0534A97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65DFC-7C5F-4D11-9D2B-D8301262A7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E10FA-F34F-41D9-B36C-66AF0534A97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65DFC-7C5F-4D11-9D2B-D8301262A7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E10FA-F34F-41D9-B36C-66AF0534A97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65DFC-7C5F-4D11-9D2B-D8301262A7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E10FA-F34F-41D9-B36C-66AF0534A97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3365DFC-7C5F-4D11-9D2B-D8301262A7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2E10FA-F34F-41D9-B36C-66AF0534A97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3365DFC-7C5F-4D11-9D2B-D8301262A76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1500174"/>
            <a:ext cx="8229600" cy="1470025"/>
          </a:xfrm>
        </p:spPr>
        <p:txBody>
          <a:bodyPr>
            <a:normAutofit fontScale="90000"/>
          </a:bodyPr>
          <a:lstStyle/>
          <a:p>
            <a:r>
              <a:rPr lang="ru-RU" sz="4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Организация практического обучения</a:t>
            </a:r>
            <a:endParaRPr lang="ru-RU" sz="4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Практические занятия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428736"/>
            <a:ext cx="8258204" cy="4662502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30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Практические </a:t>
            </a: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занятия (греч. </a:t>
            </a:r>
            <a:r>
              <a:rPr lang="ru-RU" sz="3000" b="1" dirty="0" err="1">
                <a:latin typeface="Times New Roman" pitchFamily="18" charset="0"/>
                <a:cs typeface="Times New Roman" pitchFamily="18" charset="0"/>
              </a:rPr>
              <a:t>Prakticos</a:t>
            </a: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 - деятельный) - форма учебного занятия, на котором педагог организует детальное рассмотрение студентами отдельных теоретических положений учебной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дисциплины, МДК </a:t>
            </a: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и формирует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умения </a:t>
            </a: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и навыки их практического применения путем выполнения соответствующих поставленных задач. </a:t>
            </a:r>
            <a:endParaRPr lang="ru-RU" sz="3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30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Целью практического занятия является анализ проблемных ситуаций и приобретение умений применять теоретические знания для решения практических задач.</a:t>
            </a:r>
          </a:p>
          <a:p>
            <a:pPr marL="0" indent="54000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30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06090"/>
          </a:xfrm>
        </p:spPr>
        <p:txBody>
          <a:bodyPr>
            <a:no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Типы практических занятий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83568" y="1484784"/>
            <a:ext cx="8132440" cy="457200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buFontTx/>
              <a:buChar char="-"/>
            </a:pP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практическое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 формирования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умений;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практическое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 обобщения и систематизации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знаний;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практическое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 на применение знаний и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умений;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интегрированное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практическое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практическое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 – деловая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другие.</a:t>
            </a:r>
          </a:p>
          <a:p>
            <a:pPr algn="just">
              <a:spcBef>
                <a:spcPts val="0"/>
              </a:spcBef>
              <a:buFontTx/>
              <a:buChar char="-"/>
            </a:pP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534400" cy="1200196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Подготовка преподавателя к проведению практического занятия</a:t>
            </a: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844824"/>
            <a:ext cx="8503920" cy="4464496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подбор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вопросов, контролирующих знания на понимание обучающимися теоретического материала, который был изложен на лекциях и изучен ими самостоятельно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выбор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материала для примеров и упражнений;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решение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подобранных задач самим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преподавателем;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распределение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времени, отведенного на занятие, на решение каждой задачи;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подбор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иллюстративного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материала,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необходимого для решения задач,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также различного рода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демонстраций;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оформление инструкционно-технологической карты на выполнение практического занятия.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74638"/>
            <a:ext cx="811532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Оформление и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нструкционно-технологической карты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484784"/>
            <a:ext cx="8186766" cy="4968552"/>
          </a:xfrm>
        </p:spPr>
        <p:txBody>
          <a:bodyPr>
            <a:normAutofit fontScale="92500"/>
          </a:bodyPr>
          <a:lstStyle/>
          <a:p>
            <a:pPr algn="just">
              <a:buFontTx/>
              <a:buChar char="-"/>
            </a:pPr>
            <a:r>
              <a:rPr lang="ru-RU" dirty="0" smtClean="0"/>
              <a:t>формулировка темы практического занятия;</a:t>
            </a:r>
          </a:p>
          <a:p>
            <a:pPr algn="just">
              <a:buFontTx/>
              <a:buChar char="-"/>
            </a:pPr>
            <a:r>
              <a:rPr lang="ru-RU" dirty="0"/>
              <a:t>в</a:t>
            </a:r>
            <a:r>
              <a:rPr lang="ru-RU" dirty="0" smtClean="0"/>
              <a:t>ид занятия;</a:t>
            </a:r>
          </a:p>
          <a:p>
            <a:pPr algn="just">
              <a:buFontTx/>
              <a:buChar char="-"/>
            </a:pPr>
            <a:r>
              <a:rPr lang="ru-RU" dirty="0"/>
              <a:t>ц</a:t>
            </a:r>
            <a:r>
              <a:rPr lang="ru-RU" dirty="0" smtClean="0"/>
              <a:t>ель и задачи;</a:t>
            </a:r>
          </a:p>
          <a:p>
            <a:pPr algn="just">
              <a:buFontTx/>
              <a:buChar char="-"/>
            </a:pPr>
            <a:r>
              <a:rPr lang="ru-RU" dirty="0"/>
              <a:t>т</a:t>
            </a:r>
            <a:r>
              <a:rPr lang="ru-RU" dirty="0" smtClean="0"/>
              <a:t>ребования к знаниям и умениям;</a:t>
            </a:r>
          </a:p>
          <a:p>
            <a:pPr algn="just">
              <a:buFontTx/>
              <a:buChar char="-"/>
            </a:pPr>
            <a:r>
              <a:rPr lang="ru-RU" dirty="0"/>
              <a:t>н</a:t>
            </a:r>
            <a:r>
              <a:rPr lang="ru-RU" dirty="0" smtClean="0"/>
              <a:t>орма времени;</a:t>
            </a:r>
          </a:p>
          <a:p>
            <a:pPr algn="just">
              <a:buFontTx/>
              <a:buChar char="-"/>
            </a:pPr>
            <a:r>
              <a:rPr lang="ru-RU" dirty="0"/>
              <a:t>о</a:t>
            </a:r>
            <a:r>
              <a:rPr lang="ru-RU" dirty="0" smtClean="0"/>
              <a:t>снащение (оборудование);</a:t>
            </a:r>
          </a:p>
          <a:p>
            <a:pPr algn="just">
              <a:buFontTx/>
              <a:buChar char="-"/>
            </a:pPr>
            <a:r>
              <a:rPr lang="ru-RU" dirty="0"/>
              <a:t>и</a:t>
            </a:r>
            <a:r>
              <a:rPr lang="ru-RU" dirty="0" smtClean="0"/>
              <a:t>спользуемая литература;</a:t>
            </a:r>
          </a:p>
          <a:p>
            <a:pPr algn="just">
              <a:buFontTx/>
              <a:buChar char="-"/>
            </a:pPr>
            <a:r>
              <a:rPr lang="ru-RU" dirty="0"/>
              <a:t>х</a:t>
            </a:r>
            <a:r>
              <a:rPr lang="ru-RU" dirty="0" smtClean="0"/>
              <a:t>од практического занятия – методические указания по выполнению практической работы и заданий;</a:t>
            </a:r>
          </a:p>
          <a:p>
            <a:pPr algn="just">
              <a:buFontTx/>
              <a:buChar char="-"/>
            </a:pPr>
            <a:r>
              <a:rPr lang="ru-RU" dirty="0"/>
              <a:t>к</a:t>
            </a:r>
            <a:r>
              <a:rPr lang="ru-RU" dirty="0" smtClean="0"/>
              <a:t>онтроль;</a:t>
            </a:r>
          </a:p>
          <a:p>
            <a:pPr algn="just">
              <a:buFontTx/>
              <a:buChar char="-"/>
            </a:pPr>
            <a:r>
              <a:rPr lang="ru-RU" dirty="0"/>
              <a:t>д</a:t>
            </a:r>
            <a:r>
              <a:rPr lang="ru-RU" dirty="0" smtClean="0"/>
              <a:t>омашнее задание.</a:t>
            </a:r>
            <a:endParaRPr lang="ru-RU" dirty="0" smtClean="0"/>
          </a:p>
          <a:p>
            <a:pPr algn="just">
              <a:buFontTx/>
              <a:buChar char="-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801004" cy="778098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Структура практического занятия</a:t>
            </a: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1196752"/>
            <a:ext cx="8115328" cy="504056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1. Организационная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часть (проверка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присутствующих);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2. Мотивация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 учебной деятельности: преподаватель сообщает цель занятия и значение изучаемого материала, формируемых знаний и умений для дальнейшей учебной деятельности студентов и их профессиональной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деятельности;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3. Актуализация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опорных знаний: преподаватель, задавая вопросы, извлекает из памяти студентов базовые сведения, необходимые для изучения темы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занятия;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4. Разбор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теоретического материала, необходимого для успешного выполнения заданий самостоятельной работы: рассказ преподавателя (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микролекция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), устный индивидуальный или фронтальный опрос студентов, беседа 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т.п.;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5. Общая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ориентировочная основа самостоятельных действий студентов на занятии: преподаватель сообщает, что и как студенты должны делать, выполняя самостоятельную работу или решая ситуационные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задачи;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6. Контроль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успешности выполнения студентами учебных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заданий;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7. Подведение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итогов, выводы, оценка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работы;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8. Сообщение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домашнего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задания.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78098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340768"/>
            <a:ext cx="8186766" cy="4318992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endParaRPr lang="ru-RU" sz="3000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ru-RU" sz="3000" dirty="0" smtClean="0"/>
              <a:t>Рефлексия </a:t>
            </a:r>
            <a:r>
              <a:rPr lang="ru-RU" sz="3000" dirty="0"/>
              <a:t>позволяет студентам осуществить самооценку собственной деятельности на занятии и высказать мысли относительно работы группы в целом, а также выразить  </a:t>
            </a:r>
            <a:r>
              <a:rPr lang="ru-RU" sz="3000" dirty="0" smtClean="0"/>
              <a:t>пожелания </a:t>
            </a:r>
            <a:r>
              <a:rPr lang="ru-RU" sz="3000" dirty="0"/>
              <a:t>по улучшению или совершенствованию учебной деятельности. 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415</TotalTime>
  <Words>349</Words>
  <Application>Microsoft Office PowerPoint</Application>
  <PresentationFormat>Экран (4:3)</PresentationFormat>
  <Paragraphs>43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Calibri</vt:lpstr>
      <vt:lpstr>Cambria</vt:lpstr>
      <vt:lpstr>Franklin Gothic Book</vt:lpstr>
      <vt:lpstr>Perpetua</vt:lpstr>
      <vt:lpstr>Times New Roman</vt:lpstr>
      <vt:lpstr>Wingdings 2</vt:lpstr>
      <vt:lpstr>Справедливость</vt:lpstr>
      <vt:lpstr>Организация практического обучения</vt:lpstr>
      <vt:lpstr>Практические занятия</vt:lpstr>
      <vt:lpstr>Типы практических занятий</vt:lpstr>
      <vt:lpstr>Подготовка преподавателя к проведению практического занятия</vt:lpstr>
      <vt:lpstr>Оформление инструкционно-технологической карты</vt:lpstr>
      <vt:lpstr>Структура практического занятия</vt:lpstr>
      <vt:lpstr>Рефлексия</vt:lpstr>
    </vt:vector>
  </TitlesOfParts>
  <Company>Reanimator Extreme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Выборочное наблюдение</dc:title>
  <dc:creator>User</dc:creator>
  <cp:lastModifiedBy>Пользователь</cp:lastModifiedBy>
  <cp:revision>39</cp:revision>
  <dcterms:created xsi:type="dcterms:W3CDTF">2016-12-20T17:49:33Z</dcterms:created>
  <dcterms:modified xsi:type="dcterms:W3CDTF">2021-11-17T23:51:15Z</dcterms:modified>
</cp:coreProperties>
</file>