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311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Бухгалтерский учёт </a:t>
            </a:r>
            <a:br>
              <a:rPr lang="ru-RU" sz="5400" b="1" dirty="0" smtClean="0"/>
            </a:br>
            <a:r>
              <a:rPr lang="ru-RU" sz="5400" b="1" dirty="0" smtClean="0"/>
              <a:t>расчётов с подотчётными </a:t>
            </a:r>
            <a:br>
              <a:rPr lang="ru-RU" sz="5400" b="1" dirty="0" smtClean="0"/>
            </a:br>
            <a:r>
              <a:rPr lang="ru-RU" sz="5400" b="1" dirty="0" smtClean="0"/>
              <a:t>лицами (счёт 71)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Представительские расходы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расходы, связанные с коммерческой деятельностью предприятия по приёму и обслуживанию представителей других организаций, прибывших с целью установления взаимовыгодного сотрудничества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/>
          <a:lstStyle/>
          <a:p>
            <a:r>
              <a:rPr lang="ru-RU" dirty="0" smtClean="0"/>
              <a:t>Подотчётное лицо, получившее деньги под отчёт на хозяйственные нужды и представительские расходы, также составляет авансовый отчёт, к которому прикладываются все документы, подтверждающие израсходованные суммы.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Составленные авансовые отчёты с приложенными оправдательными документами сдаются для проверки в бухгалтерию предприятия, затем утверждаются руководителем.</a:t>
            </a:r>
          </a:p>
          <a:p>
            <a:r>
              <a:rPr lang="ru-RU" dirty="0" smtClean="0"/>
              <a:t>Неиспользованные подотчётные суммы возвращаются в кассу или удерживаются из заработной платы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Бухгалтерский учёт расчётов с </a:t>
            </a:r>
            <a:br>
              <a:rPr lang="ru-RU" dirty="0" smtClean="0"/>
            </a:br>
            <a:r>
              <a:rPr lang="ru-RU" dirty="0" smtClean="0"/>
              <a:t>подотчётными лицами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Счёт 71 «Расчёты с подотчётными лицами» </a:t>
            </a:r>
          </a:p>
          <a:p>
            <a:r>
              <a:rPr lang="ru-RU" dirty="0" smtClean="0"/>
              <a:t>Счёт по учёту расчётов</a:t>
            </a:r>
          </a:p>
          <a:p>
            <a:r>
              <a:rPr lang="ru-RU" dirty="0" smtClean="0"/>
              <a:t>Основной</a:t>
            </a:r>
          </a:p>
          <a:p>
            <a:r>
              <a:rPr lang="ru-RU" dirty="0" smtClean="0"/>
              <a:t>синтетический</a:t>
            </a:r>
          </a:p>
          <a:p>
            <a:r>
              <a:rPr lang="ru-RU" dirty="0" smtClean="0"/>
              <a:t>активно-пассивный</a:t>
            </a:r>
          </a:p>
          <a:p>
            <a:r>
              <a:rPr lang="ru-RU" dirty="0" smtClean="0"/>
              <a:t>балансовый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97647"/>
              </p:ext>
            </p:extLst>
          </p:nvPr>
        </p:nvGraphicFramePr>
        <p:xfrm>
          <a:off x="323528" y="185209"/>
          <a:ext cx="8568952" cy="6887777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7407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Дебет                                  71                              Кредит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7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 н- задолженность работников перед организацией на начало месяца</a:t>
                      </a:r>
                    </a:p>
                  </a:txBody>
                  <a:tcPr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 н - задолженность организации перед работниками на начало месяца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Од – получение аванса или возмещение расходов по авансовому отчету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 к – расход аванса (утверждение авансового отчета) и возврат неиспользованных подотчетных сумм в кассу организации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7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 к - задолженность работников перед организацией на конец месяца</a:t>
                      </a:r>
                    </a:p>
                  </a:txBody>
                  <a:tcPr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 к - задолженность организации перед работниками на конец месяца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20688"/>
            <a:ext cx="7498080" cy="5688632"/>
          </a:xfrm>
        </p:spPr>
        <p:txBody>
          <a:bodyPr>
            <a:normAutofit/>
          </a:bodyPr>
          <a:lstStyle/>
          <a:p>
            <a:r>
              <a:rPr lang="ru-RU" dirty="0" smtClean="0"/>
              <a:t>Регистром синтетического учёта служит </a:t>
            </a:r>
            <a:r>
              <a:rPr lang="ru-RU" b="1" dirty="0" smtClean="0"/>
              <a:t>анализ </a:t>
            </a:r>
            <a:r>
              <a:rPr lang="ru-RU" b="1" dirty="0" smtClean="0"/>
              <a:t>счета 71</a:t>
            </a:r>
          </a:p>
          <a:p>
            <a:r>
              <a:rPr lang="ru-RU" dirty="0" smtClean="0"/>
              <a:t>Аналитические </a:t>
            </a:r>
            <a:r>
              <a:rPr lang="ru-RU" dirty="0" smtClean="0"/>
              <a:t>счета открываются </a:t>
            </a:r>
            <a:r>
              <a:rPr lang="ru-RU" u="sng" dirty="0" smtClean="0"/>
              <a:t>по каждому</a:t>
            </a:r>
            <a:r>
              <a:rPr lang="ru-RU" dirty="0" smtClean="0"/>
              <a:t> подотчётному лицу</a:t>
            </a:r>
          </a:p>
          <a:p>
            <a:r>
              <a:rPr lang="ru-RU" dirty="0" smtClean="0"/>
              <a:t>Показывают остаток на начало месяца, обороты по дебету и кредиту и остаток на конец месяца.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Бухгалтерские записи по учету расчетов с подотчетными лицами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4080520"/>
          </a:xfrm>
        </p:spPr>
        <p:txBody>
          <a:bodyPr/>
          <a:lstStyle/>
          <a:p>
            <a:pPr algn="ctr">
              <a:buNone/>
              <a:defRPr/>
            </a:pPr>
            <a:r>
              <a:rPr lang="ru-RU" b="1" dirty="0" smtClean="0"/>
              <a:t>выданы подотчетные суммы</a:t>
            </a:r>
          </a:p>
          <a:p>
            <a:pPr algn="ctr"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Д 71 «Расчеты с подотчетными 			лицами» </a:t>
            </a:r>
          </a:p>
          <a:p>
            <a:pPr>
              <a:buNone/>
              <a:defRPr/>
            </a:pPr>
            <a:r>
              <a:rPr lang="ru-RU" b="1" dirty="0" smtClean="0"/>
              <a:t>	 К 50 «Касса»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Авансовый отчет утвержден,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произведенные расходы списаны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себестоимость продукции, работ, услуг</a:t>
            </a:r>
          </a:p>
          <a:p>
            <a:pPr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 20 «Основное производство»</a:t>
            </a:r>
          </a:p>
          <a:p>
            <a:pP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23 «Вспомогательные производства»</a:t>
            </a:r>
          </a:p>
          <a:p>
            <a:pP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26 «Общехозяйственные расходы»</a:t>
            </a:r>
          </a:p>
          <a:p>
            <a:pP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44 «Расходы на продажу»  </a:t>
            </a:r>
          </a:p>
          <a:p>
            <a:pP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 71 «Расчеты с подотчетными лицами»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Остаток ранее выданных подотчетных сумм возвращен в кассу организации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 50 «Касса»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 71 «Расчеты с подотчетными лицами»</a:t>
            </a:r>
          </a:p>
          <a:p>
            <a:pPr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 соглашению сторон или в обязательном порядке, если работник не отчитался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Д</a:t>
            </a:r>
            <a:r>
              <a:rPr lang="ru-RU" b="1" baseline="30000" dirty="0" smtClean="0"/>
              <a:t> </a:t>
            </a:r>
            <a:r>
              <a:rPr lang="ru-RU" b="1" dirty="0" smtClean="0"/>
              <a:t>70    К 71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smtClean="0"/>
              <a:t>удержаны из заработной платы остатки подотчётных сумм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о хозяйственных, </a:t>
            </a:r>
            <a:br>
              <a:rPr lang="ru-RU" dirty="0" smtClean="0"/>
            </a:br>
            <a:r>
              <a:rPr lang="ru-RU" dirty="0" smtClean="0"/>
              <a:t>представительских, </a:t>
            </a:r>
            <a:br>
              <a:rPr lang="ru-RU" dirty="0" smtClean="0"/>
            </a:br>
            <a:r>
              <a:rPr lang="ru-RU" dirty="0" smtClean="0"/>
              <a:t>командировочных расходах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916832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Хозяйственные расходы–это выданные наличные деньги подотчётным лицам для приобретения ТМЦ.</a:t>
            </a:r>
          </a:p>
          <a:p>
            <a:r>
              <a:rPr lang="ru-RU" dirty="0" smtClean="0"/>
              <a:t>Подотчётными лицами –являются работники предприятия получившие авансом наличные на предстоящие административно-хозяйственные, представительские и командировочные расходы.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Порядок расчетов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постоянными получателями денег на хозяйственные расходы должен быть заключён договор о материальной ответственности.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Командировочные расходы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расходы связанные со служебными командировками.</a:t>
            </a:r>
          </a:p>
          <a:p>
            <a:r>
              <a:rPr lang="ru-RU" u="sng" dirty="0" smtClean="0"/>
              <a:t>Служебной командировкой </a:t>
            </a:r>
            <a:r>
              <a:rPr lang="ru-RU" dirty="0" smtClean="0"/>
              <a:t>считается поездка работника по распоряжению руководителя предприятия на определённый срок в другую местность для выполнения служебного поручения.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548680"/>
            <a:ext cx="7498080" cy="60486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Срок командировки работников определяется руководителем предприятия, однако </a:t>
            </a:r>
            <a:r>
              <a:rPr lang="ru-RU" u="sng" dirty="0" smtClean="0"/>
              <a:t>не может превышать 40 дней</a:t>
            </a:r>
            <a:r>
              <a:rPr lang="ru-RU" dirty="0" smtClean="0"/>
              <a:t>, не считая время нахождения в пути. </a:t>
            </a:r>
          </a:p>
          <a:p>
            <a:pPr>
              <a:buNone/>
            </a:pPr>
            <a:r>
              <a:rPr lang="ru-RU" dirty="0" smtClean="0"/>
              <a:t>Срок командировки рабочих, руководителей и специалистов направленных для выполнения монтажных, наладочных и строительных работ </a:t>
            </a:r>
            <a:r>
              <a:rPr lang="ru-RU" u="sng" dirty="0" smtClean="0"/>
              <a:t>не должен превышать одного года</a:t>
            </a:r>
          </a:p>
          <a:p>
            <a:pPr>
              <a:buNone/>
            </a:pPr>
            <a:r>
              <a:rPr lang="ru-RU" dirty="0" smtClean="0"/>
              <a:t>Продление срока командировки допускается в исключительных случаях </a:t>
            </a:r>
            <a:r>
              <a:rPr lang="ru-RU" u="sng" dirty="0" smtClean="0"/>
              <a:t>не более чем на 5 дней</a:t>
            </a:r>
            <a:r>
              <a:rPr lang="ru-RU" dirty="0" smtClean="0"/>
              <a:t> с письменного разрешения руководителя органа управления, в который командирован работник.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выдачи денег под отчёт. Составление, представление и утверждение авансовых отчётов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44824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Днем выезда в командировку считается день отправления транспортных средств, а днём приезда –день приобретения билета к месту постоянной работы</a:t>
            </a:r>
          </a:p>
          <a:p>
            <a:r>
              <a:rPr lang="ru-RU" dirty="0" smtClean="0"/>
              <a:t>Во время нахождения в командировке работнику сохраняется </a:t>
            </a:r>
            <a:r>
              <a:rPr lang="ru-RU" u="sng" dirty="0" smtClean="0"/>
              <a:t>средняя заработная плата </a:t>
            </a:r>
            <a:r>
              <a:rPr lang="ru-RU" dirty="0" smtClean="0"/>
              <a:t>по месту постоянной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r>
              <a:rPr lang="ru-RU" dirty="0" smtClean="0"/>
              <a:t>Выдача наличных денег под отчёт на командировочные расходы оформляется РКО</a:t>
            </a:r>
          </a:p>
          <a:p>
            <a:r>
              <a:rPr lang="ru-RU" dirty="0" smtClean="0"/>
              <a:t>Расходование подотчётных сумм должно быть по назначению, передача их другим лицам запрещается.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r>
              <a:rPr lang="ru-RU" u="sng" dirty="0" smtClean="0"/>
              <a:t>В течении 3-х дней </a:t>
            </a:r>
            <a:r>
              <a:rPr lang="ru-RU" dirty="0" smtClean="0"/>
              <a:t>после возвращения из командировки подотчётное лицо обязано отчитаться за полученные и израсходованные суммы. </a:t>
            </a:r>
          </a:p>
          <a:p>
            <a:r>
              <a:rPr lang="ru-RU" dirty="0" smtClean="0"/>
              <a:t>С этой целью составляется </a:t>
            </a:r>
            <a:r>
              <a:rPr lang="ru-RU" u="sng" dirty="0" smtClean="0"/>
              <a:t>Авансовый отчёт</a:t>
            </a:r>
            <a:r>
              <a:rPr lang="ru-RU" dirty="0" smtClean="0"/>
              <a:t> на основании документов, подтверждающих расходы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расходы, связанные с </a:t>
            </a:r>
            <a:br>
              <a:rPr lang="ru-RU" dirty="0" smtClean="0"/>
            </a:br>
            <a:r>
              <a:rPr lang="ru-RU" dirty="0" smtClean="0"/>
              <a:t>командировкой, включают: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оплата найма жилого помещения </a:t>
            </a:r>
            <a:r>
              <a:rPr lang="ru-RU" dirty="0" smtClean="0"/>
              <a:t>производится </a:t>
            </a:r>
            <a:r>
              <a:rPr lang="ru-RU" u="sng" dirty="0" smtClean="0"/>
              <a:t>по фактическим расходам</a:t>
            </a:r>
            <a:r>
              <a:rPr lang="ru-RU" dirty="0" smtClean="0"/>
              <a:t>, подтверждённым соответствующими документами;</a:t>
            </a:r>
          </a:p>
          <a:p>
            <a:r>
              <a:rPr lang="ru-RU" b="1" dirty="0" smtClean="0"/>
              <a:t>оплата суточных </a:t>
            </a:r>
            <a:r>
              <a:rPr lang="ru-RU" dirty="0" smtClean="0"/>
              <a:t>производится </a:t>
            </a:r>
            <a:r>
              <a:rPr lang="ru-RU" u="sng" dirty="0" smtClean="0"/>
              <a:t>в размере от 100 руб. (до 700)</a:t>
            </a:r>
            <a:r>
              <a:rPr lang="ru-RU" dirty="0" smtClean="0"/>
              <a:t> за каждый день нахождения в командировке</a:t>
            </a:r>
          </a:p>
          <a:p>
            <a:r>
              <a:rPr lang="ru-RU" dirty="0" smtClean="0"/>
              <a:t>расходы по проезду к месту командировки и обратно оплачиваются по фактическим расходам, подтверждённым документами. В настоящее время  авиакомпании отказываются от выдачи бумажных билетов и переходят на систему продажи электронных билетов, поэтому для прохождения регистрации на рейс необходимо иметь документ, удостоверяющий личность. Предприятия, применяющие виртуальные билеты, выдают  распечатки электронного билета только до вылета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654</Words>
  <Application>Microsoft Office PowerPoint</Application>
  <PresentationFormat>Экран (4:3)</PresentationFormat>
  <Paragraphs>67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Corbel</vt:lpstr>
      <vt:lpstr>Gill Sans MT</vt:lpstr>
      <vt:lpstr>Tahoma</vt:lpstr>
      <vt:lpstr>Verdana</vt:lpstr>
      <vt:lpstr>Wingdings 2</vt:lpstr>
      <vt:lpstr>Солнцестояние</vt:lpstr>
      <vt:lpstr>Бухгалтерский учёт  расчётов с подотчётными  лицами (счёт 71)</vt:lpstr>
      <vt:lpstr>Понятие о хозяйственных,  представительских,  командировочных расходах</vt:lpstr>
      <vt:lpstr>Порядок расчетов</vt:lpstr>
      <vt:lpstr>Командировочные расходы</vt:lpstr>
      <vt:lpstr>Презентация PowerPoint</vt:lpstr>
      <vt:lpstr>Порядок выдачи денег под отчёт. Составление, представление и утверждение авансовых отчётов</vt:lpstr>
      <vt:lpstr>Презентация PowerPoint</vt:lpstr>
      <vt:lpstr>Презентация PowerPoint</vt:lpstr>
      <vt:lpstr>В расходы, связанные с  командировкой, включают:</vt:lpstr>
      <vt:lpstr>Представительские расходы</vt:lpstr>
      <vt:lpstr>Презентация PowerPoint</vt:lpstr>
      <vt:lpstr>Презентация PowerPoint</vt:lpstr>
      <vt:lpstr>Бухгалтерский учёт расчётов с  подотчётными лицами</vt:lpstr>
      <vt:lpstr>Презентация PowerPoint</vt:lpstr>
      <vt:lpstr>Презентация PowerPoint</vt:lpstr>
      <vt:lpstr>Бухгалтерские записи по учету расчетов с подотчетными лицами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Бухгалтерский учёт  расчётов с подотчётными  лицами (счёт 71)</dc:title>
  <dc:creator>Иринка</dc:creator>
  <cp:lastModifiedBy>Иринка</cp:lastModifiedBy>
  <cp:revision>9</cp:revision>
  <dcterms:created xsi:type="dcterms:W3CDTF">2016-10-16T18:18:20Z</dcterms:created>
  <dcterms:modified xsi:type="dcterms:W3CDTF">2024-04-05T21:35:43Z</dcterms:modified>
</cp:coreProperties>
</file>