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3" r:id="rId3"/>
    <p:sldId id="274" r:id="rId4"/>
    <p:sldId id="275" r:id="rId5"/>
    <p:sldId id="258" r:id="rId6"/>
    <p:sldId id="271" r:id="rId7"/>
    <p:sldId id="272" r:id="rId8"/>
    <p:sldId id="277" r:id="rId9"/>
    <p:sldId id="276" r:id="rId10"/>
    <p:sldId id="282" r:id="rId11"/>
    <p:sldId id="281" r:id="rId12"/>
    <p:sldId id="278" r:id="rId13"/>
    <p:sldId id="279" r:id="rId14"/>
    <p:sldId id="280" r:id="rId15"/>
    <p:sldId id="284" r:id="rId16"/>
    <p:sldId id="285" r:id="rId17"/>
    <p:sldId id="259" r:id="rId18"/>
    <p:sldId id="260" r:id="rId19"/>
    <p:sldId id="261" r:id="rId20"/>
    <p:sldId id="262" r:id="rId21"/>
    <p:sldId id="263" r:id="rId22"/>
    <p:sldId id="264" r:id="rId23"/>
    <p:sldId id="265" r:id="rId24"/>
    <p:sldId id="266" r:id="rId25"/>
    <p:sldId id="268" r:id="rId26"/>
    <p:sldId id="267" r:id="rId27"/>
    <p:sldId id="269" r:id="rId28"/>
    <p:sldId id="270"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4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12.12.2022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12.12.2022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12.12.2022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12.12.2022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1428728" y="4572008"/>
            <a:ext cx="6858000" cy="990600"/>
          </a:xfrm>
        </p:spPr>
        <p:txBody>
          <a:bodyPr>
            <a:normAutofit/>
          </a:bodyPr>
          <a:lstStyle/>
          <a:p>
            <a:pPr algn="ctr"/>
            <a:r>
              <a:rPr lang="ru-RU" sz="5400" dirty="0" err="1" smtClean="0">
                <a:solidFill>
                  <a:schemeClr val="tx1"/>
                </a:solidFill>
                <a:latin typeface="Times New Roman" pitchFamily="18" charset="0"/>
                <a:cs typeface="Times New Roman" pitchFamily="18" charset="0"/>
              </a:rPr>
              <a:t>Груминг</a:t>
            </a:r>
            <a:r>
              <a:rPr lang="ru-RU" sz="5400" dirty="0" smtClean="0">
                <a:solidFill>
                  <a:schemeClr val="tx1"/>
                </a:solidFill>
                <a:latin typeface="Times New Roman" pitchFamily="18" charset="0"/>
                <a:cs typeface="Times New Roman" pitchFamily="18" charset="0"/>
              </a:rPr>
              <a:t> </a:t>
            </a:r>
            <a:r>
              <a:rPr lang="ru-RU" sz="5400" dirty="0" smtClean="0">
                <a:solidFill>
                  <a:schemeClr val="tx1"/>
                </a:solidFill>
                <a:latin typeface="Times New Roman" pitchFamily="18" charset="0"/>
                <a:cs typeface="Times New Roman" pitchFamily="18" charset="0"/>
              </a:rPr>
              <a:t>шпица</a:t>
            </a:r>
            <a:endParaRPr lang="ru-RU" sz="5400" dirty="0">
              <a:solidFill>
                <a:schemeClr val="tx1"/>
              </a:solidFill>
              <a:latin typeface="Times New Roman" pitchFamily="18" charset="0"/>
              <a:cs typeface="Times New Roman" pitchFamily="18" charset="0"/>
            </a:endParaRPr>
          </a:p>
        </p:txBody>
      </p:sp>
      <p:pic>
        <p:nvPicPr>
          <p:cNvPr id="4" name="Рисунок 3" descr="i.jpg"/>
          <p:cNvPicPr>
            <a:picLocks noChangeAspect="1"/>
          </p:cNvPicPr>
          <p:nvPr/>
        </p:nvPicPr>
        <p:blipFill>
          <a:blip r:embed="rId2" cstate="print"/>
          <a:stretch>
            <a:fillRect/>
          </a:stretch>
        </p:blipFill>
        <p:spPr>
          <a:xfrm>
            <a:off x="2123727" y="209214"/>
            <a:ext cx="5407819" cy="38627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488" y="0"/>
            <a:ext cx="3914470" cy="523220"/>
          </a:xfrm>
          <a:prstGeom prst="rect">
            <a:avLst/>
          </a:prstGeom>
        </p:spPr>
        <p:txBody>
          <a:bodyPr wrap="none">
            <a:spAutoFit/>
          </a:bodyPr>
          <a:lstStyle/>
          <a:p>
            <a:r>
              <a:rPr lang="ru-RU" sz="2800" b="1" dirty="0" smtClean="0">
                <a:solidFill>
                  <a:srgbClr val="212529"/>
                </a:solidFill>
                <a:latin typeface="Times New Roman" pitchFamily="18" charset="0"/>
                <a:ea typeface="Times New Roman" pitchFamily="18" charset="0"/>
                <a:cs typeface="Times New Roman" pitchFamily="18" charset="0"/>
              </a:rPr>
              <a:t>Виды стрижек </a:t>
            </a:r>
            <a:r>
              <a:rPr lang="ru-RU" sz="2800" b="1" dirty="0" smtClean="0">
                <a:solidFill>
                  <a:srgbClr val="212529"/>
                </a:solidFill>
                <a:latin typeface="Times New Roman" pitchFamily="18" charset="0"/>
                <a:ea typeface="Times New Roman" pitchFamily="18" charset="0"/>
                <a:cs typeface="Times New Roman" pitchFamily="18" charset="0"/>
              </a:rPr>
              <a:t>шпицев</a:t>
            </a:r>
            <a:endParaRPr lang="ru-RU" sz="2800" dirty="0"/>
          </a:p>
        </p:txBody>
      </p:sp>
      <p:sp>
        <p:nvSpPr>
          <p:cNvPr id="51201" name="Rectangle 1"/>
          <p:cNvSpPr>
            <a:spLocks noChangeArrowheads="1"/>
          </p:cNvSpPr>
          <p:nvPr/>
        </p:nvSpPr>
        <p:spPr bwMode="auto">
          <a:xfrm>
            <a:off x="142844" y="500042"/>
            <a:ext cx="864399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effectLst/>
                <a:latin typeface="Times New Roman" pitchFamily="18" charset="0"/>
                <a:ea typeface="Times New Roman" pitchFamily="18" charset="0"/>
                <a:cs typeface="Times New Roman" pitchFamily="18" charset="0"/>
              </a:rPr>
              <a:t>	Гигиеническая стрижка</a:t>
            </a:r>
            <a:endParaRPr kumimoji="0" lang="ru-RU" sz="2000" b="1"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Этот вариант подойдет для тех, кто хочет оставить внешность померанца как можно ближе к тому, что дала природа, и при этом избежать проблем с уходом. Собачкам аккуратно обрезают шерстку на ушках, лапках и возле заднего прохода, обеспечивая чистоту и опрятный вид. </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Данный вид </a:t>
            </a:r>
            <a:r>
              <a:rPr kumimoji="0" lang="ru-RU" sz="2000" b="0" i="0" u="none" strike="noStrike" cap="none" normalizeH="0" baseline="0" dirty="0" err="1" smtClean="0">
                <a:ln>
                  <a:noFill/>
                </a:ln>
                <a:effectLst/>
                <a:latin typeface="Times New Roman" pitchFamily="18" charset="0"/>
                <a:ea typeface="Times New Roman" pitchFamily="18" charset="0"/>
                <a:cs typeface="Times New Roman" pitchFamily="18" charset="0"/>
              </a:rPr>
              <a:t>груминга</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весьма прост, поэтому большинство владельцев выполняет его дома с минимальным набором инструментов.</a:t>
            </a:r>
            <a:endParaRPr kumimoji="0" lang="ru-RU" sz="2000" b="0" i="0" u="none" strike="noStrike" cap="none" normalizeH="0" baseline="0" dirty="0" smtClean="0">
              <a:ln>
                <a:noFill/>
              </a:ln>
              <a:effectLst/>
              <a:latin typeface="Times New Roman" pitchFamily="18" charset="0"/>
              <a:cs typeface="Times New Roman" pitchFamily="18" charset="0"/>
            </a:endParaRPr>
          </a:p>
        </p:txBody>
      </p:sp>
      <p:pic>
        <p:nvPicPr>
          <p:cNvPr id="51203" name="Picture 3" descr="Гигиеническая стрижка"/>
          <p:cNvPicPr>
            <a:picLocks noChangeAspect="1" noChangeArrowheads="1"/>
          </p:cNvPicPr>
          <p:nvPr/>
        </p:nvPicPr>
        <p:blipFill>
          <a:blip r:embed="rId2" cstate="print"/>
          <a:srcRect/>
          <a:stretch>
            <a:fillRect/>
          </a:stretch>
        </p:blipFill>
        <p:spPr bwMode="auto">
          <a:xfrm>
            <a:off x="2143108" y="2880951"/>
            <a:ext cx="5712179" cy="3802402"/>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488" y="0"/>
            <a:ext cx="3914470" cy="523220"/>
          </a:xfrm>
          <a:prstGeom prst="rect">
            <a:avLst/>
          </a:prstGeom>
        </p:spPr>
        <p:txBody>
          <a:bodyPr wrap="none">
            <a:spAutoFit/>
          </a:bodyPr>
          <a:lstStyle/>
          <a:p>
            <a:r>
              <a:rPr lang="ru-RU" sz="2800" b="1" dirty="0" smtClean="0">
                <a:solidFill>
                  <a:srgbClr val="212529"/>
                </a:solidFill>
                <a:latin typeface="Times New Roman" pitchFamily="18" charset="0"/>
                <a:ea typeface="Times New Roman" pitchFamily="18" charset="0"/>
                <a:cs typeface="Times New Roman" pitchFamily="18" charset="0"/>
              </a:rPr>
              <a:t>Виды стрижек </a:t>
            </a:r>
            <a:r>
              <a:rPr lang="ru-RU" sz="2800" b="1" dirty="0" smtClean="0">
                <a:solidFill>
                  <a:srgbClr val="212529"/>
                </a:solidFill>
                <a:latin typeface="Times New Roman" pitchFamily="18" charset="0"/>
                <a:ea typeface="Times New Roman" pitchFamily="18" charset="0"/>
                <a:cs typeface="Times New Roman" pitchFamily="18" charset="0"/>
              </a:rPr>
              <a:t>шпицев</a:t>
            </a:r>
            <a:endParaRPr lang="ru-RU" sz="2800" dirty="0"/>
          </a:p>
        </p:txBody>
      </p:sp>
      <p:sp>
        <p:nvSpPr>
          <p:cNvPr id="4" name="Прямоугольник 3"/>
          <p:cNvSpPr/>
          <p:nvPr/>
        </p:nvSpPr>
        <p:spPr>
          <a:xfrm>
            <a:off x="357158" y="500042"/>
            <a:ext cx="8572560" cy="2862322"/>
          </a:xfrm>
          <a:prstGeom prst="rect">
            <a:avLst/>
          </a:prstGeom>
        </p:spPr>
        <p:txBody>
          <a:bodyPr wrap="square">
            <a:spAutoFit/>
          </a:bodyPr>
          <a:lstStyle/>
          <a:p>
            <a:r>
              <a:rPr lang="ru-RU" sz="2000" b="1" dirty="0" smtClean="0">
                <a:latin typeface="Times New Roman" pitchFamily="18" charset="0"/>
                <a:cs typeface="Times New Roman" pitchFamily="18" charset="0"/>
              </a:rPr>
              <a:t>	Выставочная</a:t>
            </a:r>
            <a:endParaRPr lang="ru-RU" sz="2000" b="1"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На </a:t>
            </a:r>
            <a:r>
              <a:rPr lang="ru-RU" sz="2000" dirty="0" smtClean="0">
                <a:latin typeface="Times New Roman" pitchFamily="18" charset="0"/>
                <a:cs typeface="Times New Roman" pitchFamily="18" charset="0"/>
              </a:rPr>
              <a:t>выставки допускаются собаки, выглядящие естественно, поэтому не увлекайтесь при стрижке, она должна скрывать недостатки и выделять достоинства вашего питомца.</a:t>
            </a:r>
          </a:p>
          <a:p>
            <a:r>
              <a:rPr lang="ru-RU" sz="2000" dirty="0" smtClean="0">
                <a:latin typeface="Times New Roman" pitchFamily="18" charset="0"/>
                <a:cs typeface="Times New Roman" pitchFamily="18" charset="0"/>
              </a:rPr>
              <a:t>	Подшерсток </a:t>
            </a:r>
            <a:r>
              <a:rPr lang="ru-RU" sz="2000" dirty="0" smtClean="0">
                <a:latin typeface="Times New Roman" pitchFamily="18" charset="0"/>
                <a:cs typeface="Times New Roman" pitchFamily="18" charset="0"/>
              </a:rPr>
              <a:t>можете слегка подравнять, убрав только торчащие волоски. После процедуры аккуратно профилируйте силуэт пса, а воротниковой зоне придайте округлую форму.</a:t>
            </a:r>
          </a:p>
          <a:p>
            <a:r>
              <a:rPr lang="ru-RU" sz="2000" dirty="0" smtClean="0">
                <a:latin typeface="Times New Roman" pitchFamily="18" charset="0"/>
                <a:cs typeface="Times New Roman" pitchFamily="18" charset="0"/>
              </a:rPr>
              <a:t>	При </a:t>
            </a:r>
            <a:r>
              <a:rPr lang="ru-RU" sz="2000" dirty="0" smtClean="0">
                <a:latin typeface="Times New Roman" pitchFamily="18" charset="0"/>
                <a:cs typeface="Times New Roman" pitchFamily="18" charset="0"/>
              </a:rPr>
              <a:t>этой процедуре придерживайтесь выставочных стандартов, по которым и будет оценен экстерьер питомца:</a:t>
            </a:r>
            <a:endParaRPr lang="ru-RU" sz="2000" dirty="0">
              <a:latin typeface="Times New Roman" pitchFamily="18" charset="0"/>
              <a:cs typeface="Times New Roman" pitchFamily="18" charset="0"/>
            </a:endParaRPr>
          </a:p>
        </p:txBody>
      </p:sp>
      <p:pic>
        <p:nvPicPr>
          <p:cNvPr id="52226" name="Picture 2" descr="Выставочный вариант"/>
          <p:cNvPicPr>
            <a:picLocks noChangeAspect="1" noChangeArrowheads="1"/>
          </p:cNvPicPr>
          <p:nvPr/>
        </p:nvPicPr>
        <p:blipFill>
          <a:blip r:embed="rId2" cstate="print"/>
          <a:srcRect/>
          <a:stretch>
            <a:fillRect/>
          </a:stretch>
        </p:blipFill>
        <p:spPr bwMode="auto">
          <a:xfrm>
            <a:off x="2928926" y="3286124"/>
            <a:ext cx="3833796" cy="3468112"/>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488" y="0"/>
            <a:ext cx="3914470" cy="523220"/>
          </a:xfrm>
          <a:prstGeom prst="rect">
            <a:avLst/>
          </a:prstGeom>
        </p:spPr>
        <p:txBody>
          <a:bodyPr wrap="none">
            <a:spAutoFit/>
          </a:bodyPr>
          <a:lstStyle/>
          <a:p>
            <a:r>
              <a:rPr lang="ru-RU" sz="2800" b="1" dirty="0" smtClean="0">
                <a:solidFill>
                  <a:srgbClr val="212529"/>
                </a:solidFill>
                <a:latin typeface="Times New Roman" pitchFamily="18" charset="0"/>
                <a:ea typeface="Times New Roman" pitchFamily="18" charset="0"/>
                <a:cs typeface="Times New Roman" pitchFamily="18" charset="0"/>
              </a:rPr>
              <a:t>Виды стрижек </a:t>
            </a:r>
            <a:r>
              <a:rPr lang="ru-RU" sz="2800" b="1" dirty="0" smtClean="0">
                <a:solidFill>
                  <a:srgbClr val="212529"/>
                </a:solidFill>
                <a:latin typeface="Times New Roman" pitchFamily="18" charset="0"/>
                <a:ea typeface="Times New Roman" pitchFamily="18" charset="0"/>
                <a:cs typeface="Times New Roman" pitchFamily="18" charset="0"/>
              </a:rPr>
              <a:t>шпицев</a:t>
            </a:r>
            <a:endParaRPr lang="ru-RU" sz="2800" dirty="0"/>
          </a:p>
        </p:txBody>
      </p:sp>
      <p:sp>
        <p:nvSpPr>
          <p:cNvPr id="48131" name="Rectangle 3"/>
          <p:cNvSpPr>
            <a:spLocks noChangeArrowheads="1"/>
          </p:cNvSpPr>
          <p:nvPr/>
        </p:nvSpPr>
        <p:spPr bwMode="auto">
          <a:xfrm>
            <a:off x="285720" y="571480"/>
            <a:ext cx="8715436"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effectLst/>
                <a:latin typeface="Times New Roman" pitchFamily="18" charset="0"/>
                <a:ea typeface="Times New Roman" pitchFamily="18" charset="0"/>
                <a:cs typeface="Times New Roman" pitchFamily="18" charset="0"/>
              </a:rPr>
              <a:t>	В стиле модерн</a:t>
            </a:r>
            <a:endParaRPr kumimoji="0" lang="ru-RU" sz="2000" b="1"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Такой вариант не очень сильно отличается от классического типа. Это идеальный вариант для тех хозяев, которые хотят свести к минимуму хлопоты по содержанию. Модерн позволит в полной мере сохранить особенности породного экстерьера песика.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Отличительные черты модерна заключаются в более сильном укорачивании по контуру силуэта. В итоге животное приобретает милую и совершенно плюшевую внешность. Правильно выполненная манипуляция не вредит структуре ости.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6" descr="У грумера"/>
          <p:cNvPicPr>
            <a:picLocks noChangeAspect="1" noChangeArrowheads="1"/>
          </p:cNvPicPr>
          <p:nvPr/>
        </p:nvPicPr>
        <p:blipFill>
          <a:blip r:embed="rId2" cstate="print"/>
          <a:srcRect/>
          <a:stretch>
            <a:fillRect/>
          </a:stretch>
        </p:blipFill>
        <p:spPr bwMode="auto">
          <a:xfrm>
            <a:off x="2500298" y="3571876"/>
            <a:ext cx="4119548" cy="3092830"/>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488" y="0"/>
            <a:ext cx="3914470" cy="523220"/>
          </a:xfrm>
          <a:prstGeom prst="rect">
            <a:avLst/>
          </a:prstGeom>
        </p:spPr>
        <p:txBody>
          <a:bodyPr wrap="none">
            <a:spAutoFit/>
          </a:bodyPr>
          <a:lstStyle/>
          <a:p>
            <a:r>
              <a:rPr lang="ru-RU" sz="2800" b="1" dirty="0" smtClean="0">
                <a:solidFill>
                  <a:srgbClr val="212529"/>
                </a:solidFill>
                <a:latin typeface="Times New Roman" pitchFamily="18" charset="0"/>
                <a:ea typeface="Times New Roman" pitchFamily="18" charset="0"/>
                <a:cs typeface="Times New Roman" pitchFamily="18" charset="0"/>
              </a:rPr>
              <a:t>Виды стрижек </a:t>
            </a:r>
            <a:r>
              <a:rPr lang="ru-RU" sz="2800" b="1" dirty="0" smtClean="0">
                <a:solidFill>
                  <a:srgbClr val="212529"/>
                </a:solidFill>
                <a:latin typeface="Times New Roman" pitchFamily="18" charset="0"/>
                <a:ea typeface="Times New Roman" pitchFamily="18" charset="0"/>
                <a:cs typeface="Times New Roman" pitchFamily="18" charset="0"/>
              </a:rPr>
              <a:t>шпицев</a:t>
            </a:r>
            <a:endParaRPr lang="ru-RU" sz="2800" dirty="0"/>
          </a:p>
        </p:txBody>
      </p:sp>
      <p:sp>
        <p:nvSpPr>
          <p:cNvPr id="54273" name="Rectangle 1"/>
          <p:cNvSpPr>
            <a:spLocks noChangeArrowheads="1"/>
          </p:cNvSpPr>
          <p:nvPr/>
        </p:nvSpPr>
        <p:spPr bwMode="auto">
          <a:xfrm>
            <a:off x="214282" y="428604"/>
            <a:ext cx="5072098"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effectLst/>
                <a:latin typeface="Times New Roman" pitchFamily="18" charset="0"/>
                <a:ea typeface="Times New Roman" pitchFamily="18" charset="0"/>
                <a:cs typeface="Times New Roman" pitchFamily="18" charset="0"/>
              </a:rPr>
              <a:t>	Стрижка под </a:t>
            </a:r>
            <a:r>
              <a:rPr kumimoji="0" lang="ru-RU" sz="2000" b="1" i="0" u="none" strike="noStrike" cap="none" normalizeH="0" baseline="0" dirty="0" err="1" smtClean="0">
                <a:ln>
                  <a:noFill/>
                </a:ln>
                <a:effectLst/>
                <a:latin typeface="Times New Roman" pitchFamily="18" charset="0"/>
                <a:ea typeface="Times New Roman" pitchFamily="18" charset="0"/>
                <a:cs typeface="Times New Roman" pitchFamily="18" charset="0"/>
              </a:rPr>
              <a:t>Бу</a:t>
            </a:r>
            <a:r>
              <a:rPr kumimoji="0" lang="ru-RU" sz="2000" b="1" i="0" u="none" strike="noStrike" cap="none" normalizeH="0" baseline="0" dirty="0" smtClean="0">
                <a:ln>
                  <a:noFill/>
                </a:ln>
                <a:effectLst/>
                <a:latin typeface="Times New Roman" pitchFamily="18" charset="0"/>
                <a:ea typeface="Times New Roman" pitchFamily="18" charset="0"/>
                <a:cs typeface="Times New Roman" pitchFamily="18" charset="0"/>
              </a:rPr>
              <a:t>, или под медвежонка</a:t>
            </a:r>
            <a:endParaRPr kumimoji="0" lang="ru-RU" sz="2000" b="1"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Стриженный под медвежонка, питомец приобретает схожесть с очень симпатичной плюшевой игрушкой. В настоящее  время это самая популярная прическа для небольших песиков. Законодателем моды стал померанец по кличке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Эта собака стала известной в интернете и завоевала популярность во всем мире.</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Недостатком такого экстерьера становится влияние обрезки на первоначальный экстерьер и длину покрова. Поэтому рекомендуется вначале хорошенько подумать, посоветоваться с опытным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грумером</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Специалист определит состояние шерсти, расскажет об особенностях породы и подскажет, как можно подстричь шпица без вреда для его шубки.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4275" name="Picture 3" descr="https://foundpets.ru/v2/cloud/images/0:0:jpeg/2021/7/8/18/162575069099_1625769197_main-image.jpg.x0.jpeg"/>
          <p:cNvPicPr>
            <a:picLocks noChangeAspect="1" noChangeArrowheads="1"/>
          </p:cNvPicPr>
          <p:nvPr/>
        </p:nvPicPr>
        <p:blipFill>
          <a:blip r:embed="rId2" cstate="print"/>
          <a:srcRect l="8442"/>
          <a:stretch>
            <a:fillRect/>
          </a:stretch>
        </p:blipFill>
        <p:spPr bwMode="auto">
          <a:xfrm>
            <a:off x="5512157" y="1214422"/>
            <a:ext cx="3516103" cy="4214842"/>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488" y="0"/>
            <a:ext cx="3914470" cy="523220"/>
          </a:xfrm>
          <a:prstGeom prst="rect">
            <a:avLst/>
          </a:prstGeom>
        </p:spPr>
        <p:txBody>
          <a:bodyPr wrap="none">
            <a:spAutoFit/>
          </a:bodyPr>
          <a:lstStyle/>
          <a:p>
            <a:r>
              <a:rPr lang="ru-RU" sz="2800" b="1" dirty="0" smtClean="0">
                <a:solidFill>
                  <a:srgbClr val="212529"/>
                </a:solidFill>
                <a:latin typeface="Times New Roman" pitchFamily="18" charset="0"/>
                <a:ea typeface="Times New Roman" pitchFamily="18" charset="0"/>
                <a:cs typeface="Times New Roman" pitchFamily="18" charset="0"/>
              </a:rPr>
              <a:t>Виды стрижек </a:t>
            </a:r>
            <a:r>
              <a:rPr lang="ru-RU" sz="2800" b="1" dirty="0" smtClean="0">
                <a:solidFill>
                  <a:srgbClr val="212529"/>
                </a:solidFill>
                <a:latin typeface="Times New Roman" pitchFamily="18" charset="0"/>
                <a:ea typeface="Times New Roman" pitchFamily="18" charset="0"/>
                <a:cs typeface="Times New Roman" pitchFamily="18" charset="0"/>
              </a:rPr>
              <a:t>шпицев</a:t>
            </a:r>
            <a:endParaRPr lang="ru-RU" sz="2800" dirty="0"/>
          </a:p>
        </p:txBody>
      </p:sp>
      <p:sp>
        <p:nvSpPr>
          <p:cNvPr id="53249" name="Rectangle 1"/>
          <p:cNvSpPr>
            <a:spLocks noChangeArrowheads="1"/>
          </p:cNvSpPr>
          <p:nvPr/>
        </p:nvSpPr>
        <p:spPr bwMode="auto">
          <a:xfrm>
            <a:off x="214282" y="346154"/>
            <a:ext cx="8786874"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err="1" smtClean="0">
                <a:ln>
                  <a:noFill/>
                </a:ln>
                <a:effectLst/>
                <a:latin typeface="Times New Roman" pitchFamily="18" charset="0"/>
                <a:ea typeface="Times New Roman" pitchFamily="18" charset="0"/>
                <a:cs typeface="Times New Roman" pitchFamily="18" charset="0"/>
              </a:rPr>
              <a:t>Груминг</a:t>
            </a:r>
            <a:r>
              <a:rPr kumimoji="0" lang="ru-RU" sz="2000" b="1" i="0" u="none" strike="noStrike" cap="none" normalizeH="0" baseline="0" dirty="0" smtClean="0">
                <a:ln>
                  <a:noFill/>
                </a:ln>
                <a:effectLst/>
                <a:latin typeface="Times New Roman" pitchFamily="18" charset="0"/>
                <a:ea typeface="Times New Roman" pitchFamily="18" charset="0"/>
                <a:cs typeface="Times New Roman" pitchFamily="18" charset="0"/>
              </a:rPr>
              <a:t> подо льва</a:t>
            </a:r>
            <a:endParaRPr kumimoji="0" lang="ru-RU" sz="2000" b="1"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Этот вариант тоже очень распространен у владельцев декоративных пород. Волосяной покров убираю машинкой по всему туловищу до области лопаток. Именно там начинается воротник-грива, который только немного укорачивают. Бедра обривают до скакательных суставов, а передние конечности до пястей. Живот выбривают полностью.</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 кончике хвоста оставляют круглую кисточку на треть длины. Кончику придают форму шара ножницами.  Владельцу важно помнить о таких же предосторожностях при выборе этой прически, как и в предыдущем случае.</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3251" name="Picture 3" descr="Львенок"/>
          <p:cNvPicPr>
            <a:picLocks noChangeAspect="1" noChangeArrowheads="1"/>
          </p:cNvPicPr>
          <p:nvPr/>
        </p:nvPicPr>
        <p:blipFill>
          <a:blip r:embed="rId2" cstate="print"/>
          <a:srcRect/>
          <a:stretch>
            <a:fillRect/>
          </a:stretch>
        </p:blipFill>
        <p:spPr bwMode="auto">
          <a:xfrm>
            <a:off x="2500298" y="3214686"/>
            <a:ext cx="4738654" cy="3511343"/>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488" y="0"/>
            <a:ext cx="3914470" cy="523220"/>
          </a:xfrm>
          <a:prstGeom prst="rect">
            <a:avLst/>
          </a:prstGeom>
        </p:spPr>
        <p:txBody>
          <a:bodyPr wrap="none">
            <a:spAutoFit/>
          </a:bodyPr>
          <a:lstStyle/>
          <a:p>
            <a:r>
              <a:rPr lang="ru-RU" sz="2800" b="1" dirty="0" smtClean="0">
                <a:solidFill>
                  <a:srgbClr val="212529"/>
                </a:solidFill>
                <a:latin typeface="Times New Roman" pitchFamily="18" charset="0"/>
                <a:ea typeface="Times New Roman" pitchFamily="18" charset="0"/>
                <a:cs typeface="Times New Roman" pitchFamily="18" charset="0"/>
              </a:rPr>
              <a:t>Виды стрижек </a:t>
            </a:r>
            <a:r>
              <a:rPr lang="ru-RU" sz="2800" b="1" dirty="0" smtClean="0">
                <a:solidFill>
                  <a:srgbClr val="212529"/>
                </a:solidFill>
                <a:latin typeface="Times New Roman" pitchFamily="18" charset="0"/>
                <a:ea typeface="Times New Roman" pitchFamily="18" charset="0"/>
                <a:cs typeface="Times New Roman" pitchFamily="18" charset="0"/>
              </a:rPr>
              <a:t>шпицев</a:t>
            </a:r>
            <a:endParaRPr lang="ru-RU" sz="2800" dirty="0"/>
          </a:p>
        </p:txBody>
      </p:sp>
      <p:sp>
        <p:nvSpPr>
          <p:cNvPr id="49153" name="Rectangle 1"/>
          <p:cNvSpPr>
            <a:spLocks noChangeArrowheads="1"/>
          </p:cNvSpPr>
          <p:nvPr/>
        </p:nvSpPr>
        <p:spPr bwMode="auto">
          <a:xfrm>
            <a:off x="214282" y="785794"/>
            <a:ext cx="8715436"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effectLst/>
                <a:latin typeface="Times New Roman" pitchFamily="18" charset="0"/>
                <a:ea typeface="Times New Roman" pitchFamily="18" charset="0"/>
                <a:cs typeface="Times New Roman" pitchFamily="18" charset="0"/>
              </a:rPr>
              <a:t>	Различия для мальчиков и девочек</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Строгих различий по половому признаку не существует. Однако сучек практически никогда не стригут подо льва или под медвежонка – им больше подходят варианты причесок, приближенные к естественному виду.</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Для выставок и сук, и кобелей постригают в традиционном (классическом) стиле. Подчеркнуть индивидуальность в таком случае можно украшениями, одеждой и поводком. Для мальчиков выбирают аксессуары в сдержанном стиле, а для девочек – более яркие вещи. Иногда </a:t>
            </a:r>
            <a:r>
              <a:rPr kumimoji="0" lang="ru-RU" sz="2000" b="0" i="0" u="none" strike="noStrike" cap="none" normalizeH="0" baseline="0" dirty="0" err="1" smtClean="0">
                <a:ln>
                  <a:noFill/>
                </a:ln>
                <a:effectLst/>
                <a:latin typeface="Times New Roman" pitchFamily="18" charset="0"/>
                <a:ea typeface="Times New Roman" pitchFamily="18" charset="0"/>
                <a:cs typeface="Times New Roman" pitchFamily="18" charset="0"/>
              </a:rPr>
              <a:t>самочкам</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делают цветной маникюр.</a:t>
            </a:r>
            <a:endParaRPr kumimoji="0" lang="ru-RU" sz="2000" b="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0" y="425470"/>
            <a:ext cx="9144000"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При должной сноровке процесс проходит быстро, и удовольствие получает и собака, и ее хозяин. Этапы манипуляции следующие:</a:t>
            </a:r>
            <a:endParaRPr kumimoji="0" lang="ru-RU"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 Перед тем, как начать процедуру, собаку тщательно вычесывают, начиная с лапок, моют и сушат феном с низким температурным режимом.</a:t>
            </a:r>
            <a:endParaRPr kumimoji="0" lang="ru-RU"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 Далее обрабатывают подушечки, пальцы, а затем пространство между ними. Делают это, используя тонкие ножницы. Образовавшиеся колтуны и грязь удаляют. Для того, чтобы создать эффект лапки кошки, шерсть убирают по всему контуру лапы.</a:t>
            </a:r>
            <a:endParaRPr kumimoji="0" lang="ru-RU"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 Далее переходят к формированию «штанов» при помощи машинки. Делают это сверху вниз, строго по линиям роста волос. У основания хвостика волоски укорачивают ножницами по направлению роста.</a:t>
            </a:r>
            <a:endParaRPr kumimoji="0" lang="ru-RU"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 Затем в порядок приводят зону </a:t>
            </a:r>
            <a:r>
              <a:rPr kumimoji="0" lang="ru-RU" b="0" i="0" u="none" strike="noStrike" cap="none" normalizeH="0" baseline="0" dirty="0" err="1" smtClean="0">
                <a:ln>
                  <a:noFill/>
                </a:ln>
                <a:effectLst/>
                <a:latin typeface="Times New Roman" pitchFamily="18" charset="0"/>
                <a:ea typeface="Times New Roman" pitchFamily="18" charset="0"/>
                <a:cs typeface="Times New Roman" pitchFamily="18" charset="0"/>
              </a:rPr>
              <a:t>ануса</a:t>
            </a: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 и половых органов.</a:t>
            </a:r>
            <a:endParaRPr kumimoji="0" lang="ru-RU"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 Область живота осторожно обрабатывают машинкой, оставляя не менее 3-4 см длины.</a:t>
            </a:r>
            <a:endParaRPr kumimoji="0" lang="ru-RU"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 Хвост необходимо обрабатывать предельно аккуратно, чтобы не испортить его экстерьер. </a:t>
            </a:r>
            <a:endParaRPr kumimoji="0" lang="ru-RU"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 Далее идет обработка ушей. Их обстригают особенно осторожно, чтобы не повредить нежную кожу песика. Сначала укорачивают отросшие волоски на кончиках, потом придают ушкам округлую форму. После чего небольшим пинцетом дергают отросшие шерстинки на внутренней части раковины. </a:t>
            </a:r>
            <a:endParaRPr kumimoji="0" lang="ru-RU"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Спину и бока обрабатывают сначала обыкновенными ножницами, а потом </a:t>
            </a:r>
            <a:r>
              <a:rPr kumimoji="0" lang="ru-RU" b="0" i="0" u="none" strike="noStrike" cap="none" normalizeH="0" baseline="0" dirty="0" err="1" smtClean="0">
                <a:ln>
                  <a:noFill/>
                </a:ln>
                <a:effectLst/>
                <a:latin typeface="Times New Roman" pitchFamily="18" charset="0"/>
                <a:ea typeface="Times New Roman" pitchFamily="18" charset="0"/>
                <a:cs typeface="Times New Roman" pitchFamily="18" charset="0"/>
              </a:rPr>
              <a:t>филировочными</a:t>
            </a: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 Заднюю часть спины особенно тщательно обрабатывают для того, чтобы ничего не могло помешать хвосту сгибаться в свободное положение.</a:t>
            </a:r>
            <a:endParaRPr kumimoji="0" lang="ru-RU"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После создания прически питомца вычесывают по росту волос, а потом в обратном направлении. Оставшиеся частички сдувают феном.</a:t>
            </a:r>
            <a:endParaRPr kumimoji="0" lang="ru-RU" b="0" i="0" u="none" strike="noStrike" cap="none" normalizeH="0" baseline="0" dirty="0" smtClean="0">
              <a:ln>
                <a:noFill/>
              </a:ln>
              <a:effectLst/>
              <a:latin typeface="Times New Roman" pitchFamily="18" charset="0"/>
              <a:cs typeface="Times New Roman" pitchFamily="18" charset="0"/>
            </a:endParaRPr>
          </a:p>
        </p:txBody>
      </p:sp>
      <p:sp>
        <p:nvSpPr>
          <p:cNvPr id="3" name="Прямоугольник 2"/>
          <p:cNvSpPr/>
          <p:nvPr/>
        </p:nvSpPr>
        <p:spPr>
          <a:xfrm>
            <a:off x="3357554" y="0"/>
            <a:ext cx="2208938" cy="461665"/>
          </a:xfrm>
          <a:prstGeom prst="rect">
            <a:avLst/>
          </a:prstGeom>
        </p:spPr>
        <p:txBody>
          <a:bodyPr wrap="none">
            <a:spAutoFit/>
          </a:bodyPr>
          <a:lstStyle/>
          <a:p>
            <a:pPr lvl="0" fontAlgn="base">
              <a:spcBef>
                <a:spcPct val="0"/>
              </a:spcBef>
              <a:spcAft>
                <a:spcPct val="0"/>
              </a:spcAft>
              <a:tabLst>
                <a:tab pos="457200" algn="l"/>
              </a:tabLst>
            </a:pPr>
            <a:r>
              <a:rPr lang="ru-RU" sz="2400" b="1" dirty="0" smtClean="0">
                <a:latin typeface="Times New Roman" pitchFamily="18" charset="0"/>
                <a:ea typeface="Times New Roman" pitchFamily="18" charset="0"/>
                <a:cs typeface="Times New Roman" pitchFamily="18" charset="0"/>
              </a:rPr>
              <a:t>Этапы работы</a:t>
            </a:r>
            <a:endParaRPr lang="ru-RU" sz="2400" b="1" dirty="0" smtClean="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nzDu.jpg"/>
          <p:cNvPicPr>
            <a:picLocks noChangeAspect="1"/>
          </p:cNvPicPr>
          <p:nvPr/>
        </p:nvPicPr>
        <p:blipFill>
          <a:blip r:embed="rId2" cstate="print"/>
          <a:stretch>
            <a:fillRect/>
          </a:stretch>
        </p:blipFill>
        <p:spPr>
          <a:xfrm>
            <a:off x="1619672" y="1189551"/>
            <a:ext cx="5616624" cy="5476209"/>
          </a:xfrm>
          <a:prstGeom prst="rect">
            <a:avLst/>
          </a:prstGeom>
        </p:spPr>
      </p:pic>
      <p:sp>
        <p:nvSpPr>
          <p:cNvPr id="6" name="TextBox 5"/>
          <p:cNvSpPr txBox="1"/>
          <p:nvPr/>
        </p:nvSpPr>
        <p:spPr>
          <a:xfrm>
            <a:off x="251520" y="260648"/>
            <a:ext cx="8640960" cy="830997"/>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Поворачиваем попой и разглаживаем шерсть, так что бы было видно анальное </a:t>
            </a:r>
            <a:r>
              <a:rPr lang="ru-RU" sz="2400" dirty="0" smtClean="0">
                <a:latin typeface="Times New Roman" pitchFamily="18" charset="0"/>
                <a:cs typeface="Times New Roman" pitchFamily="18" charset="0"/>
              </a:rPr>
              <a:t>отверстие</a:t>
            </a:r>
            <a:endParaRPr lang="ru-RU" sz="24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Kq0WD.jpg"/>
          <p:cNvPicPr>
            <a:picLocks noChangeAspect="1"/>
          </p:cNvPicPr>
          <p:nvPr/>
        </p:nvPicPr>
        <p:blipFill>
          <a:blip r:embed="rId2" cstate="print"/>
          <a:stretch>
            <a:fillRect/>
          </a:stretch>
        </p:blipFill>
        <p:spPr>
          <a:xfrm>
            <a:off x="179512" y="188640"/>
            <a:ext cx="4574626" cy="4320480"/>
          </a:xfrm>
          <a:prstGeom prst="rect">
            <a:avLst/>
          </a:prstGeom>
        </p:spPr>
      </p:pic>
      <p:pic>
        <p:nvPicPr>
          <p:cNvPr id="3" name="Рисунок 2" descr="b3bf7c8dacc3c050d5cf1b8a1301e2d85efd4b132681730.jpg"/>
          <p:cNvPicPr>
            <a:picLocks noChangeAspect="1"/>
          </p:cNvPicPr>
          <p:nvPr/>
        </p:nvPicPr>
        <p:blipFill>
          <a:blip r:embed="rId3" cstate="print"/>
          <a:stretch>
            <a:fillRect/>
          </a:stretch>
        </p:blipFill>
        <p:spPr>
          <a:xfrm>
            <a:off x="5076056" y="188639"/>
            <a:ext cx="3776464" cy="5035285"/>
          </a:xfrm>
          <a:prstGeom prst="rect">
            <a:avLst/>
          </a:prstGeom>
        </p:spPr>
      </p:pic>
      <p:sp>
        <p:nvSpPr>
          <p:cNvPr id="4" name="TextBox 3"/>
          <p:cNvSpPr txBox="1"/>
          <p:nvPr/>
        </p:nvSpPr>
        <p:spPr>
          <a:xfrm>
            <a:off x="251520" y="5733256"/>
            <a:ext cx="7848872" cy="461665"/>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Аккуратно </a:t>
            </a:r>
            <a:r>
              <a:rPr lang="ru-RU" sz="2400" dirty="0" smtClean="0">
                <a:latin typeface="Times New Roman" pitchFamily="18" charset="0"/>
                <a:cs typeface="Times New Roman" pitchFamily="18" charset="0"/>
              </a:rPr>
              <a:t>срезаем</a:t>
            </a:r>
            <a:endParaRPr lang="ru-RU" sz="24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Ii1B.jpg"/>
          <p:cNvPicPr>
            <a:picLocks noChangeAspect="1"/>
          </p:cNvPicPr>
          <p:nvPr/>
        </p:nvPicPr>
        <p:blipFill>
          <a:blip r:embed="rId2" cstate="print"/>
          <a:stretch>
            <a:fillRect/>
          </a:stretch>
        </p:blipFill>
        <p:spPr>
          <a:xfrm>
            <a:off x="179511" y="188639"/>
            <a:ext cx="4508328" cy="4320481"/>
          </a:xfrm>
          <a:prstGeom prst="rect">
            <a:avLst/>
          </a:prstGeom>
        </p:spPr>
      </p:pic>
      <p:pic>
        <p:nvPicPr>
          <p:cNvPr id="3" name="Рисунок 2" descr="C8eB3.jpg"/>
          <p:cNvPicPr>
            <a:picLocks noChangeAspect="1"/>
          </p:cNvPicPr>
          <p:nvPr/>
        </p:nvPicPr>
        <p:blipFill>
          <a:blip r:embed="rId3" cstate="print"/>
          <a:stretch>
            <a:fillRect/>
          </a:stretch>
        </p:blipFill>
        <p:spPr>
          <a:xfrm>
            <a:off x="5004048" y="188640"/>
            <a:ext cx="3744416" cy="4303478"/>
          </a:xfrm>
          <a:prstGeom prst="rect">
            <a:avLst/>
          </a:prstGeom>
        </p:spPr>
      </p:pic>
      <p:sp>
        <p:nvSpPr>
          <p:cNvPr id="4" name="TextBox 3"/>
          <p:cNvSpPr txBox="1"/>
          <p:nvPr/>
        </p:nvSpPr>
        <p:spPr>
          <a:xfrm>
            <a:off x="683568" y="5229200"/>
            <a:ext cx="7272808" cy="830997"/>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Расчёской очёсываем шерсть и смотром где ещё есть длинная шерсть, аккуратно </a:t>
            </a:r>
            <a:r>
              <a:rPr lang="ru-RU" sz="2400" dirty="0" smtClean="0">
                <a:latin typeface="Times New Roman" pitchFamily="18" charset="0"/>
                <a:cs typeface="Times New Roman" pitchFamily="18" charset="0"/>
              </a:rPr>
              <a:t>срезаем</a:t>
            </a:r>
            <a:endParaRPr lang="ru-RU" sz="2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136934"/>
            <a:ext cx="8715436" cy="61555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effectLst/>
                <a:latin typeface="Times New Roman" pitchFamily="18" charset="0"/>
                <a:ea typeface="Times New Roman" pitchFamily="18" charset="0"/>
                <a:cs typeface="Times New Roman" pitchFamily="18" charset="0"/>
              </a:rPr>
              <a:t>Особенности шерстного покрова</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Померанцы напоминают маленьких плюшевых медвежат с круглыми глазками и шикарной гривой. Благодаря густому и мягкому подшерстку и жестким длинным остевым волосам достигается эффектный внешний вид. Округлость форм придает частый волосяной покров, который расположен перпендикулярно коже.</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Times New Roman" pitchFamily="18" charset="0"/>
                <a:cs typeface="Times New Roman" pitchFamily="18" charset="0"/>
              </a:rPr>
              <a:t>Груминг</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позволяет собачке оставаться плюшевой. Регулярные парикмахерские процедуры включают в себя не только укорачивание меха, но и вычесывание не реже одного раза в неделю. Более частые обрезания могут привести к выпадению волос из подшерстка и появлению некрасивых облысевших участков. Больше всего колтунов образуется в области ушей, промежностей, подмышек, поэтому эти части тела нужно расчесывать особенно тщательно.</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Times New Roman" pitchFamily="18" charset="0"/>
                <a:cs typeface="Times New Roman" pitchFamily="18" charset="0"/>
              </a:rPr>
              <a:t>Груминг</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шпица позволяет придать шубке красивую, аккуратную форму. Проводить манипуляцию следует не чаще одного раза в 2-3 месяца. Парикмахерская услуга сделает экстерьер песика оригинальным, а шерсть ровной, гладкой, блестящей и ухоженной.</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Delj7.jpg"/>
          <p:cNvPicPr>
            <a:picLocks noChangeAspect="1"/>
          </p:cNvPicPr>
          <p:nvPr/>
        </p:nvPicPr>
        <p:blipFill>
          <a:blip r:embed="rId2" cstate="print"/>
          <a:stretch>
            <a:fillRect/>
          </a:stretch>
        </p:blipFill>
        <p:spPr>
          <a:xfrm>
            <a:off x="251520" y="260648"/>
            <a:ext cx="3600400" cy="4698083"/>
          </a:xfrm>
          <a:prstGeom prst="rect">
            <a:avLst/>
          </a:prstGeom>
        </p:spPr>
      </p:pic>
      <p:pic>
        <p:nvPicPr>
          <p:cNvPr id="3" name="Рисунок 2" descr="18gHy.jpg"/>
          <p:cNvPicPr>
            <a:picLocks noChangeAspect="1"/>
          </p:cNvPicPr>
          <p:nvPr/>
        </p:nvPicPr>
        <p:blipFill>
          <a:blip r:embed="rId3" cstate="print"/>
          <a:stretch>
            <a:fillRect/>
          </a:stretch>
        </p:blipFill>
        <p:spPr>
          <a:xfrm>
            <a:off x="4644008" y="260648"/>
            <a:ext cx="3700062" cy="4680520"/>
          </a:xfrm>
          <a:prstGeom prst="rect">
            <a:avLst/>
          </a:prstGeom>
        </p:spPr>
      </p:pic>
      <p:sp>
        <p:nvSpPr>
          <p:cNvPr id="4" name="TextBox 3"/>
          <p:cNvSpPr txBox="1"/>
          <p:nvPr/>
        </p:nvSpPr>
        <p:spPr>
          <a:xfrm>
            <a:off x="179512" y="5085184"/>
            <a:ext cx="8784976" cy="1569660"/>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Шерсть на хвосте зачёсываем к кончику и выстригаем корень хвоста от анального </a:t>
            </a:r>
            <a:r>
              <a:rPr lang="ru-RU" sz="2400" dirty="0" smtClean="0">
                <a:latin typeface="Times New Roman" pitchFamily="18" charset="0"/>
                <a:cs typeface="Times New Roman" pitchFamily="18" charset="0"/>
              </a:rPr>
              <a:t>отверстия.</a:t>
            </a:r>
            <a:endParaRPr lang="ru-RU" sz="2400" dirty="0" smtClean="0">
              <a:latin typeface="Times New Roman" pitchFamily="18" charset="0"/>
              <a:cs typeface="Times New Roman" pitchFamily="18" charset="0"/>
            </a:endParaRPr>
          </a:p>
          <a:p>
            <a:pPr algn="ctr"/>
            <a:r>
              <a:rPr lang="ru-RU" sz="2400" dirty="0" smtClean="0">
                <a:latin typeface="Times New Roman" pitchFamily="18" charset="0"/>
                <a:cs typeface="Times New Roman" pitchFamily="18" charset="0"/>
              </a:rPr>
              <a:t>Оттягиваем хвост на всю длину и срезаем кончик.</a:t>
            </a:r>
          </a:p>
          <a:p>
            <a:pPr algn="ctr"/>
            <a:r>
              <a:rPr lang="ru-RU" sz="2400" dirty="0" smtClean="0">
                <a:latin typeface="Times New Roman" pitchFamily="18" charset="0"/>
                <a:cs typeface="Times New Roman" pitchFamily="18" charset="0"/>
              </a:rPr>
              <a:t>Срезаем волоски с боков хвоста придавая ему форму веера. </a:t>
            </a:r>
            <a:endParaRPr lang="ru-RU" sz="24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KLDjJ.jpg"/>
          <p:cNvPicPr>
            <a:picLocks noChangeAspect="1"/>
          </p:cNvPicPr>
          <p:nvPr/>
        </p:nvPicPr>
        <p:blipFill>
          <a:blip r:embed="rId2" cstate="print"/>
          <a:stretch>
            <a:fillRect/>
          </a:stretch>
        </p:blipFill>
        <p:spPr>
          <a:xfrm>
            <a:off x="395536" y="301006"/>
            <a:ext cx="3744416" cy="4094770"/>
          </a:xfrm>
          <a:prstGeom prst="rect">
            <a:avLst/>
          </a:prstGeom>
        </p:spPr>
      </p:pic>
      <p:pic>
        <p:nvPicPr>
          <p:cNvPr id="3" name="Рисунок 2" descr="iSDGK.jpg"/>
          <p:cNvPicPr>
            <a:picLocks noChangeAspect="1"/>
          </p:cNvPicPr>
          <p:nvPr/>
        </p:nvPicPr>
        <p:blipFill>
          <a:blip r:embed="rId3" cstate="print"/>
          <a:stretch>
            <a:fillRect/>
          </a:stretch>
        </p:blipFill>
        <p:spPr>
          <a:xfrm>
            <a:off x="4946401" y="332656"/>
            <a:ext cx="3927527" cy="3960440"/>
          </a:xfrm>
          <a:prstGeom prst="rect">
            <a:avLst/>
          </a:prstGeom>
        </p:spPr>
      </p:pic>
      <p:sp>
        <p:nvSpPr>
          <p:cNvPr id="4" name="TextBox 3"/>
          <p:cNvSpPr txBox="1"/>
          <p:nvPr/>
        </p:nvSpPr>
        <p:spPr>
          <a:xfrm>
            <a:off x="611560" y="5157192"/>
            <a:ext cx="8064896" cy="830997"/>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Обрабатываем круп по линии позвоночника в правую и левую стороны.</a:t>
            </a:r>
            <a:endParaRPr lang="ru-RU" sz="24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SDGK.jpg"/>
          <p:cNvPicPr>
            <a:picLocks noChangeAspect="1"/>
          </p:cNvPicPr>
          <p:nvPr/>
        </p:nvPicPr>
        <p:blipFill>
          <a:blip r:embed="rId2" cstate="print"/>
          <a:stretch>
            <a:fillRect/>
          </a:stretch>
        </p:blipFill>
        <p:spPr>
          <a:xfrm>
            <a:off x="395536" y="476672"/>
            <a:ext cx="3960440" cy="3960440"/>
          </a:xfrm>
          <a:prstGeom prst="rect">
            <a:avLst/>
          </a:prstGeom>
        </p:spPr>
      </p:pic>
      <p:pic>
        <p:nvPicPr>
          <p:cNvPr id="3" name="Рисунок 2" descr="sWS7A.jpg"/>
          <p:cNvPicPr>
            <a:picLocks noChangeAspect="1"/>
          </p:cNvPicPr>
          <p:nvPr/>
        </p:nvPicPr>
        <p:blipFill>
          <a:blip r:embed="rId3" cstate="print"/>
          <a:stretch>
            <a:fillRect/>
          </a:stretch>
        </p:blipFill>
        <p:spPr>
          <a:xfrm>
            <a:off x="5292080" y="404664"/>
            <a:ext cx="3168352" cy="3921666"/>
          </a:xfrm>
          <a:prstGeom prst="rect">
            <a:avLst/>
          </a:prstGeom>
        </p:spPr>
      </p:pic>
      <p:sp>
        <p:nvSpPr>
          <p:cNvPr id="4" name="TextBox 3"/>
          <p:cNvSpPr txBox="1"/>
          <p:nvPr/>
        </p:nvSpPr>
        <p:spPr>
          <a:xfrm>
            <a:off x="827584" y="5157192"/>
            <a:ext cx="7488832" cy="461665"/>
          </a:xfrm>
          <a:prstGeom prst="rect">
            <a:avLst/>
          </a:prstGeom>
          <a:noFill/>
        </p:spPr>
        <p:txBody>
          <a:bodyPr wrap="square" rtlCol="0">
            <a:spAutoFit/>
          </a:bodyPr>
          <a:lstStyle/>
          <a:p>
            <a:pPr algn="ctr"/>
            <a:r>
              <a:rPr lang="ru-RU" sz="2400" dirty="0" smtClean="0"/>
              <a:t>Закидываем хвост на спину и смотрим что получилось.</a:t>
            </a:r>
            <a:endParaRPr lang="ru-RU"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B8pA.jpg"/>
          <p:cNvPicPr>
            <a:picLocks noChangeAspect="1"/>
          </p:cNvPicPr>
          <p:nvPr/>
        </p:nvPicPr>
        <p:blipFill>
          <a:blip r:embed="rId2" cstate="print"/>
          <a:stretch>
            <a:fillRect/>
          </a:stretch>
        </p:blipFill>
        <p:spPr>
          <a:xfrm>
            <a:off x="323527" y="332656"/>
            <a:ext cx="3476347" cy="3816424"/>
          </a:xfrm>
          <a:prstGeom prst="rect">
            <a:avLst/>
          </a:prstGeom>
        </p:spPr>
      </p:pic>
      <p:pic>
        <p:nvPicPr>
          <p:cNvPr id="3" name="Рисунок 2" descr="pGNnM.jpg"/>
          <p:cNvPicPr>
            <a:picLocks noChangeAspect="1"/>
          </p:cNvPicPr>
          <p:nvPr/>
        </p:nvPicPr>
        <p:blipFill>
          <a:blip r:embed="rId3" cstate="print"/>
          <a:stretch>
            <a:fillRect/>
          </a:stretch>
        </p:blipFill>
        <p:spPr>
          <a:xfrm>
            <a:off x="4644008" y="260648"/>
            <a:ext cx="3861048" cy="3936124"/>
          </a:xfrm>
          <a:prstGeom prst="rect">
            <a:avLst/>
          </a:prstGeom>
        </p:spPr>
      </p:pic>
      <p:sp>
        <p:nvSpPr>
          <p:cNvPr id="4" name="TextBox 3"/>
          <p:cNvSpPr txBox="1"/>
          <p:nvPr/>
        </p:nvSpPr>
        <p:spPr>
          <a:xfrm>
            <a:off x="395536" y="4581128"/>
            <a:ext cx="8280920" cy="830997"/>
          </a:xfrm>
          <a:prstGeom prst="rect">
            <a:avLst/>
          </a:prstGeom>
          <a:noFill/>
        </p:spPr>
        <p:txBody>
          <a:bodyPr wrap="square" rtlCol="0">
            <a:spAutoFit/>
          </a:bodyPr>
          <a:lstStyle/>
          <a:p>
            <a:pPr algn="ctr"/>
            <a:r>
              <a:rPr lang="ru-RU" sz="2400" dirty="0" smtClean="0"/>
              <a:t>Срезаем шерсть с ушек полукругом. По намеченной линии выравниваем гриву и линии плеча.</a:t>
            </a:r>
            <a:endParaRPr lang="ru-RU"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6Vjma.jpg"/>
          <p:cNvPicPr>
            <a:picLocks noChangeAspect="1"/>
          </p:cNvPicPr>
          <p:nvPr/>
        </p:nvPicPr>
        <p:blipFill>
          <a:blip r:embed="rId2" cstate="print"/>
          <a:stretch>
            <a:fillRect/>
          </a:stretch>
        </p:blipFill>
        <p:spPr>
          <a:xfrm>
            <a:off x="395536" y="260648"/>
            <a:ext cx="3429000" cy="3857625"/>
          </a:xfrm>
          <a:prstGeom prst="rect">
            <a:avLst/>
          </a:prstGeom>
        </p:spPr>
      </p:pic>
      <p:pic>
        <p:nvPicPr>
          <p:cNvPr id="3" name="Рисунок 2" descr="74xf1.jpg"/>
          <p:cNvPicPr>
            <a:picLocks noChangeAspect="1"/>
          </p:cNvPicPr>
          <p:nvPr/>
        </p:nvPicPr>
        <p:blipFill>
          <a:blip r:embed="rId3" cstate="print"/>
          <a:stretch>
            <a:fillRect/>
          </a:stretch>
        </p:blipFill>
        <p:spPr>
          <a:xfrm>
            <a:off x="4644008" y="329701"/>
            <a:ext cx="4032448" cy="3707611"/>
          </a:xfrm>
          <a:prstGeom prst="rect">
            <a:avLst/>
          </a:prstGeom>
        </p:spPr>
      </p:pic>
      <p:sp>
        <p:nvSpPr>
          <p:cNvPr id="4" name="TextBox 3"/>
          <p:cNvSpPr txBox="1"/>
          <p:nvPr/>
        </p:nvSpPr>
        <p:spPr>
          <a:xfrm>
            <a:off x="467544" y="4509120"/>
            <a:ext cx="7632848" cy="830997"/>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Шерсть обрабатывают </a:t>
            </a:r>
            <a:r>
              <a:rPr lang="ru-RU" sz="2400" dirty="0" err="1" smtClean="0">
                <a:latin typeface="Times New Roman" pitchFamily="18" charset="0"/>
                <a:cs typeface="Times New Roman" pitchFamily="18" charset="0"/>
              </a:rPr>
              <a:t>филировочными</a:t>
            </a:r>
            <a:r>
              <a:rPr lang="ru-RU" sz="2400" dirty="0" smtClean="0">
                <a:latin typeface="Times New Roman" pitchFamily="18" charset="0"/>
                <a:cs typeface="Times New Roman" pitchFamily="18" charset="0"/>
              </a:rPr>
              <a:t> ножницами, периодически делая зачёсы против роста шерсти.</a:t>
            </a:r>
            <a:endParaRPr lang="ru-RU" sz="24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4Jk3.jpg"/>
          <p:cNvPicPr>
            <a:picLocks noChangeAspect="1"/>
          </p:cNvPicPr>
          <p:nvPr/>
        </p:nvPicPr>
        <p:blipFill>
          <a:blip r:embed="rId2" cstate="print"/>
          <a:stretch>
            <a:fillRect/>
          </a:stretch>
        </p:blipFill>
        <p:spPr>
          <a:xfrm>
            <a:off x="395536" y="260648"/>
            <a:ext cx="3816424" cy="4431292"/>
          </a:xfrm>
          <a:prstGeom prst="rect">
            <a:avLst/>
          </a:prstGeom>
        </p:spPr>
      </p:pic>
      <p:pic>
        <p:nvPicPr>
          <p:cNvPr id="3" name="Рисунок 2" descr="oS5rs.jpg"/>
          <p:cNvPicPr>
            <a:picLocks noChangeAspect="1"/>
          </p:cNvPicPr>
          <p:nvPr/>
        </p:nvPicPr>
        <p:blipFill>
          <a:blip r:embed="rId3" cstate="print"/>
          <a:stretch>
            <a:fillRect/>
          </a:stretch>
        </p:blipFill>
        <p:spPr>
          <a:xfrm>
            <a:off x="4355975" y="260648"/>
            <a:ext cx="4593929" cy="4032448"/>
          </a:xfrm>
          <a:prstGeom prst="rect">
            <a:avLst/>
          </a:prstGeom>
        </p:spPr>
      </p:pic>
      <p:sp>
        <p:nvSpPr>
          <p:cNvPr id="4" name="TextBox 3"/>
          <p:cNvSpPr txBox="1"/>
          <p:nvPr/>
        </p:nvSpPr>
        <p:spPr>
          <a:xfrm>
            <a:off x="611560" y="5301208"/>
            <a:ext cx="7560840" cy="830997"/>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Далее обрабатываем лапы, шерсть состригаем </a:t>
            </a:r>
            <a:r>
              <a:rPr lang="ru-RU" sz="2400" dirty="0" err="1" smtClean="0">
                <a:latin typeface="Times New Roman" pitchFamily="18" charset="0"/>
                <a:cs typeface="Times New Roman" pitchFamily="18" charset="0"/>
              </a:rPr>
              <a:t>филировочными</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ножницами с верху вниз.</a:t>
            </a:r>
            <a:endParaRPr lang="ru-RU" sz="24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lGr5.jpg"/>
          <p:cNvPicPr>
            <a:picLocks noChangeAspect="1"/>
          </p:cNvPicPr>
          <p:nvPr/>
        </p:nvPicPr>
        <p:blipFill>
          <a:blip r:embed="rId2" cstate="print"/>
          <a:stretch>
            <a:fillRect/>
          </a:stretch>
        </p:blipFill>
        <p:spPr>
          <a:xfrm>
            <a:off x="251520" y="332656"/>
            <a:ext cx="3816424" cy="4387104"/>
          </a:xfrm>
          <a:prstGeom prst="rect">
            <a:avLst/>
          </a:prstGeom>
        </p:spPr>
      </p:pic>
      <p:pic>
        <p:nvPicPr>
          <p:cNvPr id="3" name="Рисунок 2" descr="ryh1K.jpg"/>
          <p:cNvPicPr>
            <a:picLocks noChangeAspect="1"/>
          </p:cNvPicPr>
          <p:nvPr/>
        </p:nvPicPr>
        <p:blipFill>
          <a:blip r:embed="rId3" cstate="print"/>
          <a:stretch>
            <a:fillRect/>
          </a:stretch>
        </p:blipFill>
        <p:spPr>
          <a:xfrm>
            <a:off x="4506923" y="332656"/>
            <a:ext cx="3957532" cy="4144416"/>
          </a:xfrm>
          <a:prstGeom prst="rect">
            <a:avLst/>
          </a:prstGeom>
        </p:spPr>
      </p:pic>
      <p:sp>
        <p:nvSpPr>
          <p:cNvPr id="4" name="TextBox 3"/>
          <p:cNvSpPr txBox="1"/>
          <p:nvPr/>
        </p:nvSpPr>
        <p:spPr>
          <a:xfrm>
            <a:off x="395536" y="5373216"/>
            <a:ext cx="8280920" cy="830997"/>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Убираем шерсть по кругу лапы и между подушечек, придавая форму «кошачьей лапы».</a:t>
            </a:r>
            <a:endParaRPr lang="ru-RU" sz="24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W3wzG.jpg"/>
          <p:cNvPicPr>
            <a:picLocks noChangeAspect="1"/>
          </p:cNvPicPr>
          <p:nvPr/>
        </p:nvPicPr>
        <p:blipFill>
          <a:blip r:embed="rId2" cstate="print"/>
          <a:stretch>
            <a:fillRect/>
          </a:stretch>
        </p:blipFill>
        <p:spPr>
          <a:xfrm>
            <a:off x="323527" y="514470"/>
            <a:ext cx="3938281" cy="3706617"/>
          </a:xfrm>
          <a:prstGeom prst="rect">
            <a:avLst/>
          </a:prstGeom>
        </p:spPr>
      </p:pic>
      <p:pic>
        <p:nvPicPr>
          <p:cNvPr id="3" name="Рисунок 2" descr="bR71Q.jpg"/>
          <p:cNvPicPr>
            <a:picLocks noChangeAspect="1"/>
          </p:cNvPicPr>
          <p:nvPr/>
        </p:nvPicPr>
        <p:blipFill>
          <a:blip r:embed="rId3" cstate="print"/>
          <a:stretch>
            <a:fillRect/>
          </a:stretch>
        </p:blipFill>
        <p:spPr>
          <a:xfrm>
            <a:off x="4716016" y="548680"/>
            <a:ext cx="3672408" cy="364938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QbwtX.jpg"/>
          <p:cNvPicPr>
            <a:picLocks noChangeAspect="1"/>
          </p:cNvPicPr>
          <p:nvPr/>
        </p:nvPicPr>
        <p:blipFill>
          <a:blip r:embed="rId2" cstate="print"/>
          <a:stretch>
            <a:fillRect/>
          </a:stretch>
        </p:blipFill>
        <p:spPr>
          <a:xfrm>
            <a:off x="1547664" y="260648"/>
            <a:ext cx="5688632" cy="5040760"/>
          </a:xfrm>
          <a:prstGeom prst="rect">
            <a:avLst/>
          </a:prstGeom>
        </p:spPr>
      </p:pic>
      <p:sp>
        <p:nvSpPr>
          <p:cNvPr id="3" name="TextBox 2"/>
          <p:cNvSpPr txBox="1"/>
          <p:nvPr/>
        </p:nvSpPr>
        <p:spPr>
          <a:xfrm>
            <a:off x="899592" y="5805264"/>
            <a:ext cx="6912768" cy="461665"/>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Итог стрижки.</a:t>
            </a:r>
            <a:endParaRPr lang="ru-RU" sz="24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357166"/>
            <a:ext cx="8572560" cy="5109091"/>
          </a:xfrm>
          <a:prstGeom prst="rect">
            <a:avLst/>
          </a:prstGeom>
        </p:spPr>
        <p:txBody>
          <a:bodyPr wrap="square">
            <a:spAutoFit/>
          </a:bodyPr>
          <a:lstStyle/>
          <a:p>
            <a:pPr lvl="0" eaLnBrk="0" fontAlgn="base" hangingPunct="0">
              <a:spcBef>
                <a:spcPct val="0"/>
              </a:spcBef>
              <a:spcAft>
                <a:spcPct val="0"/>
              </a:spcAft>
            </a:pPr>
            <a:r>
              <a:rPr lang="ru-RU" sz="2800" b="1" dirty="0" smtClean="0">
                <a:latin typeface="Times New Roman" pitchFamily="18" charset="0"/>
                <a:ea typeface="Times New Roman" pitchFamily="18" charset="0"/>
                <a:cs typeface="Times New Roman" pitchFamily="18" charset="0"/>
              </a:rPr>
              <a:t>Линька питомца</a:t>
            </a:r>
            <a:endParaRPr lang="ru-RU" sz="2800" b="1" dirty="0" smtClean="0">
              <a:latin typeface="Times New Roman" pitchFamily="18" charset="0"/>
              <a:cs typeface="Times New Roman" pitchFamily="18" charset="0"/>
            </a:endParaRPr>
          </a:p>
          <a:p>
            <a:pPr lvl="0" eaLnBrk="0" fontAlgn="base" hangingPunct="0">
              <a:spcBef>
                <a:spcPct val="0"/>
              </a:spcBef>
              <a:spcAft>
                <a:spcPct val="0"/>
              </a:spcAft>
            </a:pPr>
            <a:endParaRPr lang="ru-RU" dirty="0" smtClean="0">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pPr>
            <a:r>
              <a:rPr lang="ru-RU" dirty="0" smtClean="0">
                <a:latin typeface="Times New Roman" pitchFamily="18" charset="0"/>
                <a:ea typeface="Times New Roman" pitchFamily="18" charset="0"/>
                <a:cs typeface="Times New Roman" pitchFamily="18" charset="0"/>
              </a:rPr>
              <a:t>	</a:t>
            </a:r>
            <a:r>
              <a:rPr lang="ru-RU" sz="2000" dirty="0" smtClean="0">
                <a:latin typeface="Times New Roman" pitchFamily="18" charset="0"/>
                <a:ea typeface="Times New Roman" pitchFamily="18" charset="0"/>
                <a:cs typeface="Times New Roman" pitchFamily="18" charset="0"/>
              </a:rPr>
              <a:t>Питомец </a:t>
            </a:r>
            <a:r>
              <a:rPr lang="ru-RU" sz="2000" dirty="0" smtClean="0">
                <a:latin typeface="Times New Roman" pitchFamily="18" charset="0"/>
                <a:ea typeface="Times New Roman" pitchFamily="18" charset="0"/>
                <a:cs typeface="Times New Roman" pitchFamily="18" charset="0"/>
              </a:rPr>
              <a:t>начинает линять в возрасте 3-4 месяцев. В этот период внешний вид меха сильно меняется, а щенячий пух постепенно переходит в постоянный. До двухлетнего возраста волос на теле животного становится больше, к трем годам густая шуба становится полностью сформированной. Пушистый друг останавливается в росте и перестает линять. С этого времени пора водить его в собачью парикмахерскую или делать домашнюю стрижку шпица.</a:t>
            </a:r>
            <a:endParaRPr lang="ru-RU" sz="20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2000" dirty="0" smtClean="0">
                <a:latin typeface="Times New Roman" pitchFamily="18" charset="0"/>
                <a:ea typeface="Times New Roman" pitchFamily="18" charset="0"/>
                <a:cs typeface="Times New Roman" pitchFamily="18" charset="0"/>
              </a:rPr>
              <a:t>	Линяют </a:t>
            </a:r>
            <a:r>
              <a:rPr lang="ru-RU" sz="2000" dirty="0" smtClean="0">
                <a:latin typeface="Times New Roman" pitchFamily="18" charset="0"/>
                <a:ea typeface="Times New Roman" pitchFamily="18" charset="0"/>
                <a:cs typeface="Times New Roman" pitchFamily="18" charset="0"/>
              </a:rPr>
              <a:t>сформировавшиеся особи два раза в год. Потеря волос связана со сменой времен года, поэтому она происходит весной и осенью. В процессе линьки собаки теряют подшерсток и остевую шерсть. Происходит это очень медленно, в связи с этим по дому нет разбросанных клочков шерсти. Однако убирать выпавшие шерстинки нужно 2-3 раза в неделю во время линьки путем </a:t>
            </a:r>
            <a:r>
              <a:rPr lang="ru-RU" sz="2000" dirty="0" err="1" smtClean="0">
                <a:latin typeface="Times New Roman" pitchFamily="18" charset="0"/>
                <a:ea typeface="Times New Roman" pitchFamily="18" charset="0"/>
                <a:cs typeface="Times New Roman" pitchFamily="18" charset="0"/>
              </a:rPr>
              <a:t>расчесываний</a:t>
            </a:r>
            <a:r>
              <a:rPr lang="ru-RU" sz="2000" dirty="0" smtClean="0">
                <a:latin typeface="Times New Roman" pitchFamily="18" charset="0"/>
                <a:ea typeface="Times New Roman" pitchFamily="18" charset="0"/>
                <a:cs typeface="Times New Roman" pitchFamily="18" charset="0"/>
              </a:rPr>
              <a:t>. После стрижки животное практически никогда не линяет.</a:t>
            </a:r>
            <a:endParaRPr lang="ru-RU"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285720" y="1214422"/>
            <a:ext cx="857256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400" b="0" i="0" u="none" strike="noStrike" cap="none" normalizeH="0" baseline="0" dirty="0" smtClean="0">
                <a:ln>
                  <a:noFill/>
                </a:ln>
                <a:effectLst/>
                <a:latin typeface="Times New Roman" pitchFamily="18" charset="0"/>
                <a:ea typeface="Times New Roman" pitchFamily="18" charset="0"/>
                <a:cs typeface="Times New Roman" pitchFamily="18" charset="0"/>
              </a:rPr>
              <a:t>образование колтунов;</a:t>
            </a:r>
            <a:endParaRPr kumimoji="0" lang="ru-RU" sz="24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400" b="0" i="0" u="none" strike="noStrike" cap="none" normalizeH="0" baseline="0" dirty="0" smtClean="0">
                <a:ln>
                  <a:noFill/>
                </a:ln>
                <a:effectLst/>
                <a:latin typeface="Times New Roman" pitchFamily="18" charset="0"/>
                <a:ea typeface="Times New Roman" pitchFamily="18" charset="0"/>
                <a:cs typeface="Times New Roman" pitchFamily="18" charset="0"/>
              </a:rPr>
              <a:t>запутывание шерсти;</a:t>
            </a:r>
            <a:endParaRPr kumimoji="0" lang="ru-RU" sz="24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400" b="0" i="0" u="none" strike="noStrike" cap="none" normalizeH="0" baseline="0" dirty="0" smtClean="0">
                <a:ln>
                  <a:noFill/>
                </a:ln>
                <a:effectLst/>
                <a:latin typeface="Times New Roman" pitchFamily="18" charset="0"/>
                <a:ea typeface="Times New Roman" pitchFamily="18" charset="0"/>
                <a:cs typeface="Times New Roman" pitchFamily="18" charset="0"/>
              </a:rPr>
              <a:t>сильную линьку;</a:t>
            </a:r>
            <a:endParaRPr kumimoji="0" lang="ru-RU" sz="24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400" b="0" i="0" u="none" strike="noStrike" cap="none" normalizeH="0" baseline="0" dirty="0" smtClean="0">
                <a:ln>
                  <a:noFill/>
                </a:ln>
                <a:effectLst/>
                <a:latin typeface="Times New Roman" pitchFamily="18" charset="0"/>
                <a:ea typeface="Times New Roman" pitchFamily="18" charset="0"/>
                <a:cs typeface="Times New Roman" pitchFamily="18" charset="0"/>
              </a:rPr>
              <a:t>ломку, выпадение ости;</a:t>
            </a:r>
            <a:endParaRPr kumimoji="0" lang="ru-RU" sz="24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400" b="0" i="0" u="none" strike="noStrike" cap="none" normalizeH="0" baseline="0" dirty="0" smtClean="0">
                <a:ln>
                  <a:noFill/>
                </a:ln>
                <a:effectLst/>
                <a:latin typeface="Times New Roman" pitchFamily="18" charset="0"/>
                <a:ea typeface="Times New Roman" pitchFamily="18" charset="0"/>
                <a:cs typeface="Times New Roman" pitchFamily="18" charset="0"/>
              </a:rPr>
              <a:t>облысение участков.</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ru-RU" sz="24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endParaRPr kumimoji="0" lang="ru-RU" sz="24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ru-RU" sz="2400" b="0" i="0" u="none" strike="noStrike" cap="none" normalizeH="0" baseline="0" dirty="0" smtClean="0">
                <a:ln>
                  <a:noFill/>
                </a:ln>
                <a:effectLst/>
                <a:latin typeface="Times New Roman" pitchFamily="18" charset="0"/>
                <a:ea typeface="Times New Roman" pitchFamily="18" charset="0"/>
                <a:cs typeface="Times New Roman" pitchFamily="18" charset="0"/>
              </a:rPr>
              <a:t>	Красивая шуба является не только украшением собаки. Она выполняет еще и защитную функцию: предохраняет от жары или холода. Поэтому стрижка практически наголо не поможет избавить собаку от солнечного зноя. Более того, обнажение кожных покровов приводит к ожогам и тепловым ударам. Слишком короткая шубка не может быстро отрасти, поэтому опытные </a:t>
            </a:r>
            <a:r>
              <a:rPr kumimoji="0" lang="ru-RU" sz="2400" b="0" i="0" u="none" strike="noStrike" cap="none" normalizeH="0" baseline="0" dirty="0" err="1" smtClean="0">
                <a:ln>
                  <a:noFill/>
                </a:ln>
                <a:effectLst/>
                <a:latin typeface="Times New Roman" pitchFamily="18" charset="0"/>
                <a:ea typeface="Times New Roman" pitchFamily="18" charset="0"/>
                <a:cs typeface="Times New Roman" pitchFamily="18" charset="0"/>
              </a:rPr>
              <a:t>грумеры</a:t>
            </a:r>
            <a:r>
              <a:rPr kumimoji="0" lang="ru-RU" sz="2400" b="0" i="0" u="none" strike="noStrike" cap="none" normalizeH="0" baseline="0" dirty="0" smtClean="0">
                <a:ln>
                  <a:noFill/>
                </a:ln>
                <a:effectLst/>
                <a:latin typeface="Times New Roman" pitchFamily="18" charset="0"/>
                <a:ea typeface="Times New Roman" pitchFamily="18" charset="0"/>
                <a:cs typeface="Times New Roman" pitchFamily="18" charset="0"/>
              </a:rPr>
              <a:t> оставляют 3-4 см длины.</a:t>
            </a:r>
            <a:endParaRPr kumimoji="0" lang="ru-RU" sz="2400" b="0" i="0" u="none" strike="noStrike" cap="none" normalizeH="0" baseline="0" dirty="0" smtClean="0">
              <a:ln>
                <a:noFill/>
              </a:ln>
              <a:effectLst/>
              <a:latin typeface="Times New Roman" pitchFamily="18" charset="0"/>
              <a:cs typeface="Times New Roman" pitchFamily="18" charset="0"/>
            </a:endParaRPr>
          </a:p>
        </p:txBody>
      </p:sp>
      <p:sp>
        <p:nvSpPr>
          <p:cNvPr id="3" name="Прямоугольник 2"/>
          <p:cNvSpPr/>
          <p:nvPr/>
        </p:nvSpPr>
        <p:spPr>
          <a:xfrm>
            <a:off x="0" y="214290"/>
            <a:ext cx="9144000" cy="954107"/>
          </a:xfrm>
          <a:prstGeom prst="rect">
            <a:avLst/>
          </a:prstGeom>
        </p:spPr>
        <p:txBody>
          <a:bodyPr wrap="square">
            <a:spAutoFit/>
          </a:bodyPr>
          <a:lstStyle/>
          <a:p>
            <a:pPr lvl="0" algn="ctr" fontAlgn="base">
              <a:spcBef>
                <a:spcPct val="0"/>
              </a:spcBef>
              <a:spcAft>
                <a:spcPct val="0"/>
              </a:spcAft>
              <a:tabLst>
                <a:tab pos="457200" algn="l"/>
              </a:tabLst>
            </a:pPr>
            <a:r>
              <a:rPr lang="ru-RU" sz="2800" b="1" dirty="0" smtClean="0">
                <a:latin typeface="Times New Roman" pitchFamily="18" charset="0"/>
                <a:ea typeface="Times New Roman" pitchFamily="18" charset="0"/>
                <a:cs typeface="Times New Roman" pitchFamily="18" charset="0"/>
              </a:rPr>
              <a:t>Стрижки собак породы шпиц позволяют предотвратить:</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828328"/>
          </a:xfrm>
        </p:spPr>
        <p:txBody>
          <a:bodyPr>
            <a:normAutofit fontScale="90000"/>
          </a:bodyPr>
          <a:lstStyle/>
          <a:p>
            <a:pPr marL="514350" indent="-514350" algn="ctr">
              <a:buFont typeface="+mj-lt"/>
              <a:buAutoNum type="arabicPeriod"/>
            </a:pPr>
            <a:r>
              <a:rPr lang="ru-RU" dirty="0" smtClean="0">
                <a:solidFill>
                  <a:schemeClr val="tx1"/>
                </a:solidFill>
              </a:rPr>
              <a:t>Инструменты применяемые для стрижки.</a:t>
            </a:r>
            <a:endParaRPr lang="ru-RU" dirty="0">
              <a:solidFill>
                <a:schemeClr val="tx1"/>
              </a:solidFill>
            </a:endParaRPr>
          </a:p>
        </p:txBody>
      </p:sp>
      <p:pic>
        <p:nvPicPr>
          <p:cNvPr id="4" name="Содержимое 3" descr="u0pBk.jpg"/>
          <p:cNvPicPr>
            <a:picLocks noGrp="1" noChangeAspect="1"/>
          </p:cNvPicPr>
          <p:nvPr>
            <p:ph idx="1"/>
          </p:nvPr>
        </p:nvPicPr>
        <p:blipFill>
          <a:blip r:embed="rId2" cstate="print"/>
          <a:stretch>
            <a:fillRect/>
          </a:stretch>
        </p:blipFill>
        <p:spPr>
          <a:xfrm>
            <a:off x="179512" y="1988840"/>
            <a:ext cx="5093758" cy="3816424"/>
          </a:xfrm>
        </p:spPr>
      </p:pic>
      <p:sp>
        <p:nvSpPr>
          <p:cNvPr id="5" name="TextBox 4"/>
          <p:cNvSpPr txBox="1"/>
          <p:nvPr/>
        </p:nvSpPr>
        <p:spPr>
          <a:xfrm>
            <a:off x="5364088" y="1268760"/>
            <a:ext cx="3384376" cy="4893647"/>
          </a:xfrm>
          <a:prstGeom prst="rect">
            <a:avLst/>
          </a:prstGeom>
          <a:noFill/>
        </p:spPr>
        <p:txBody>
          <a:bodyPr wrap="square" rtlCol="0">
            <a:spAutoFit/>
          </a:bodyPr>
          <a:lstStyle/>
          <a:p>
            <a:pPr marL="342900" indent="-342900" algn="ctr">
              <a:buFont typeface="+mj-lt"/>
              <a:buAutoNum type="arabicPeriod"/>
            </a:pPr>
            <a:r>
              <a:rPr lang="ru-RU" sz="2400" dirty="0" smtClean="0">
                <a:latin typeface="Times New Roman" pitchFamily="18" charset="0"/>
                <a:cs typeface="Times New Roman" pitchFamily="18" charset="0"/>
              </a:rPr>
              <a:t>Ножницы с острыми концами прямые.</a:t>
            </a:r>
          </a:p>
          <a:p>
            <a:pPr marL="342900" indent="-342900" algn="ctr">
              <a:buFont typeface="+mj-lt"/>
              <a:buAutoNum type="arabicPeriod"/>
            </a:pPr>
            <a:r>
              <a:rPr lang="ru-RU" sz="2400" dirty="0" smtClean="0">
                <a:latin typeface="Times New Roman" pitchFamily="18" charset="0"/>
                <a:cs typeface="Times New Roman" pitchFamily="18" charset="0"/>
              </a:rPr>
              <a:t>Ножницы </a:t>
            </a:r>
            <a:r>
              <a:rPr lang="ru-RU" sz="2400" dirty="0" err="1" smtClean="0">
                <a:latin typeface="Times New Roman" pitchFamily="18" charset="0"/>
                <a:cs typeface="Times New Roman" pitchFamily="18" charset="0"/>
              </a:rPr>
              <a:t>филировочные</a:t>
            </a:r>
            <a:r>
              <a:rPr lang="ru-RU" sz="2400" dirty="0" smtClean="0">
                <a:latin typeface="Times New Roman" pitchFamily="18" charset="0"/>
                <a:cs typeface="Times New Roman" pitchFamily="18" charset="0"/>
              </a:rPr>
              <a:t> односторонние.</a:t>
            </a:r>
          </a:p>
          <a:p>
            <a:pPr marL="342900" indent="-342900" algn="ctr">
              <a:buFont typeface="+mj-lt"/>
              <a:buAutoNum type="arabicPeriod"/>
            </a:pPr>
            <a:r>
              <a:rPr lang="ru-RU" sz="2400" dirty="0" smtClean="0">
                <a:latin typeface="Times New Roman" pitchFamily="18" charset="0"/>
                <a:cs typeface="Times New Roman" pitchFamily="18" charset="0"/>
              </a:rPr>
              <a:t>Расчёска металлическая.</a:t>
            </a:r>
          </a:p>
          <a:p>
            <a:pPr marL="342900" indent="-342900" algn="ctr">
              <a:buFont typeface="+mj-lt"/>
              <a:buAutoNum type="arabicPeriod"/>
            </a:pPr>
            <a:r>
              <a:rPr lang="ru-RU" sz="2400" dirty="0" smtClean="0">
                <a:latin typeface="Times New Roman" pitchFamily="18" charset="0"/>
                <a:cs typeface="Times New Roman" pitchFamily="18" charset="0"/>
              </a:rPr>
              <a:t>Мощный фен.</a:t>
            </a:r>
          </a:p>
          <a:p>
            <a:pPr marL="342900" indent="-342900" algn="ctr">
              <a:buFont typeface="+mj-lt"/>
              <a:buAutoNum type="arabicPeriod"/>
            </a:pPr>
            <a:r>
              <a:rPr lang="ru-RU" sz="2400" dirty="0" err="1" smtClean="0">
                <a:latin typeface="Times New Roman" pitchFamily="18" charset="0"/>
                <a:cs typeface="Times New Roman" pitchFamily="18" charset="0"/>
              </a:rPr>
              <a:t>Пуходёрка</a:t>
            </a:r>
            <a:r>
              <a:rPr lang="ru-RU" sz="2400" dirty="0" smtClean="0">
                <a:latin typeface="Times New Roman" pitchFamily="18" charset="0"/>
                <a:cs typeface="Times New Roman" pitchFamily="18" charset="0"/>
              </a:rPr>
              <a:t> с короткими зубцами.</a:t>
            </a:r>
          </a:p>
          <a:p>
            <a:pPr marL="342900" indent="-342900" algn="ctr">
              <a:buFont typeface="+mj-lt"/>
              <a:buAutoNum type="arabicPeriod"/>
            </a:pPr>
            <a:r>
              <a:rPr lang="ru-RU" sz="2400" dirty="0" err="1" smtClean="0">
                <a:latin typeface="Times New Roman" pitchFamily="18" charset="0"/>
                <a:cs typeface="Times New Roman" pitchFamily="18" charset="0"/>
              </a:rPr>
              <a:t>Когтерез</a:t>
            </a:r>
            <a:r>
              <a:rPr lang="ru-RU" sz="2400" dirty="0" smtClean="0">
                <a:latin typeface="Times New Roman" pitchFamily="18" charset="0"/>
                <a:cs typeface="Times New Roman" pitchFamily="18" charset="0"/>
              </a:rPr>
              <a:t>.</a:t>
            </a:r>
          </a:p>
          <a:p>
            <a:pPr marL="342900" indent="-342900" algn="ctr">
              <a:buFont typeface="+mj-lt"/>
              <a:buAutoNum type="arabicPeriod"/>
            </a:pPr>
            <a:endParaRPr lang="ru-RU" sz="2400" dirty="0" smtClean="0"/>
          </a:p>
          <a:p>
            <a:pPr marL="342900" indent="-342900" algn="ctr">
              <a:buFont typeface="+mj-lt"/>
              <a:buAutoNum type="arabicPeriod"/>
            </a:pPr>
            <a:endParaRPr lang="ru-RU"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86397" y="152400"/>
            <a:ext cx="8200403" cy="6300936"/>
          </a:xfrm>
        </p:spPr>
      </p:pic>
    </p:spTree>
    <p:extLst>
      <p:ext uri="{BB962C8B-B14F-4D97-AF65-F5344CB8AC3E}">
        <p14:creationId xmlns="" xmlns:p14="http://schemas.microsoft.com/office/powerpoint/2010/main" val="743240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827584" y="152400"/>
            <a:ext cx="7488832" cy="6372944"/>
          </a:xfrm>
        </p:spPr>
      </p:pic>
    </p:spTree>
    <p:extLst>
      <p:ext uri="{BB962C8B-B14F-4D97-AF65-F5344CB8AC3E}">
        <p14:creationId xmlns="" xmlns:p14="http://schemas.microsoft.com/office/powerpoint/2010/main" val="2967067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214422"/>
            <a:ext cx="8429684" cy="3046988"/>
          </a:xfrm>
          <a:prstGeom prst="rect">
            <a:avLst/>
          </a:prstGeom>
        </p:spPr>
        <p:txBody>
          <a:bodyPr wrap="square">
            <a:spAutoFit/>
          </a:bodyPr>
          <a:lstStyle/>
          <a:p>
            <a:pPr algn="just"/>
            <a:r>
              <a:rPr lang="ru-RU" sz="2400" dirty="0" smtClean="0">
                <a:latin typeface="Times New Roman" pitchFamily="18" charset="0"/>
                <a:cs typeface="Times New Roman" pitchFamily="18" charset="0"/>
              </a:rPr>
              <a:t>	</a:t>
            </a:r>
            <a:r>
              <a:rPr lang="ru-RU" sz="2400" b="1" i="1" dirty="0" smtClean="0">
                <a:latin typeface="Times New Roman" pitchFamily="18" charset="0"/>
                <a:cs typeface="Times New Roman" pitchFamily="18" charset="0"/>
              </a:rPr>
              <a:t>Гигиеническая</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 укорачивание шерсти и придание собаке аккуратного вида.</a:t>
            </a:r>
          </a:p>
          <a:p>
            <a:pPr algn="just"/>
            <a:r>
              <a:rPr lang="ru-RU" sz="2400" dirty="0" smtClean="0">
                <a:latin typeface="Times New Roman" pitchFamily="18" charset="0"/>
                <a:cs typeface="Times New Roman" pitchFamily="18" charset="0"/>
              </a:rPr>
              <a:t>	</a:t>
            </a:r>
            <a:r>
              <a:rPr lang="ru-RU" sz="2400" b="1" i="1" dirty="0" smtClean="0">
                <a:latin typeface="Times New Roman" pitchFamily="18" charset="0"/>
                <a:cs typeface="Times New Roman" pitchFamily="18" charset="0"/>
              </a:rPr>
              <a:t>Выставочная</a:t>
            </a:r>
            <a:r>
              <a:rPr lang="ru-RU" sz="2400" b="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 выполняет опытный </a:t>
            </a:r>
            <a:r>
              <a:rPr lang="ru-RU" sz="2400" dirty="0" err="1" smtClean="0">
                <a:latin typeface="Times New Roman" pitchFamily="18" charset="0"/>
                <a:cs typeface="Times New Roman" pitchFamily="18" charset="0"/>
              </a:rPr>
              <a:t>грумер</a:t>
            </a:r>
            <a:r>
              <a:rPr lang="ru-RU" sz="2400" dirty="0" smtClean="0">
                <a:latin typeface="Times New Roman" pitchFamily="18" charset="0"/>
                <a:cs typeface="Times New Roman" pitchFamily="18" charset="0"/>
              </a:rPr>
              <a:t> за полгода до соревнований. Цель – создание эффекта естественного вида.</a:t>
            </a:r>
          </a:p>
          <a:p>
            <a:pPr algn="just"/>
            <a:r>
              <a:rPr lang="ru-RU" sz="2400" dirty="0" smtClean="0">
                <a:latin typeface="Times New Roman" pitchFamily="18" charset="0"/>
                <a:cs typeface="Times New Roman" pitchFamily="18" charset="0"/>
              </a:rPr>
              <a:t>	</a:t>
            </a:r>
            <a:r>
              <a:rPr lang="ru-RU" sz="2400" b="1" i="1" dirty="0" smtClean="0">
                <a:latin typeface="Times New Roman" pitchFamily="18" charset="0"/>
                <a:cs typeface="Times New Roman" pitchFamily="18" charset="0"/>
              </a:rPr>
              <a:t>Модельная</a:t>
            </a:r>
            <a:r>
              <a:rPr lang="ru-RU" sz="2400" i="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 нестандартная, согласно предпочтениям владельца («Лисичка», «Медвежонок», «Под льва», «Лисий хвост», «Принцесса» и другие).</a:t>
            </a:r>
            <a:endParaRPr lang="ru-RU" sz="2400" dirty="0">
              <a:latin typeface="Times New Roman" pitchFamily="18" charset="0"/>
              <a:cs typeface="Times New Roman" pitchFamily="18" charset="0"/>
            </a:endParaRPr>
          </a:p>
        </p:txBody>
      </p:sp>
      <p:sp>
        <p:nvSpPr>
          <p:cNvPr id="3" name="Прямоугольник 2"/>
          <p:cNvSpPr/>
          <p:nvPr/>
        </p:nvSpPr>
        <p:spPr>
          <a:xfrm>
            <a:off x="2193139" y="214290"/>
            <a:ext cx="3914470" cy="523220"/>
          </a:xfrm>
          <a:prstGeom prst="rect">
            <a:avLst/>
          </a:prstGeom>
        </p:spPr>
        <p:txBody>
          <a:bodyPr wrap="none">
            <a:spAutoFit/>
          </a:bodyPr>
          <a:lstStyle/>
          <a:p>
            <a:pPr lvl="0" algn="ctr" fontAlgn="base">
              <a:spcBef>
                <a:spcPct val="0"/>
              </a:spcBef>
              <a:spcAft>
                <a:spcPct val="0"/>
              </a:spcAft>
            </a:pPr>
            <a:r>
              <a:rPr lang="ru-RU" sz="2800" b="1" dirty="0" smtClean="0">
                <a:solidFill>
                  <a:srgbClr val="212529"/>
                </a:solidFill>
                <a:latin typeface="Times New Roman" pitchFamily="18" charset="0"/>
                <a:ea typeface="Times New Roman" pitchFamily="18" charset="0"/>
                <a:cs typeface="Times New Roman" pitchFamily="18" charset="0"/>
              </a:rPr>
              <a:t>Виды стрижек шпицев</a:t>
            </a:r>
            <a:endParaRPr lang="ru-RU" sz="2800" b="1" dirty="0" smtClean="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2285984" y="0"/>
            <a:ext cx="3914470"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212529"/>
                </a:solidFill>
                <a:effectLst/>
                <a:latin typeface="Times New Roman" pitchFamily="18" charset="0"/>
                <a:ea typeface="Times New Roman" pitchFamily="18" charset="0"/>
                <a:cs typeface="Times New Roman" pitchFamily="18" charset="0"/>
              </a:rPr>
              <a:t>Виды стрижек шпицев</a:t>
            </a:r>
            <a:endParaRPr kumimoji="0" lang="ru-RU"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6082" name="Rectangle 2"/>
          <p:cNvSpPr>
            <a:spLocks noChangeArrowheads="1"/>
          </p:cNvSpPr>
          <p:nvPr/>
        </p:nvSpPr>
        <p:spPr bwMode="auto">
          <a:xfrm>
            <a:off x="285720" y="489030"/>
            <a:ext cx="871543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effectLst/>
                <a:latin typeface="Times New Roman" pitchFamily="18" charset="0"/>
                <a:ea typeface="Times New Roman" pitchFamily="18" charset="0"/>
                <a:cs typeface="Times New Roman" pitchFamily="18" charset="0"/>
              </a:rPr>
              <a:t>Классическая стрижка</a:t>
            </a:r>
            <a:endParaRPr kumimoji="0" lang="ru-RU" sz="2000" b="1"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Применяют такой вариант для выставочных представителей. Собака должна быть подстрижена таким образом, чтобы были подчеркнуты все достоинства породы, а недостатки были незаметны.</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Ушкам придают округлую форму на кончиках при помощи ножниц. Можно использовать обычные или </a:t>
            </a:r>
            <a:r>
              <a:rPr kumimoji="0" lang="ru-RU" sz="2000" b="0" i="0" u="none" strike="noStrike" cap="none" normalizeH="0" baseline="0" dirty="0" err="1" smtClean="0">
                <a:ln>
                  <a:noFill/>
                </a:ln>
                <a:effectLst/>
                <a:latin typeface="Times New Roman" pitchFamily="18" charset="0"/>
                <a:ea typeface="Times New Roman" pitchFamily="18" charset="0"/>
                <a:cs typeface="Times New Roman" pitchFamily="18" charset="0"/>
              </a:rPr>
              <a:t>филировочные</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инструменты. Волосы внутри ушной раковины тоже необходимо вырезать. У пса должны быть круглые, как будто кошачьи лапки. Лишнюю растительность убирают вокруг пальцев и между подушечками.</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В конце проводят аккуратную филировку по всему контуру туловища. Воротнику придают шарообразную форму. Подстригают и область в районе хвоста.</a:t>
            </a:r>
            <a:endParaRPr kumimoji="0" lang="ru-RU" sz="2000" b="0" i="0" u="none" strike="noStrike" cap="none" normalizeH="0" baseline="0" dirty="0" smtClean="0">
              <a:ln>
                <a:noFill/>
              </a:ln>
              <a:effectLst/>
              <a:latin typeface="Times New Roman" pitchFamily="18" charset="0"/>
              <a:cs typeface="Times New Roman" pitchFamily="18" charset="0"/>
            </a:endParaRPr>
          </a:p>
        </p:txBody>
      </p:sp>
      <p:sp>
        <p:nvSpPr>
          <p:cNvPr id="46084" name="AutoShape 4" descr="классическая стрижка шпиц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TotalTime>
  <Words>228</Words>
  <Application>Microsoft Office PowerPoint</Application>
  <PresentationFormat>Экран (4:3)</PresentationFormat>
  <Paragraphs>85</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Груминг шпица</vt:lpstr>
      <vt:lpstr>Слайд 2</vt:lpstr>
      <vt:lpstr>Слайд 3</vt:lpstr>
      <vt:lpstr>Слайд 4</vt:lpstr>
      <vt:lpstr>Инструменты применяемые для стрижки.</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Груминг шпица.</dc:title>
  <dc:creator>1</dc:creator>
  <cp:lastModifiedBy>Пользователь</cp:lastModifiedBy>
  <cp:revision>20</cp:revision>
  <dcterms:created xsi:type="dcterms:W3CDTF">2014-12-09T06:54:27Z</dcterms:created>
  <dcterms:modified xsi:type="dcterms:W3CDTF">2022-12-12T12:14:46Z</dcterms:modified>
</cp:coreProperties>
</file>